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9"/>
  </p:notesMasterIdLst>
  <p:sldIdLst>
    <p:sldId id="416" r:id="rId2"/>
    <p:sldId id="3796" r:id="rId3"/>
    <p:sldId id="421" r:id="rId4"/>
    <p:sldId id="3797" r:id="rId5"/>
    <p:sldId id="3790" r:id="rId6"/>
    <p:sldId id="3791" r:id="rId7"/>
    <p:sldId id="379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69C885-D87F-F24D-9F16-1F9C12E4C63E}" v="26" dt="2025-10-09T18:26:30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/>
    <p:restoredTop sz="77932"/>
  </p:normalViewPr>
  <p:slideViewPr>
    <p:cSldViewPr snapToGrid="0" snapToObjects="1">
      <p:cViewPr varScale="1">
        <p:scale>
          <a:sx n="86" d="100"/>
          <a:sy n="86" d="100"/>
        </p:scale>
        <p:origin x="1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PoqG7y5HSc?si=tsBveiu167Q1QeQ5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dirty="0"/>
              <a:t>Content adapted from: Luis Ortega at Storytellers for Change: https://</a:t>
            </a:r>
            <a:r>
              <a:rPr lang="en-US" dirty="0" err="1"/>
              <a:t>www.storytellersforchange.com</a:t>
            </a:r>
            <a:r>
              <a:rPr lang="en-US" dirty="0"/>
              <a:t>/</a:t>
            </a:r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https://youtu.be/dPoqG7y5HSc?si=tsBveiu167Q1QeQ5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48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of this in terms of narrative shift, and research agenda principles:</a:t>
            </a:r>
          </a:p>
          <a:p>
            <a:r>
              <a:rPr lang="en-US" dirty="0"/>
              <a:t>4. Move away from a deficit-lens that casts blame on individuals rather than interrogating systemic inequities</a:t>
            </a:r>
          </a:p>
          <a:p>
            <a:r>
              <a:rPr lang="en-US" dirty="0"/>
              <a:t>5. See children and families of color in a holistic way and leverage a strengths-based approach</a:t>
            </a:r>
          </a:p>
          <a:p>
            <a:r>
              <a:rPr lang="en-US" dirty="0"/>
              <a:t>6. Ensure research priorities, questions, design, and processes reflect lived experiences</a:t>
            </a:r>
          </a:p>
          <a:p>
            <a:r>
              <a:rPr lang="en-US" dirty="0"/>
              <a:t>7. Actively and meaningfully involve community</a:t>
            </a:r>
          </a:p>
          <a:p>
            <a:r>
              <a:rPr lang="en-US" dirty="0"/>
              <a:t>11. Leverage channels and mechanisms for communicating and disseminating research findings in ways that are accessible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C88F-ED80-3B2D-9454-7350F4EB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07BFF-8FB4-7C5F-0027-17EC353EB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52811-B84F-262E-D827-FC0BA5F91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of this in terms of narrative shift, and research agenda principles:</a:t>
            </a:r>
          </a:p>
          <a:p>
            <a:r>
              <a:rPr lang="en-US" dirty="0"/>
              <a:t>4. Move away from a deficit-lens that casts blame on individuals rather than interrogating systemic inequities</a:t>
            </a:r>
          </a:p>
          <a:p>
            <a:r>
              <a:rPr lang="en-US" dirty="0"/>
              <a:t>5. See children and families of color in a holistic way and leverage a strengths-based approach</a:t>
            </a:r>
          </a:p>
          <a:p>
            <a:r>
              <a:rPr lang="en-US" dirty="0"/>
              <a:t>6. Ensure research priorities, questions, design, and processes reflect lived experiences</a:t>
            </a:r>
          </a:p>
          <a:p>
            <a:r>
              <a:rPr lang="en-US" dirty="0"/>
              <a:t>7. Actively and meaningfully involve community</a:t>
            </a:r>
          </a:p>
          <a:p>
            <a:r>
              <a:rPr lang="en-US" dirty="0"/>
              <a:t>11. Leverage channels and mechanisms for communicating and disseminating research findings in ways that are accessible</a:t>
            </a:r>
          </a:p>
          <a:p>
            <a:endParaRPr lang="en-US" dirty="0"/>
          </a:p>
          <a:p>
            <a:r>
              <a:rPr lang="en-US" dirty="0"/>
              <a:t>Full report: https://</a:t>
            </a:r>
            <a:r>
              <a:rPr lang="en-US" dirty="0" err="1"/>
              <a:t>eln.fpg.unc.edu</a:t>
            </a:r>
            <a:r>
              <a:rPr lang="en-US" dirty="0"/>
              <a:t>/wp-content/uploads/Educare-Research-Agenda-on-Racial-</a:t>
            </a:r>
            <a:r>
              <a:rPr lang="en-US" dirty="0" err="1"/>
              <a:t>Equity_Final.pdf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CE7D4-8060-F5F0-ABFC-307C9A2FF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18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Content adapted from: Luis Ortega at Storytellers for Change: https://</a:t>
            </a:r>
            <a:r>
              <a:rPr lang="en-US" dirty="0" err="1"/>
              <a:t>www.storytellersforchange.com</a:t>
            </a:r>
            <a:r>
              <a:rPr lang="en-US" dirty="0"/>
              <a:t>/</a:t>
            </a:r>
          </a:p>
          <a:p>
            <a:endParaRPr lang="en-US" dirty="0"/>
          </a:p>
          <a:p>
            <a:r>
              <a:rPr lang="en-US" dirty="0"/>
              <a:t>Fits with our research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8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us to think of a story that reflects the work we’ve been doing together.</a:t>
            </a:r>
          </a:p>
          <a:p>
            <a:endParaRPr lang="en-US" dirty="0"/>
          </a:p>
          <a:p>
            <a:r>
              <a:rPr lang="en-US" dirty="0"/>
              <a:t>Reflect/journal </a:t>
            </a:r>
          </a:p>
          <a:p>
            <a:endParaRPr lang="en-US" dirty="0"/>
          </a:p>
          <a:p>
            <a:r>
              <a:rPr lang="en-US" dirty="0"/>
              <a:t>Break-outs of 3 people (ok to have a lot of groups)</a:t>
            </a:r>
          </a:p>
          <a:p>
            <a:endParaRPr lang="en-US" dirty="0"/>
          </a:p>
          <a:p>
            <a:r>
              <a:rPr lang="en-US" dirty="0"/>
              <a:t>Share out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9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94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61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6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74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4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5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0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4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7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PoqG7y5HSc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2700" kern="1200" cap="none">
                <a:latin typeface="+mj-lt"/>
                <a:ea typeface="+mj-ea"/>
                <a:cs typeface="+mj-cs"/>
              </a:rPr>
              <a:t>Racial Equity in Educare</a:t>
            </a:r>
            <a:br>
              <a:rPr lang="en-US" sz="2700" kern="1200" cap="none">
                <a:latin typeface="+mj-lt"/>
                <a:ea typeface="+mj-ea"/>
                <a:cs typeface="+mj-cs"/>
              </a:rPr>
            </a:br>
            <a:br>
              <a:rPr lang="en-US" sz="2700" kern="1200" cap="none">
                <a:latin typeface="+mj-lt"/>
                <a:ea typeface="+mj-ea"/>
                <a:cs typeface="+mj-cs"/>
              </a:rPr>
            </a:br>
            <a:r>
              <a:rPr lang="en-US" sz="2700" kern="1200" cap="none">
                <a:latin typeface="+mj-lt"/>
                <a:ea typeface="+mj-ea"/>
                <a:cs typeface="+mj-cs"/>
              </a:rPr>
              <a:t>October</a:t>
            </a:r>
            <a:r>
              <a:rPr lang="en-US" sz="2700"/>
              <a:t> </a:t>
            </a:r>
            <a:r>
              <a:rPr lang="en-US" sz="2700" kern="1200" cap="none">
                <a:latin typeface="+mj-lt"/>
                <a:ea typeface="+mj-ea"/>
                <a:cs typeface="+mj-cs"/>
              </a:rPr>
              <a:t>CoP </a:t>
            </a:r>
            <a:r>
              <a:rPr lang="en-US" sz="2700" cap="none"/>
              <a:t>10/10</a:t>
            </a:r>
            <a:r>
              <a:rPr lang="en-US" sz="2700" kern="1200" cap="none">
                <a:latin typeface="+mj-lt"/>
                <a:ea typeface="+mj-ea"/>
                <a:cs typeface="+mj-cs"/>
              </a:rPr>
              <a:t>/2025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20611" y="370423"/>
            <a:ext cx="9350778" cy="37870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99DB89-B00A-2393-C10A-990823DC16CF}"/>
              </a:ext>
            </a:extLst>
          </p:cNvPr>
          <p:cNvSpPr txBox="1"/>
          <p:nvPr/>
        </p:nvSpPr>
        <p:spPr>
          <a:xfrm>
            <a:off x="546885" y="6055233"/>
            <a:ext cx="11516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Adapted and facilitated by Dr.  Allison De Marco, of the Educare National Evaluation Partner at the Frank Porter Graham </a:t>
            </a:r>
          </a:p>
          <a:p>
            <a:pPr algn="ctr"/>
            <a:r>
              <a:rPr lang="en-US" dirty="0"/>
              <a:t>Child Development Institute, University of North Carolina – Chapel Hill. ©2025</a:t>
            </a:r>
          </a:p>
        </p:txBody>
      </p:sp>
    </p:spTree>
    <p:extLst>
      <p:ext uri="{BB962C8B-B14F-4D97-AF65-F5344CB8AC3E}">
        <p14:creationId xmlns:p14="http://schemas.microsoft.com/office/powerpoint/2010/main" val="3544429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3516-C6DD-4550-6AA4-3EB4FCB3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904" y="301014"/>
            <a:ext cx="7729728" cy="760870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Lak’ech</a:t>
            </a:r>
            <a:r>
              <a:rPr lang="en-US" dirty="0"/>
              <a:t> - you are the other me </a:t>
            </a:r>
          </a:p>
        </p:txBody>
      </p:sp>
      <p:pic>
        <p:nvPicPr>
          <p:cNvPr id="4" name="Online Media 3" descr="Luis Ortega: Listen &amp; You Are My Other Me">
            <a:hlinkClick r:id="" action="ppaction://media"/>
            <a:extLst>
              <a:ext uri="{FF2B5EF4-FFF2-40B4-BE49-F238E27FC236}">
                <a16:creationId xmlns:a16="http://schemas.microsoft.com/office/drawing/2014/main" id="{4485F40F-DF18-084A-CB99-442F1CCA49D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93551" y="1129580"/>
            <a:ext cx="9604897" cy="5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Mother and daughter reading book on bed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99" r="13399"/>
          <a:stretch/>
        </p:blipFill>
        <p:spPr>
          <a:xfrm>
            <a:off x="20" y="10"/>
            <a:ext cx="7537684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4368"/>
            <a:ext cx="592836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b="1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Asset-Based Story-telling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674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9382" y="973600"/>
            <a:ext cx="3923070" cy="4924280"/>
          </a:xfrm>
        </p:spPr>
        <p:txBody>
          <a:bodyPr anchor="ctr"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FFFF"/>
                </a:solidFill>
              </a:rPr>
              <a:t>Practice of examining, crafting, and sharing stories, through an approach focused on individuals’ and communities’ strengths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463A8-1182-66A1-8413-DD544B81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Group of friends outdoors">
            <a:extLst>
              <a:ext uri="{FF2B5EF4-FFF2-40B4-BE49-F238E27FC236}">
                <a16:creationId xmlns:a16="http://schemas.microsoft.com/office/drawing/2014/main" id="{EADCC93E-43C3-C17F-4802-1F3119D79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</a:blip>
          <a:srcRect t="7897" b="78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1B91EA-0B46-5E78-FE37-DCB3FE0D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900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tx1"/>
                </a:solidFill>
              </a:rPr>
              <a:t>Connection to Research Agenda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A53BB9C-8A61-293B-6702-10DFAAEF7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74" y="2262992"/>
            <a:ext cx="10943303" cy="4329537"/>
          </a:xfrm>
        </p:spPr>
        <p:txBody>
          <a:bodyPr>
            <a:normAutofit fontScale="55000" lnSpcReduction="20000"/>
          </a:bodyPr>
          <a:lstStyle/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4. Move away from a deficit-lens that casts blame on individuals rather than interrogating systemic inequities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5. See children and families of color in a holistic way and leverage a strengths-based approach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6. Ensure research priorities, questions, design, and processes reflect lived experiences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7. Actively and meaningfully involve community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11. Leverage channels and mechanisms for communicating and disseminating research findings in ways that are accessible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3135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4B8E-715C-DE21-E27F-134A05EB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9213"/>
            <a:ext cx="10058400" cy="8749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Asset v. Problem v. deficit Based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2D84-FAFD-8BE5-0BC8-E7D5F1033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6" y="1528943"/>
            <a:ext cx="8126363" cy="49651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/>
              <a:t>1. </a:t>
            </a:r>
            <a:r>
              <a:rPr lang="en-US" sz="3200" dirty="0"/>
              <a:t>Asset-Based</a:t>
            </a:r>
          </a:p>
          <a:p>
            <a:pPr marL="0" indent="0">
              <a:buNone/>
            </a:pPr>
            <a:r>
              <a:rPr lang="en-US" sz="3200" dirty="0"/>
              <a:t>	Strength-driven, opportunity-focused, internally focused</a:t>
            </a:r>
          </a:p>
          <a:p>
            <a:pPr marL="0" indent="0">
              <a:buNone/>
            </a:pPr>
            <a:r>
              <a:rPr lang="en-US" sz="3200" dirty="0"/>
              <a:t>	What exists we can build on?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2.  Problem-Based</a:t>
            </a:r>
          </a:p>
          <a:p>
            <a:pPr marL="0" indent="0">
              <a:buNone/>
            </a:pPr>
            <a:r>
              <a:rPr lang="en-US" sz="3200" dirty="0"/>
              <a:t>	Needs-driven, problem focused, externally focused</a:t>
            </a:r>
          </a:p>
          <a:p>
            <a:pPr marL="0" indent="0">
              <a:buNone/>
            </a:pPr>
            <a:r>
              <a:rPr lang="en-US" sz="3200" dirty="0"/>
              <a:t>	What is missing we need to go find?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3.  Deficit-Based</a:t>
            </a:r>
          </a:p>
          <a:p>
            <a:pPr marL="0" indent="0">
              <a:buNone/>
            </a:pPr>
            <a:r>
              <a:rPr lang="en-US" sz="3200" dirty="0"/>
              <a:t>	Risk and deficit driven, pathology, blame and responsibility</a:t>
            </a:r>
          </a:p>
          <a:p>
            <a:pPr marL="0" indent="0">
              <a:buNone/>
            </a:pPr>
            <a:r>
              <a:rPr lang="en-US" sz="3200" dirty="0"/>
              <a:t>	Why is this always a problem? 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900" dirty="0"/>
              <a:t>“</a:t>
            </a:r>
            <a:r>
              <a:rPr lang="en-US" sz="2900" i="1" dirty="0"/>
              <a:t>Who are we benefitting if we remain problem-focused?” </a:t>
            </a:r>
            <a:r>
              <a:rPr lang="en-US" sz="2900" dirty="0"/>
              <a:t>Shola, workshop participant</a:t>
            </a:r>
          </a:p>
          <a:p>
            <a:pPr marL="0" indent="0">
              <a:buNone/>
            </a:pPr>
            <a:endParaRPr lang="en-US" i="1" cap="none" dirty="0"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</a:endParaRPr>
          </a:p>
        </p:txBody>
      </p:sp>
      <p:pic>
        <p:nvPicPr>
          <p:cNvPr id="5" name="Picture 4" descr="Enthusiastic female runners celebrating finish">
            <a:extLst>
              <a:ext uri="{FF2B5EF4-FFF2-40B4-BE49-F238E27FC236}">
                <a16:creationId xmlns:a16="http://schemas.microsoft.com/office/drawing/2014/main" id="{6DD953A3-D471-DFFD-7726-020F1224C2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585095">
            <a:off x="8189222" y="2361437"/>
            <a:ext cx="3476188" cy="23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0EF5-B0DE-B6B2-74FF-78CCF2E2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463" y="68537"/>
            <a:ext cx="6730277" cy="904858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dirty="0"/>
              <a:t>Story Prompts</a:t>
            </a:r>
          </a:p>
        </p:txBody>
      </p:sp>
      <p:pic>
        <p:nvPicPr>
          <p:cNvPr id="5" name="Picture 4" descr="People touching hands">
            <a:extLst>
              <a:ext uri="{FF2B5EF4-FFF2-40B4-BE49-F238E27FC236}">
                <a16:creationId xmlns:a16="http://schemas.microsoft.com/office/drawing/2014/main" id="{A42204BB-61D1-0B2A-1F46-6ED12F6CEA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32" r="32732"/>
          <a:stretch/>
        </p:blipFill>
        <p:spPr>
          <a:xfrm>
            <a:off x="3344" y="10"/>
            <a:ext cx="355101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B91377-B135-6A20-B3F2-C240B5A020C6}"/>
              </a:ext>
            </a:extLst>
          </p:cNvPr>
          <p:cNvSpPr txBox="1"/>
          <p:nvPr/>
        </p:nvSpPr>
        <p:spPr>
          <a:xfrm>
            <a:off x="4210391" y="1404730"/>
            <a:ext cx="7648534" cy="51123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Dreaming Prompt</a:t>
            </a:r>
            <a:r>
              <a:rPr lang="en-US" sz="2400" dirty="0"/>
              <a:t>: Tell us a story about a time you glimpsed a future that felt just, joyful, or free.</a:t>
            </a:r>
          </a:p>
          <a:p>
            <a:pPr marL="742950" lvl="1" indent="-285750">
              <a:buFont typeface="Wingdings" pitchFamily="2" charset="2"/>
              <a:buChar char="v"/>
            </a:pPr>
            <a:endParaRPr lang="en-US" sz="2800" dirty="0"/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Designing (Presencing) Prompt</a:t>
            </a:r>
            <a:r>
              <a:rPr lang="en-US" sz="2400" dirty="0"/>
              <a:t>: Tell us a story about a moment when you sensed something meaningful beginning to take shape through your (individual and collective) efforts.</a:t>
            </a:r>
          </a:p>
          <a:p>
            <a:pPr marL="742950" lvl="1" indent="-285750">
              <a:buFont typeface="Wingdings" pitchFamily="2" charset="2"/>
              <a:buChar char="v"/>
            </a:pPr>
            <a:endParaRPr lang="en-US" sz="2800" dirty="0"/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Envisioning Prompt</a:t>
            </a:r>
            <a:r>
              <a:rPr lang="en-US" sz="2400" dirty="0"/>
              <a:t>: Tell us a story or memory that reminds you of the future you’re working toward.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3-5 minutes to reflect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Small groups to share, 4 minutes each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Invitation to share back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9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832" y="2624328"/>
            <a:ext cx="7705149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cap="none" dirty="0"/>
              <a:t>Closing question:</a:t>
            </a:r>
            <a:r>
              <a:rPr lang="en-US" cap="none" dirty="0"/>
              <a:t> Any reflections to share about this process or how you might adapt in your work?</a:t>
            </a:r>
            <a:endParaRPr lang="en-US" sz="4800" dirty="0"/>
          </a:p>
        </p:txBody>
      </p:sp>
      <p:pic>
        <p:nvPicPr>
          <p:cNvPr id="5" name="Picture 4" descr="Group of smiling children at school">
            <a:extLst>
              <a:ext uri="{FF2B5EF4-FFF2-40B4-BE49-F238E27FC236}">
                <a16:creationId xmlns:a16="http://schemas.microsoft.com/office/drawing/2014/main" id="{EAB2BEEA-8FAE-36E5-D007-F2DD9C938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60" r="31460"/>
          <a:stretch/>
        </p:blipFill>
        <p:spPr>
          <a:xfrm>
            <a:off x="432397" y="10"/>
            <a:ext cx="295189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4223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ab5e796167d18536feef0ade3b364aba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e92af3e7770b30fbdcec0d53197a6269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Props1.xml><?xml version="1.0" encoding="utf-8"?>
<ds:datastoreItem xmlns:ds="http://schemas.openxmlformats.org/officeDocument/2006/customXml" ds:itemID="{11B5FB95-4C86-4A2D-8023-0033692AF57C}"/>
</file>

<file path=customXml/itemProps2.xml><?xml version="1.0" encoding="utf-8"?>
<ds:datastoreItem xmlns:ds="http://schemas.openxmlformats.org/officeDocument/2006/customXml" ds:itemID="{30D58A3F-BB94-41F9-AF60-135043D7B603}"/>
</file>

<file path=customXml/itemProps3.xml><?xml version="1.0" encoding="utf-8"?>
<ds:datastoreItem xmlns:ds="http://schemas.openxmlformats.org/officeDocument/2006/customXml" ds:itemID="{CCFF7DAE-6243-422C-A5C8-2D1E2623636B}"/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66914</TotalTime>
  <Words>637</Words>
  <Application>Microsoft Macintosh PowerPoint</Application>
  <PresentationFormat>Widescreen</PresentationFormat>
  <Paragraphs>81</Paragraphs>
  <Slides>7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Wingdings</vt:lpstr>
      <vt:lpstr>Parcel</vt:lpstr>
      <vt:lpstr>Racial Equity in Educare  October CoP 10/10/2025</vt:lpstr>
      <vt:lpstr>In Lak’ech - you are the other me </vt:lpstr>
      <vt:lpstr>Asset-Based Story-telling</vt:lpstr>
      <vt:lpstr>Connection to Research Agenda</vt:lpstr>
      <vt:lpstr>Asset v. Problem v. deficit Based</vt:lpstr>
      <vt:lpstr>Story Prompts</vt:lpstr>
      <vt:lpstr>Closing question: Any reflections to share about this process or how you might adapt in your work?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55</cp:revision>
  <cp:lastPrinted>2025-06-12T14:37:13Z</cp:lastPrinted>
  <dcterms:created xsi:type="dcterms:W3CDTF">2021-03-17T15:36:51Z</dcterms:created>
  <dcterms:modified xsi:type="dcterms:W3CDTF">2026-07-28T17:55:25Z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</Properties>
</file>