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0"/>
  </p:notesMasterIdLst>
  <p:handoutMasterIdLst>
    <p:handoutMasterId r:id="rId21"/>
  </p:handoutMasterIdLst>
  <p:sldIdLst>
    <p:sldId id="304" r:id="rId6"/>
    <p:sldId id="367" r:id="rId7"/>
    <p:sldId id="366" r:id="rId8"/>
    <p:sldId id="396" r:id="rId9"/>
    <p:sldId id="400" r:id="rId10"/>
    <p:sldId id="429" r:id="rId11"/>
    <p:sldId id="430" r:id="rId12"/>
    <p:sldId id="431" r:id="rId13"/>
    <p:sldId id="432" r:id="rId14"/>
    <p:sldId id="433" r:id="rId15"/>
    <p:sldId id="434" r:id="rId16"/>
    <p:sldId id="435" r:id="rId17"/>
    <p:sldId id="332" r:id="rId18"/>
    <p:sldId id="308" r:id="rId1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879">
          <p15:clr>
            <a:srgbClr val="A4A3A4"/>
          </p15:clr>
        </p15:guide>
        <p15:guide id="4" pos="545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5E1F46-96B5-B9A8-4EEF-10B28941BE25}" name="Rachel Katz" initials="RK" userId="S::rkatz@startearly.org::8e01548f-e46a-4f41-8623-af0448f9be48" providerId="AD"/>
  <p188:author id="{D86F4AD3-7C6B-592C-CD4E-A0CDD11A1567}" name="Amanda Stein" initials="AS" userId="S::AStein@startearly.org::9afdd57b-7785-44d5-8473-f7f61a2ad785" providerId="AD"/>
  <p188:author id="{C97668EC-3388-06A9-F7FF-61F6E3F250DB}" name="Cynthia Jackson" initials="CJ" userId="S::cjackson@startearly.org::c949d785-8ce7-4611-8b58-8271d4e05b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9CF"/>
    <a:srgbClr val="C5E0B3"/>
    <a:srgbClr val="98B868"/>
    <a:srgbClr val="7A9B49"/>
    <a:srgbClr val="E8E5EF"/>
    <a:srgbClr val="C5BCD6"/>
    <a:srgbClr val="9E8FBB"/>
    <a:srgbClr val="77649F"/>
    <a:srgbClr val="BDD29E"/>
    <a:srgbClr val="E3EA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0E91A5-40FD-45BF-9133-65873B66ED3A}" v="17" dt="2023-12-07T16:26:52.415"/>
    <p1510:client id="{36813CE5-B735-4E82-9C5D-C90C8F847607}" v="15" dt="2023-12-07T09:35:50.192"/>
    <p1510:client id="{8A92C59B-B7B1-48A4-838A-9F6F816908EB}" v="33" dt="2023-12-07T04:33:24.354"/>
    <p1510:client id="{D1D6E6B9-7AB2-4A17-865A-484A778F95A5}" v="1" dt="2023-12-07T09:37:37.9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33" autoAdjust="0"/>
  </p:normalViewPr>
  <p:slideViewPr>
    <p:cSldViewPr snapToGrid="0">
      <p:cViewPr>
        <p:scale>
          <a:sx n="70" d="100"/>
          <a:sy n="70" d="100"/>
        </p:scale>
        <p:origin x="926" y="158"/>
      </p:cViewPr>
      <p:guideLst>
        <p:guide orient="horz" pos="2160"/>
        <p:guide pos="2880"/>
        <p:guide pos="2879"/>
        <p:guide pos="54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startearly-my.sharepoint.com/personal/rkatz_startearly_org/Documents/Desktop/ELN%20NetReqs%20Data%20Analysis%206.28.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startearly-my.sharepoint.com/personal/rkatz_startearly_org/Documents/Desktop/ELN%20NetReqs%20Data%20Analysis%206.28.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startearly-my.sharepoint.com/personal/rkatz_startearly_org/Documents/Desktop/ELN%20NetReqs%20Data%20Analysis%206.28.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startearly-my.sharepoint.com/personal/rkatz_startearly_org/Documents/Desktop/ELN%20NetReqs%20Data%20Analysis%206.28.23.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'[ELN NetReqs Data Analysis 6.28.23.xlsx]Core Area 3'!$I$25</c:f>
              <c:strCache>
                <c:ptCount val="1"/>
                <c:pt idx="0">
                  <c:v>1. Exploring &amp; Learning: We are considering how to approach our implementation.  </c:v>
                </c:pt>
              </c:strCache>
            </c:strRef>
          </c:tx>
          <c:spPr>
            <a:solidFill>
              <a:srgbClr val="FFEAD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8F4C-4E3A-B5CE-81E387499E3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3'!$H$26:$H$27</c:f>
              <c:strCache>
                <c:ptCount val="2"/>
                <c:pt idx="0">
                  <c:v>Collect National Evaluation data as defined by the EREDS Working Group to contribute to cross-site research publications, and regularly share findings. (MC.R.2.)</c:v>
                </c:pt>
                <c:pt idx="1">
                  <c:v>Partner with and sufficiently fund a LEP with the skills, expertise and capacity to work collaboratively and actionably with the program team, maintaining a written RPP plan and scope of work and contribute...data for the ENE.  (MC.R.1.)</c:v>
                </c:pt>
              </c:strCache>
            </c:strRef>
          </c:cat>
          <c:val>
            <c:numRef>
              <c:f>'[ELN NetReqs Data Analysis 6.28.23.xlsx]Core Area 3'!$I$26:$I$27</c:f>
              <c:numCache>
                <c:formatCode>0%</c:formatCode>
                <c:ptCount val="2"/>
                <c:pt idx="0">
                  <c:v>0</c:v>
                </c:pt>
                <c:pt idx="1">
                  <c:v>6.25E-2</c:v>
                </c:pt>
              </c:numCache>
            </c:numRef>
          </c:val>
          <c:extLst>
            <c:ext xmlns:c16="http://schemas.microsoft.com/office/drawing/2014/chart" uri="{C3380CC4-5D6E-409C-BE32-E72D297353CC}">
              <c16:uniqueId val="{00000001-8F4C-4E3A-B5CE-81E387499E3B}"/>
            </c:ext>
          </c:extLst>
        </c:ser>
        <c:ser>
          <c:idx val="1"/>
          <c:order val="1"/>
          <c:tx>
            <c:strRef>
              <c:f>'[ELN NetReqs Data Analysis 6.28.23.xlsx]Core Area 3'!$J$25</c:f>
              <c:strCache>
                <c:ptCount val="1"/>
                <c:pt idx="0">
                  <c:v>2. Installing &amp; Iterating: Our implementation is starting/ occurring at a small scale.  </c:v>
                </c:pt>
              </c:strCache>
            </c:strRef>
          </c:tx>
          <c:spPr>
            <a:solidFill>
              <a:srgbClr val="FFCB8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3'!$H$26:$H$27</c:f>
              <c:strCache>
                <c:ptCount val="2"/>
                <c:pt idx="0">
                  <c:v>Collect National Evaluation data as defined by the EREDS Working Group to contribute to cross-site research publications, and regularly share findings. (MC.R.2.)</c:v>
                </c:pt>
                <c:pt idx="1">
                  <c:v>Partner with and sufficiently fund a LEP with the skills, expertise and capacity to work collaboratively and actionably with the program team, maintaining a written RPP plan and scope of work and contribute...data for the ENE.  (MC.R.1.)</c:v>
                </c:pt>
              </c:strCache>
            </c:strRef>
          </c:cat>
          <c:val>
            <c:numRef>
              <c:f>'[ELN NetReqs Data Analysis 6.28.23.xlsx]Core Area 3'!$J$26:$J$27</c:f>
              <c:numCache>
                <c:formatCode>0%</c:formatCode>
                <c:ptCount val="2"/>
                <c:pt idx="0">
                  <c:v>0.3125</c:v>
                </c:pt>
                <c:pt idx="1">
                  <c:v>0.1875</c:v>
                </c:pt>
              </c:numCache>
            </c:numRef>
          </c:val>
          <c:extLst>
            <c:ext xmlns:c16="http://schemas.microsoft.com/office/drawing/2014/chart" uri="{C3380CC4-5D6E-409C-BE32-E72D297353CC}">
              <c16:uniqueId val="{00000002-8F4C-4E3A-B5CE-81E387499E3B}"/>
            </c:ext>
          </c:extLst>
        </c:ser>
        <c:ser>
          <c:idx val="2"/>
          <c:order val="2"/>
          <c:tx>
            <c:strRef>
              <c:f>'[ELN NetReqs Data Analysis 6.28.23.xlsx]Core Area 3'!$K$25</c:f>
              <c:strCache>
                <c:ptCount val="1"/>
                <c:pt idx="0">
                  <c:v>3. Demonstrating &amp; Integrating: Our implementation is well underway.   </c:v>
                </c:pt>
              </c:strCache>
            </c:strRef>
          </c:tx>
          <c:spPr>
            <a:solidFill>
              <a:srgbClr val="FFA53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3'!$H$26:$H$27</c:f>
              <c:strCache>
                <c:ptCount val="2"/>
                <c:pt idx="0">
                  <c:v>Collect National Evaluation data as defined by the EREDS Working Group to contribute to cross-site research publications, and regularly share findings. (MC.R.2.)</c:v>
                </c:pt>
                <c:pt idx="1">
                  <c:v>Partner with and sufficiently fund a LEP with the skills, expertise and capacity to work collaboratively and actionably with the program team, maintaining a written RPP plan and scope of work and contribute...data for the ENE.  (MC.R.1.)</c:v>
                </c:pt>
              </c:strCache>
            </c:strRef>
          </c:cat>
          <c:val>
            <c:numRef>
              <c:f>'[ELN NetReqs Data Analysis 6.28.23.xlsx]Core Area 3'!$K$26:$K$27</c:f>
              <c:numCache>
                <c:formatCode>0%</c:formatCode>
                <c:ptCount val="2"/>
                <c:pt idx="0">
                  <c:v>0.3125</c:v>
                </c:pt>
                <c:pt idx="1">
                  <c:v>0.375</c:v>
                </c:pt>
              </c:numCache>
            </c:numRef>
          </c:val>
          <c:extLst>
            <c:ext xmlns:c16="http://schemas.microsoft.com/office/drawing/2014/chart" uri="{C3380CC4-5D6E-409C-BE32-E72D297353CC}">
              <c16:uniqueId val="{00000003-8F4C-4E3A-B5CE-81E387499E3B}"/>
            </c:ext>
          </c:extLst>
        </c:ser>
        <c:ser>
          <c:idx val="3"/>
          <c:order val="3"/>
          <c:tx>
            <c:strRef>
              <c:f>'[ELN NetReqs Data Analysis 6.28.23.xlsx]Core Area 3'!$L$25</c:f>
              <c:strCache>
                <c:ptCount val="1"/>
                <c:pt idx="0">
                  <c:v>4. Leading &amp; Innovating: Our implementation is strong and sets us apart</c:v>
                </c:pt>
              </c:strCache>
            </c:strRef>
          </c:tx>
          <c:spPr>
            <a:solidFill>
              <a:srgbClr val="E17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3'!$H$26:$H$27</c:f>
              <c:strCache>
                <c:ptCount val="2"/>
                <c:pt idx="0">
                  <c:v>Collect National Evaluation data as defined by the EREDS Working Group to contribute to cross-site research publications, and regularly share findings. (MC.R.2.)</c:v>
                </c:pt>
                <c:pt idx="1">
                  <c:v>Partner with and sufficiently fund a LEP with the skills, expertise and capacity to work collaboratively and actionably with the program team, maintaining a written RPP plan and scope of work and contribute...data for the ENE.  (MC.R.1.)</c:v>
                </c:pt>
              </c:strCache>
            </c:strRef>
          </c:cat>
          <c:val>
            <c:numRef>
              <c:f>'[ELN NetReqs Data Analysis 6.28.23.xlsx]Core Area 3'!$L$26:$L$27</c:f>
              <c:numCache>
                <c:formatCode>0%</c:formatCode>
                <c:ptCount val="2"/>
                <c:pt idx="0">
                  <c:v>0.375</c:v>
                </c:pt>
                <c:pt idx="1">
                  <c:v>0.375</c:v>
                </c:pt>
              </c:numCache>
            </c:numRef>
          </c:val>
          <c:extLst>
            <c:ext xmlns:c16="http://schemas.microsoft.com/office/drawing/2014/chart" uri="{C3380CC4-5D6E-409C-BE32-E72D297353CC}">
              <c16:uniqueId val="{00000004-8F4C-4E3A-B5CE-81E387499E3B}"/>
            </c:ext>
          </c:extLst>
        </c:ser>
        <c:dLbls>
          <c:showLegendKey val="0"/>
          <c:showVal val="0"/>
          <c:showCatName val="0"/>
          <c:showSerName val="0"/>
          <c:showPercent val="0"/>
          <c:showBubbleSize val="0"/>
        </c:dLbls>
        <c:gapWidth val="150"/>
        <c:overlap val="100"/>
        <c:axId val="177631743"/>
        <c:axId val="177629823"/>
      </c:barChart>
      <c:catAx>
        <c:axId val="1776317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77629823"/>
        <c:crosses val="autoZero"/>
        <c:auto val="1"/>
        <c:lblAlgn val="ctr"/>
        <c:lblOffset val="100"/>
        <c:noMultiLvlLbl val="0"/>
      </c:catAx>
      <c:valAx>
        <c:axId val="177629823"/>
        <c:scaling>
          <c:orientation val="minMax"/>
          <c:max val="1"/>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31743"/>
        <c:crosses val="autoZero"/>
        <c:crossBetween val="between"/>
        <c:min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'[ELN NetReqs Data Analysis 6.28.23.xlsx]Core Area 3'!$I$31</c:f>
              <c:strCache>
                <c:ptCount val="1"/>
                <c:pt idx="0">
                  <c:v>1. Exploring &amp; Learning: We are considering how to approach our implementation.  </c:v>
                </c:pt>
              </c:strCache>
            </c:strRef>
          </c:tx>
          <c:spPr>
            <a:solidFill>
              <a:srgbClr val="FFEAD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79D5-4982-8A65-8E9619B78631}"/>
                </c:ext>
              </c:extLst>
            </c:dLbl>
            <c:dLbl>
              <c:idx val="1"/>
              <c:delete val="1"/>
              <c:extLst>
                <c:ext xmlns:c15="http://schemas.microsoft.com/office/drawing/2012/chart" uri="{CE6537A1-D6FC-4f65-9D91-7224C49458BB}"/>
                <c:ext xmlns:c16="http://schemas.microsoft.com/office/drawing/2014/chart" uri="{C3380CC4-5D6E-409C-BE32-E72D297353CC}">
                  <c16:uniqueId val="{00000001-79D5-4982-8A65-8E9619B78631}"/>
                </c:ext>
              </c:extLst>
            </c:dLbl>
            <c:dLbl>
              <c:idx val="4"/>
              <c:delete val="1"/>
              <c:extLst>
                <c:ext xmlns:c15="http://schemas.microsoft.com/office/drawing/2012/chart" uri="{CE6537A1-D6FC-4f65-9D91-7224C49458BB}"/>
                <c:ext xmlns:c16="http://schemas.microsoft.com/office/drawing/2014/chart" uri="{C3380CC4-5D6E-409C-BE32-E72D297353CC}">
                  <c16:uniqueId val="{00000002-79D5-4982-8A65-8E9619B78631}"/>
                </c:ext>
              </c:extLst>
            </c:dLbl>
            <c:dLbl>
              <c:idx val="5"/>
              <c:delete val="1"/>
              <c:extLst>
                <c:ext xmlns:c15="http://schemas.microsoft.com/office/drawing/2012/chart" uri="{CE6537A1-D6FC-4f65-9D91-7224C49458BB}"/>
                <c:ext xmlns:c16="http://schemas.microsoft.com/office/drawing/2014/chart" uri="{C3380CC4-5D6E-409C-BE32-E72D297353CC}">
                  <c16:uniqueId val="{00000003-79D5-4982-8A65-8E9619B78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3'!$H$32:$H$37</c:f>
              <c:strCache>
                <c:ptCount val="6"/>
                <c:pt idx="0">
                  <c:v>Establish collaborative routines that leverage relevant data and results from programmatic and evaluative sources to inform practices and review with an anti-bias, anti-racist lens. (AR.R.2.)</c:v>
                </c:pt>
                <c:pt idx="1">
                  <c:v>Focus on research questions, methods, and measures with an anti-racist and anti-bias lens and approach. (AR.R.5.)</c:v>
                </c:pt>
                <c:pt idx="2">
                  <c:v>Share Educare school &amp; Network data, analyses, and stories in accessible ways to support policy and advocacy efforts, with an intentional focus on understanding data with a racial equity lens. (AR.R.6.)</c:v>
                </c:pt>
                <c:pt idx="3">
                  <c:v>Prioritize the study of promising or innovative programmatic practices that drive intended child and family outcomes. (AR.R.4.)</c:v>
                </c:pt>
                <c:pt idx="4">
                  <c:v>Consistently and intentionally collect, translate and use data at the network and school level... (AR.R.3.)</c:v>
                </c:pt>
                <c:pt idx="5">
                  <c:v>Establish and maintain a local RPP between program leadership and a  LEP in order to participate in network-level: a) research and evaluation to generate evidence, and b) data utilization with leaders, staff, and families... (AR.R.1.)</c:v>
                </c:pt>
              </c:strCache>
            </c:strRef>
          </c:cat>
          <c:val>
            <c:numRef>
              <c:f>'[ELN NetReqs Data Analysis 6.28.23.xlsx]Core Area 3'!$I$32:$I$37</c:f>
              <c:numCache>
                <c:formatCode>0%</c:formatCode>
                <c:ptCount val="6"/>
                <c:pt idx="0">
                  <c:v>0</c:v>
                </c:pt>
                <c:pt idx="1">
                  <c:v>0</c:v>
                </c:pt>
                <c:pt idx="2">
                  <c:v>6.25E-2</c:v>
                </c:pt>
                <c:pt idx="3">
                  <c:v>6.25E-2</c:v>
                </c:pt>
                <c:pt idx="4">
                  <c:v>0</c:v>
                </c:pt>
                <c:pt idx="5">
                  <c:v>0</c:v>
                </c:pt>
              </c:numCache>
            </c:numRef>
          </c:val>
          <c:extLst>
            <c:ext xmlns:c16="http://schemas.microsoft.com/office/drawing/2014/chart" uri="{C3380CC4-5D6E-409C-BE32-E72D297353CC}">
              <c16:uniqueId val="{00000004-79D5-4982-8A65-8E9619B78631}"/>
            </c:ext>
          </c:extLst>
        </c:ser>
        <c:ser>
          <c:idx val="1"/>
          <c:order val="1"/>
          <c:tx>
            <c:strRef>
              <c:f>'[ELN NetReqs Data Analysis 6.28.23.xlsx]Core Area 3'!$J$31</c:f>
              <c:strCache>
                <c:ptCount val="1"/>
                <c:pt idx="0">
                  <c:v>2. Installing &amp; Iterating: Our implementation is starting/ occurring at a small scale.  </c:v>
                </c:pt>
              </c:strCache>
            </c:strRef>
          </c:tx>
          <c:spPr>
            <a:solidFill>
              <a:srgbClr val="FFCB8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3'!$H$32:$H$37</c:f>
              <c:strCache>
                <c:ptCount val="6"/>
                <c:pt idx="0">
                  <c:v>Establish collaborative routines that leverage relevant data and results from programmatic and evaluative sources to inform practices and review with an anti-bias, anti-racist lens. (AR.R.2.)</c:v>
                </c:pt>
                <c:pt idx="1">
                  <c:v>Focus on research questions, methods, and measures with an anti-racist and anti-bias lens and approach. (AR.R.5.)</c:v>
                </c:pt>
                <c:pt idx="2">
                  <c:v>Share Educare school &amp; Network data, analyses, and stories in accessible ways to support policy and advocacy efforts, with an intentional focus on understanding data with a racial equity lens. (AR.R.6.)</c:v>
                </c:pt>
                <c:pt idx="3">
                  <c:v>Prioritize the study of promising or innovative programmatic practices that drive intended child and family outcomes. (AR.R.4.)</c:v>
                </c:pt>
                <c:pt idx="4">
                  <c:v>Consistently and intentionally collect, translate and use data at the network and school level... (AR.R.3.)</c:v>
                </c:pt>
                <c:pt idx="5">
                  <c:v>Establish and maintain a local RPP between program leadership and a  LEP in order to participate in network-level: a) research and evaluation to generate evidence, and b) data utilization with leaders, staff, and families... (AR.R.1.)</c:v>
                </c:pt>
              </c:strCache>
            </c:strRef>
          </c:cat>
          <c:val>
            <c:numRef>
              <c:f>'[ELN NetReqs Data Analysis 6.28.23.xlsx]Core Area 3'!$J$32:$J$37</c:f>
              <c:numCache>
                <c:formatCode>0%</c:formatCode>
                <c:ptCount val="6"/>
                <c:pt idx="0">
                  <c:v>0.4375</c:v>
                </c:pt>
                <c:pt idx="1">
                  <c:v>0.5625</c:v>
                </c:pt>
                <c:pt idx="2">
                  <c:v>0.25</c:v>
                </c:pt>
                <c:pt idx="3">
                  <c:v>0.1875</c:v>
                </c:pt>
                <c:pt idx="4">
                  <c:v>0.25</c:v>
                </c:pt>
                <c:pt idx="5">
                  <c:v>0.125</c:v>
                </c:pt>
              </c:numCache>
            </c:numRef>
          </c:val>
          <c:extLst>
            <c:ext xmlns:c16="http://schemas.microsoft.com/office/drawing/2014/chart" uri="{C3380CC4-5D6E-409C-BE32-E72D297353CC}">
              <c16:uniqueId val="{00000005-79D5-4982-8A65-8E9619B78631}"/>
            </c:ext>
          </c:extLst>
        </c:ser>
        <c:ser>
          <c:idx val="2"/>
          <c:order val="2"/>
          <c:tx>
            <c:strRef>
              <c:f>'[ELN NetReqs Data Analysis 6.28.23.xlsx]Core Area 3'!$K$31</c:f>
              <c:strCache>
                <c:ptCount val="1"/>
                <c:pt idx="0">
                  <c:v>3. Demonstrating &amp; Integrating: Our implementation is well underway.   </c:v>
                </c:pt>
              </c:strCache>
            </c:strRef>
          </c:tx>
          <c:spPr>
            <a:solidFill>
              <a:srgbClr val="FFA53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3'!$H$32:$H$37</c:f>
              <c:strCache>
                <c:ptCount val="6"/>
                <c:pt idx="0">
                  <c:v>Establish collaborative routines that leverage relevant data and results from programmatic and evaluative sources to inform practices and review with an anti-bias, anti-racist lens. (AR.R.2.)</c:v>
                </c:pt>
                <c:pt idx="1">
                  <c:v>Focus on research questions, methods, and measures with an anti-racist and anti-bias lens and approach. (AR.R.5.)</c:v>
                </c:pt>
                <c:pt idx="2">
                  <c:v>Share Educare school &amp; Network data, analyses, and stories in accessible ways to support policy and advocacy efforts, with an intentional focus on understanding data with a racial equity lens. (AR.R.6.)</c:v>
                </c:pt>
                <c:pt idx="3">
                  <c:v>Prioritize the study of promising or innovative programmatic practices that drive intended child and family outcomes. (AR.R.4.)</c:v>
                </c:pt>
                <c:pt idx="4">
                  <c:v>Consistently and intentionally collect, translate and use data at the network and school level... (AR.R.3.)</c:v>
                </c:pt>
                <c:pt idx="5">
                  <c:v>Establish and maintain a local RPP between program leadership and a  LEP in order to participate in network-level: a) research and evaluation to generate evidence, and b) data utilization with leaders, staff, and families... (AR.R.1.)</c:v>
                </c:pt>
              </c:strCache>
            </c:strRef>
          </c:cat>
          <c:val>
            <c:numRef>
              <c:f>'[ELN NetReqs Data Analysis 6.28.23.xlsx]Core Area 3'!$K$32:$K$37</c:f>
              <c:numCache>
                <c:formatCode>0%</c:formatCode>
                <c:ptCount val="6"/>
                <c:pt idx="0">
                  <c:v>0.5</c:v>
                </c:pt>
                <c:pt idx="1">
                  <c:v>0.25</c:v>
                </c:pt>
                <c:pt idx="2">
                  <c:v>0.375</c:v>
                </c:pt>
                <c:pt idx="3">
                  <c:v>0.4375</c:v>
                </c:pt>
                <c:pt idx="4">
                  <c:v>0.4375</c:v>
                </c:pt>
                <c:pt idx="5">
                  <c:v>0.3125</c:v>
                </c:pt>
              </c:numCache>
            </c:numRef>
          </c:val>
          <c:extLst>
            <c:ext xmlns:c16="http://schemas.microsoft.com/office/drawing/2014/chart" uri="{C3380CC4-5D6E-409C-BE32-E72D297353CC}">
              <c16:uniqueId val="{00000006-79D5-4982-8A65-8E9619B78631}"/>
            </c:ext>
          </c:extLst>
        </c:ser>
        <c:ser>
          <c:idx val="3"/>
          <c:order val="3"/>
          <c:tx>
            <c:strRef>
              <c:f>'[ELN NetReqs Data Analysis 6.28.23.xlsx]Core Area 3'!$L$31</c:f>
              <c:strCache>
                <c:ptCount val="1"/>
                <c:pt idx="0">
                  <c:v>4. Leading &amp; Innovating: Our implementation is strong and sets us apart</c:v>
                </c:pt>
              </c:strCache>
            </c:strRef>
          </c:tx>
          <c:spPr>
            <a:solidFill>
              <a:srgbClr val="E17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3'!$H$32:$H$37</c:f>
              <c:strCache>
                <c:ptCount val="6"/>
                <c:pt idx="0">
                  <c:v>Establish collaborative routines that leverage relevant data and results from programmatic and evaluative sources to inform practices and review with an anti-bias, anti-racist lens. (AR.R.2.)</c:v>
                </c:pt>
                <c:pt idx="1">
                  <c:v>Focus on research questions, methods, and measures with an anti-racist and anti-bias lens and approach. (AR.R.5.)</c:v>
                </c:pt>
                <c:pt idx="2">
                  <c:v>Share Educare school &amp; Network data, analyses, and stories in accessible ways to support policy and advocacy efforts, with an intentional focus on understanding data with a racial equity lens. (AR.R.6.)</c:v>
                </c:pt>
                <c:pt idx="3">
                  <c:v>Prioritize the study of promising or innovative programmatic practices that drive intended child and family outcomes. (AR.R.4.)</c:v>
                </c:pt>
                <c:pt idx="4">
                  <c:v>Consistently and intentionally collect, translate and use data at the network and school level... (AR.R.3.)</c:v>
                </c:pt>
                <c:pt idx="5">
                  <c:v>Establish and maintain a local RPP between program leadership and a  LEP in order to participate in network-level: a) research and evaluation to generate evidence, and b) data utilization with leaders, staff, and families... (AR.R.1.)</c:v>
                </c:pt>
              </c:strCache>
            </c:strRef>
          </c:cat>
          <c:val>
            <c:numRef>
              <c:f>'[ELN NetReqs Data Analysis 6.28.23.xlsx]Core Area 3'!$L$32:$L$37</c:f>
              <c:numCache>
                <c:formatCode>0%</c:formatCode>
                <c:ptCount val="6"/>
                <c:pt idx="0">
                  <c:v>6.25E-2</c:v>
                </c:pt>
                <c:pt idx="1">
                  <c:v>0.1875</c:v>
                </c:pt>
                <c:pt idx="2">
                  <c:v>0.3125</c:v>
                </c:pt>
                <c:pt idx="3">
                  <c:v>0.3125</c:v>
                </c:pt>
                <c:pt idx="4">
                  <c:v>0.3125</c:v>
                </c:pt>
                <c:pt idx="5">
                  <c:v>0.5625</c:v>
                </c:pt>
              </c:numCache>
            </c:numRef>
          </c:val>
          <c:extLst>
            <c:ext xmlns:c16="http://schemas.microsoft.com/office/drawing/2014/chart" uri="{C3380CC4-5D6E-409C-BE32-E72D297353CC}">
              <c16:uniqueId val="{00000007-79D5-4982-8A65-8E9619B78631}"/>
            </c:ext>
          </c:extLst>
        </c:ser>
        <c:dLbls>
          <c:showLegendKey val="0"/>
          <c:showVal val="0"/>
          <c:showCatName val="0"/>
          <c:showSerName val="0"/>
          <c:showPercent val="0"/>
          <c:showBubbleSize val="0"/>
        </c:dLbls>
        <c:gapWidth val="150"/>
        <c:overlap val="100"/>
        <c:axId val="1066751967"/>
        <c:axId val="1066752927"/>
      </c:barChart>
      <c:catAx>
        <c:axId val="106675196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6752927"/>
        <c:crosses val="autoZero"/>
        <c:auto val="1"/>
        <c:lblAlgn val="ctr"/>
        <c:lblOffset val="100"/>
        <c:noMultiLvlLbl val="0"/>
      </c:catAx>
      <c:valAx>
        <c:axId val="1066752927"/>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67519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938157024801781"/>
          <c:y val="3.3553992264567824E-2"/>
          <c:w val="0.48433067891335679"/>
          <c:h val="0.64835992553271471"/>
        </c:manualLayout>
      </c:layout>
      <c:barChart>
        <c:barDir val="bar"/>
        <c:grouping val="percentStacked"/>
        <c:varyColors val="0"/>
        <c:ser>
          <c:idx val="0"/>
          <c:order val="0"/>
          <c:tx>
            <c:strRef>
              <c:f>'[ELN NetReqs Data Analysis 6.28.23.xlsx]Core Area 5'!$I$25</c:f>
              <c:strCache>
                <c:ptCount val="1"/>
                <c:pt idx="0">
                  <c:v>1. Exploring &amp; Learning: We are considering how to approach our implementation.  </c:v>
                </c:pt>
              </c:strCache>
            </c:strRef>
          </c:tx>
          <c:spPr>
            <a:solidFill>
              <a:srgbClr val="DEE9C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5'!$H$26</c:f>
              <c:strCache>
                <c:ptCount val="1"/>
                <c:pt idx="0">
                  <c:v>Positively impact the field of Early Childhood Development through research, policy and practice contributions and partnerships. (MC.FI.1.)</c:v>
                </c:pt>
              </c:strCache>
            </c:strRef>
          </c:cat>
          <c:val>
            <c:numRef>
              <c:f>'[ELN NetReqs Data Analysis 6.28.23.xlsx]Core Area 5'!$I$26</c:f>
              <c:numCache>
                <c:formatCode>0%</c:formatCode>
                <c:ptCount val="1"/>
                <c:pt idx="0">
                  <c:v>0.125</c:v>
                </c:pt>
              </c:numCache>
            </c:numRef>
          </c:val>
          <c:extLst>
            <c:ext xmlns:c16="http://schemas.microsoft.com/office/drawing/2014/chart" uri="{C3380CC4-5D6E-409C-BE32-E72D297353CC}">
              <c16:uniqueId val="{00000000-9B30-4233-A8BA-45BD89520CBE}"/>
            </c:ext>
          </c:extLst>
        </c:ser>
        <c:ser>
          <c:idx val="1"/>
          <c:order val="1"/>
          <c:tx>
            <c:strRef>
              <c:f>'[ELN NetReqs Data Analysis 6.28.23.xlsx]Core Area 5'!$J$25</c:f>
              <c:strCache>
                <c:ptCount val="1"/>
                <c:pt idx="0">
                  <c:v>2. Installing &amp; Iterating: Our implementation is starting/ occurring at a small scale.  </c:v>
                </c:pt>
              </c:strCache>
            </c:strRef>
          </c:tx>
          <c:spPr>
            <a:solidFill>
              <a:srgbClr val="BDD29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5'!$H$26</c:f>
              <c:strCache>
                <c:ptCount val="1"/>
                <c:pt idx="0">
                  <c:v>Positively impact the field of Early Childhood Development through research, policy and practice contributions and partnerships. (MC.FI.1.)</c:v>
                </c:pt>
              </c:strCache>
            </c:strRef>
          </c:cat>
          <c:val>
            <c:numRef>
              <c:f>'[ELN NetReqs Data Analysis 6.28.23.xlsx]Core Area 5'!$J$26</c:f>
              <c:numCache>
                <c:formatCode>0%</c:formatCode>
                <c:ptCount val="1"/>
                <c:pt idx="0">
                  <c:v>6.25E-2</c:v>
                </c:pt>
              </c:numCache>
            </c:numRef>
          </c:val>
          <c:extLst>
            <c:ext xmlns:c16="http://schemas.microsoft.com/office/drawing/2014/chart" uri="{C3380CC4-5D6E-409C-BE32-E72D297353CC}">
              <c16:uniqueId val="{00000001-9B30-4233-A8BA-45BD89520CBE}"/>
            </c:ext>
          </c:extLst>
        </c:ser>
        <c:ser>
          <c:idx val="2"/>
          <c:order val="2"/>
          <c:tx>
            <c:strRef>
              <c:f>'[ELN NetReqs Data Analysis 6.28.23.xlsx]Core Area 5'!$K$25</c:f>
              <c:strCache>
                <c:ptCount val="1"/>
                <c:pt idx="0">
                  <c:v>3. Demonstrating &amp; Integrating: Our implementation is well underway.   </c:v>
                </c:pt>
              </c:strCache>
            </c:strRef>
          </c:tx>
          <c:spPr>
            <a:solidFill>
              <a:srgbClr val="98B86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5'!$H$26</c:f>
              <c:strCache>
                <c:ptCount val="1"/>
                <c:pt idx="0">
                  <c:v>Positively impact the field of Early Childhood Development through research, policy and practice contributions and partnerships. (MC.FI.1.)</c:v>
                </c:pt>
              </c:strCache>
            </c:strRef>
          </c:cat>
          <c:val>
            <c:numRef>
              <c:f>'[ELN NetReqs Data Analysis 6.28.23.xlsx]Core Area 5'!$K$26</c:f>
              <c:numCache>
                <c:formatCode>0%</c:formatCode>
                <c:ptCount val="1"/>
                <c:pt idx="0">
                  <c:v>0.6875</c:v>
                </c:pt>
              </c:numCache>
            </c:numRef>
          </c:val>
          <c:extLst>
            <c:ext xmlns:c16="http://schemas.microsoft.com/office/drawing/2014/chart" uri="{C3380CC4-5D6E-409C-BE32-E72D297353CC}">
              <c16:uniqueId val="{00000002-9B30-4233-A8BA-45BD89520CBE}"/>
            </c:ext>
          </c:extLst>
        </c:ser>
        <c:ser>
          <c:idx val="3"/>
          <c:order val="3"/>
          <c:tx>
            <c:strRef>
              <c:f>'[ELN NetReqs Data Analysis 6.28.23.xlsx]Core Area 5'!$L$25</c:f>
              <c:strCache>
                <c:ptCount val="1"/>
                <c:pt idx="0">
                  <c:v>4. Leading &amp; Innovating: Our implementation is strong and sets us apart</c:v>
                </c:pt>
              </c:strCache>
            </c:strRef>
          </c:tx>
          <c:spPr>
            <a:solidFill>
              <a:srgbClr val="7A9B4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5'!$H$26</c:f>
              <c:strCache>
                <c:ptCount val="1"/>
                <c:pt idx="0">
                  <c:v>Positively impact the field of Early Childhood Development through research, policy and practice contributions and partnerships. (MC.FI.1.)</c:v>
                </c:pt>
              </c:strCache>
            </c:strRef>
          </c:cat>
          <c:val>
            <c:numRef>
              <c:f>'[ELN NetReqs Data Analysis 6.28.23.xlsx]Core Area 5'!$L$26</c:f>
              <c:numCache>
                <c:formatCode>0%</c:formatCode>
                <c:ptCount val="1"/>
                <c:pt idx="0">
                  <c:v>0.125</c:v>
                </c:pt>
              </c:numCache>
            </c:numRef>
          </c:val>
          <c:extLst>
            <c:ext xmlns:c16="http://schemas.microsoft.com/office/drawing/2014/chart" uri="{C3380CC4-5D6E-409C-BE32-E72D297353CC}">
              <c16:uniqueId val="{00000003-9B30-4233-A8BA-45BD89520CBE}"/>
            </c:ext>
          </c:extLst>
        </c:ser>
        <c:dLbls>
          <c:showLegendKey val="0"/>
          <c:showVal val="0"/>
          <c:showCatName val="0"/>
          <c:showSerName val="0"/>
          <c:showPercent val="0"/>
          <c:showBubbleSize val="0"/>
        </c:dLbls>
        <c:gapWidth val="150"/>
        <c:overlap val="100"/>
        <c:axId val="1064951839"/>
        <c:axId val="1064951359"/>
      </c:barChart>
      <c:catAx>
        <c:axId val="10649518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4951359"/>
        <c:crosses val="autoZero"/>
        <c:auto val="1"/>
        <c:lblAlgn val="ctr"/>
        <c:lblOffset val="100"/>
        <c:noMultiLvlLbl val="0"/>
      </c:catAx>
      <c:valAx>
        <c:axId val="106495135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49518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'[ELN NetReqs Data Analysis 6.28.23.xlsx]Core Area 5'!$I$30</c:f>
              <c:strCache>
                <c:ptCount val="1"/>
                <c:pt idx="0">
                  <c:v>1. Exploring &amp; Learning: We are considering how to approach our implementation.  </c:v>
                </c:pt>
              </c:strCache>
            </c:strRef>
          </c:tx>
          <c:spPr>
            <a:solidFill>
              <a:srgbClr val="DEE9CF"/>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59AC-4EBC-83BD-FF89F404492E}"/>
                </c:ext>
              </c:extLst>
            </c:dLbl>
            <c:dLbl>
              <c:idx val="2"/>
              <c:delete val="1"/>
              <c:extLst>
                <c:ext xmlns:c15="http://schemas.microsoft.com/office/drawing/2012/chart" uri="{CE6537A1-D6FC-4f65-9D91-7224C49458BB}"/>
                <c:ext xmlns:c16="http://schemas.microsoft.com/office/drawing/2014/chart" uri="{C3380CC4-5D6E-409C-BE32-E72D297353CC}">
                  <c16:uniqueId val="{00000001-59AC-4EBC-83BD-FF89F404492E}"/>
                </c:ext>
              </c:extLst>
            </c:dLbl>
            <c:dLbl>
              <c:idx val="4"/>
              <c:delete val="1"/>
              <c:extLst>
                <c:ext xmlns:c15="http://schemas.microsoft.com/office/drawing/2012/chart" uri="{CE6537A1-D6FC-4f65-9D91-7224C49458BB}"/>
                <c:ext xmlns:c16="http://schemas.microsoft.com/office/drawing/2014/chart" uri="{C3380CC4-5D6E-409C-BE32-E72D297353CC}">
                  <c16:uniqueId val="{00000002-59AC-4EBC-83BD-FF89F404492E}"/>
                </c:ext>
              </c:extLst>
            </c:dLbl>
            <c:dLbl>
              <c:idx val="5"/>
              <c:delete val="1"/>
              <c:extLst>
                <c:ext xmlns:c15="http://schemas.microsoft.com/office/drawing/2012/chart" uri="{CE6537A1-D6FC-4f65-9D91-7224C49458BB}"/>
                <c:ext xmlns:c16="http://schemas.microsoft.com/office/drawing/2014/chart" uri="{C3380CC4-5D6E-409C-BE32-E72D297353CC}">
                  <c16:uniqueId val="{00000003-59AC-4EBC-83BD-FF89F404492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5'!$H$31:$H$36</c:f>
              <c:strCache>
                <c:ptCount val="6"/>
                <c:pt idx="0">
                  <c:v>Intentionally and strategically cultivate champions and allies over time to be mobilized to improve funding, organizational capacity and field impact. (AR.FI.5.)</c:v>
                </c:pt>
                <c:pt idx="1">
                  <c:v>Advance the interests not just of Educare schools and the ELN, but of the full field of early childhood development and education to support its recognition and value among public sector partners, policy makers, and the media. (AR.FI.4.)</c:v>
                </c:pt>
                <c:pt idx="2">
                  <c:v>Contribute local practice experience to develop collective Network evidence to influence philanthropy and public funding that is directed to test and scale quality ECE practices. (AR.FI.3.)</c:v>
                </c:pt>
                <c:pt idx="3">
                  <c:v>Share local knowledge and experiences to influence Network and national awareness and understanding about practices in teaching, family engagement and professional development. (AR.FI.2.)</c:v>
                </c:pt>
                <c:pt idx="4">
                  <c:v>Intentionally engage with other ECE partners to share and learn essential practices in teaching, family engagement and professional development. (AR.FI.1.)</c:v>
                </c:pt>
                <c:pt idx="5">
                  <c:v>Collaborate with other providers, community organizations and public systems to ensure program excellence and comprehensive service to children and families, both in Educare and other community ECE programs. (AR.FI.6.)</c:v>
                </c:pt>
              </c:strCache>
            </c:strRef>
          </c:cat>
          <c:val>
            <c:numRef>
              <c:f>'[ELN NetReqs Data Analysis 6.28.23.xlsx]Core Area 5'!$I$31:$I$36</c:f>
              <c:numCache>
                <c:formatCode>0%</c:formatCode>
                <c:ptCount val="6"/>
                <c:pt idx="0">
                  <c:v>0.125</c:v>
                </c:pt>
                <c:pt idx="1">
                  <c:v>0</c:v>
                </c:pt>
                <c:pt idx="2">
                  <c:v>0</c:v>
                </c:pt>
                <c:pt idx="3">
                  <c:v>6.25E-2</c:v>
                </c:pt>
                <c:pt idx="4">
                  <c:v>0</c:v>
                </c:pt>
                <c:pt idx="5">
                  <c:v>0</c:v>
                </c:pt>
              </c:numCache>
            </c:numRef>
          </c:val>
          <c:extLst>
            <c:ext xmlns:c16="http://schemas.microsoft.com/office/drawing/2014/chart" uri="{C3380CC4-5D6E-409C-BE32-E72D297353CC}">
              <c16:uniqueId val="{00000004-59AC-4EBC-83BD-FF89F404492E}"/>
            </c:ext>
          </c:extLst>
        </c:ser>
        <c:ser>
          <c:idx val="1"/>
          <c:order val="1"/>
          <c:tx>
            <c:strRef>
              <c:f>'[ELN NetReqs Data Analysis 6.28.23.xlsx]Core Area 5'!$J$30</c:f>
              <c:strCache>
                <c:ptCount val="1"/>
                <c:pt idx="0">
                  <c:v>2. Installing &amp; Iterating: Our implementation is starting/ occurring at a small scale.  </c:v>
                </c:pt>
              </c:strCache>
            </c:strRef>
          </c:tx>
          <c:spPr>
            <a:solidFill>
              <a:srgbClr val="C5E0B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5'!$H$31:$H$36</c:f>
              <c:strCache>
                <c:ptCount val="6"/>
                <c:pt idx="0">
                  <c:v>Intentionally and strategically cultivate champions and allies over time to be mobilized to improve funding, organizational capacity and field impact. (AR.FI.5.)</c:v>
                </c:pt>
                <c:pt idx="1">
                  <c:v>Advance the interests not just of Educare schools and the ELN, but of the full field of early childhood development and education to support its recognition and value among public sector partners, policy makers, and the media. (AR.FI.4.)</c:v>
                </c:pt>
                <c:pt idx="2">
                  <c:v>Contribute local practice experience to develop collective Network evidence to influence philanthropy and public funding that is directed to test and scale quality ECE practices. (AR.FI.3.)</c:v>
                </c:pt>
                <c:pt idx="3">
                  <c:v>Share local knowledge and experiences to influence Network and national awareness and understanding about practices in teaching, family engagement and professional development. (AR.FI.2.)</c:v>
                </c:pt>
                <c:pt idx="4">
                  <c:v>Intentionally engage with other ECE partners to share and learn essential practices in teaching, family engagement and professional development. (AR.FI.1.)</c:v>
                </c:pt>
                <c:pt idx="5">
                  <c:v>Collaborate with other providers, community organizations and public systems to ensure program excellence and comprehensive service to children and families, both in Educare and other community ECE programs. (AR.FI.6.)</c:v>
                </c:pt>
              </c:strCache>
            </c:strRef>
          </c:cat>
          <c:val>
            <c:numRef>
              <c:f>'[ELN NetReqs Data Analysis 6.28.23.xlsx]Core Area 5'!$J$31:$J$36</c:f>
              <c:numCache>
                <c:formatCode>0%</c:formatCode>
                <c:ptCount val="6"/>
                <c:pt idx="0">
                  <c:v>0.3125</c:v>
                </c:pt>
                <c:pt idx="1">
                  <c:v>0.125</c:v>
                </c:pt>
                <c:pt idx="2">
                  <c:v>0.5</c:v>
                </c:pt>
                <c:pt idx="3">
                  <c:v>0.25</c:v>
                </c:pt>
                <c:pt idx="4">
                  <c:v>0.25</c:v>
                </c:pt>
                <c:pt idx="5">
                  <c:v>0.1875</c:v>
                </c:pt>
              </c:numCache>
            </c:numRef>
          </c:val>
          <c:extLst>
            <c:ext xmlns:c16="http://schemas.microsoft.com/office/drawing/2014/chart" uri="{C3380CC4-5D6E-409C-BE32-E72D297353CC}">
              <c16:uniqueId val="{00000005-59AC-4EBC-83BD-FF89F404492E}"/>
            </c:ext>
          </c:extLst>
        </c:ser>
        <c:ser>
          <c:idx val="2"/>
          <c:order val="2"/>
          <c:tx>
            <c:strRef>
              <c:f>'[ELN NetReqs Data Analysis 6.28.23.xlsx]Core Area 5'!$K$30</c:f>
              <c:strCache>
                <c:ptCount val="1"/>
                <c:pt idx="0">
                  <c:v>3. Demonstrating &amp; Integrating: Our implementation is well underway.   </c:v>
                </c:pt>
              </c:strCache>
            </c:strRef>
          </c:tx>
          <c:spPr>
            <a:solidFill>
              <a:srgbClr val="98B86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5'!$H$31:$H$36</c:f>
              <c:strCache>
                <c:ptCount val="6"/>
                <c:pt idx="0">
                  <c:v>Intentionally and strategically cultivate champions and allies over time to be mobilized to improve funding, organizational capacity and field impact. (AR.FI.5.)</c:v>
                </c:pt>
                <c:pt idx="1">
                  <c:v>Advance the interests not just of Educare schools and the ELN, but of the full field of early childhood development and education to support its recognition and value among public sector partners, policy makers, and the media. (AR.FI.4.)</c:v>
                </c:pt>
                <c:pt idx="2">
                  <c:v>Contribute local practice experience to develop collective Network evidence to influence philanthropy and public funding that is directed to test and scale quality ECE practices. (AR.FI.3.)</c:v>
                </c:pt>
                <c:pt idx="3">
                  <c:v>Share local knowledge and experiences to influence Network and national awareness and understanding about practices in teaching, family engagement and professional development. (AR.FI.2.)</c:v>
                </c:pt>
                <c:pt idx="4">
                  <c:v>Intentionally engage with other ECE partners to share and learn essential practices in teaching, family engagement and professional development. (AR.FI.1.)</c:v>
                </c:pt>
                <c:pt idx="5">
                  <c:v>Collaborate with other providers, community organizations and public systems to ensure program excellence and comprehensive service to children and families, both in Educare and other community ECE programs. (AR.FI.6.)</c:v>
                </c:pt>
              </c:strCache>
            </c:strRef>
          </c:cat>
          <c:val>
            <c:numRef>
              <c:f>'[ELN NetReqs Data Analysis 6.28.23.xlsx]Core Area 5'!$K$31:$K$36</c:f>
              <c:numCache>
                <c:formatCode>0%</c:formatCode>
                <c:ptCount val="6"/>
                <c:pt idx="0">
                  <c:v>0.4375</c:v>
                </c:pt>
                <c:pt idx="1">
                  <c:v>0.75</c:v>
                </c:pt>
                <c:pt idx="2">
                  <c:v>0.3125</c:v>
                </c:pt>
                <c:pt idx="3">
                  <c:v>0.5</c:v>
                </c:pt>
                <c:pt idx="4">
                  <c:v>0.5625</c:v>
                </c:pt>
                <c:pt idx="5">
                  <c:v>0.5</c:v>
                </c:pt>
              </c:numCache>
            </c:numRef>
          </c:val>
          <c:extLst>
            <c:ext xmlns:c16="http://schemas.microsoft.com/office/drawing/2014/chart" uri="{C3380CC4-5D6E-409C-BE32-E72D297353CC}">
              <c16:uniqueId val="{00000006-59AC-4EBC-83BD-FF89F404492E}"/>
            </c:ext>
          </c:extLst>
        </c:ser>
        <c:ser>
          <c:idx val="3"/>
          <c:order val="3"/>
          <c:tx>
            <c:strRef>
              <c:f>'[ELN NetReqs Data Analysis 6.28.23.xlsx]Core Area 5'!$L$30</c:f>
              <c:strCache>
                <c:ptCount val="1"/>
                <c:pt idx="0">
                  <c:v>4. Leading &amp; Innovating: Our implementation is strong and sets us apart</c:v>
                </c:pt>
              </c:strCache>
            </c:strRef>
          </c:tx>
          <c:spPr>
            <a:solidFill>
              <a:srgbClr val="7A9B4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'[ELN NetReqs Data Analysis 6.28.23.xlsx]Core Area 5'!$H$31:$H$36</c:f>
              <c:strCache>
                <c:ptCount val="6"/>
                <c:pt idx="0">
                  <c:v>Intentionally and strategically cultivate champions and allies over time to be mobilized to improve funding, organizational capacity and field impact. (AR.FI.5.)</c:v>
                </c:pt>
                <c:pt idx="1">
                  <c:v>Advance the interests not just of Educare schools and the ELN, but of the full field of early childhood development and education to support its recognition and value among public sector partners, policy makers, and the media. (AR.FI.4.)</c:v>
                </c:pt>
                <c:pt idx="2">
                  <c:v>Contribute local practice experience to develop collective Network evidence to influence philanthropy and public funding that is directed to test and scale quality ECE practices. (AR.FI.3.)</c:v>
                </c:pt>
                <c:pt idx="3">
                  <c:v>Share local knowledge and experiences to influence Network and national awareness and understanding about practices in teaching, family engagement and professional development. (AR.FI.2.)</c:v>
                </c:pt>
                <c:pt idx="4">
                  <c:v>Intentionally engage with other ECE partners to share and learn essential practices in teaching, family engagement and professional development. (AR.FI.1.)</c:v>
                </c:pt>
                <c:pt idx="5">
                  <c:v>Collaborate with other providers, community organizations and public systems to ensure program excellence and comprehensive service to children and families, both in Educare and other community ECE programs. (AR.FI.6.)</c:v>
                </c:pt>
              </c:strCache>
            </c:strRef>
          </c:cat>
          <c:val>
            <c:numRef>
              <c:f>'[ELN NetReqs Data Analysis 6.28.23.xlsx]Core Area 5'!$L$31:$L$36</c:f>
              <c:numCache>
                <c:formatCode>0%</c:formatCode>
                <c:ptCount val="6"/>
                <c:pt idx="0">
                  <c:v>0.125</c:v>
                </c:pt>
                <c:pt idx="1">
                  <c:v>0.125</c:v>
                </c:pt>
                <c:pt idx="2">
                  <c:v>0.1875</c:v>
                </c:pt>
                <c:pt idx="3">
                  <c:v>0.1875</c:v>
                </c:pt>
                <c:pt idx="4">
                  <c:v>0.1875</c:v>
                </c:pt>
                <c:pt idx="5">
                  <c:v>0.3125</c:v>
                </c:pt>
              </c:numCache>
            </c:numRef>
          </c:val>
          <c:extLst>
            <c:ext xmlns:c16="http://schemas.microsoft.com/office/drawing/2014/chart" uri="{C3380CC4-5D6E-409C-BE32-E72D297353CC}">
              <c16:uniqueId val="{00000007-59AC-4EBC-83BD-FF89F404492E}"/>
            </c:ext>
          </c:extLst>
        </c:ser>
        <c:dLbls>
          <c:showLegendKey val="0"/>
          <c:showVal val="0"/>
          <c:showCatName val="0"/>
          <c:showSerName val="0"/>
          <c:showPercent val="0"/>
          <c:showBubbleSize val="0"/>
        </c:dLbls>
        <c:gapWidth val="150"/>
        <c:overlap val="100"/>
        <c:axId val="1088822255"/>
        <c:axId val="1088820335"/>
      </c:barChart>
      <c:catAx>
        <c:axId val="10888222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8820335"/>
        <c:crosses val="autoZero"/>
        <c:auto val="1"/>
        <c:lblAlgn val="ctr"/>
        <c:lblOffset val="100"/>
        <c:noMultiLvlLbl val="0"/>
      </c:catAx>
      <c:valAx>
        <c:axId val="108882033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88222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30FD8E-A245-4C16-8A8B-C5BEED47AFA4}" type="doc">
      <dgm:prSet loTypeId="urn:microsoft.com/office/officeart/2005/8/layout/cycle8" loCatId="cycle" qsTypeId="urn:microsoft.com/office/officeart/2005/8/quickstyle/simple1" qsCatId="simple" csTypeId="urn:microsoft.com/office/officeart/2005/8/colors/accent1_2" csCatId="accent1" phldr="1"/>
      <dgm:spPr/>
    </dgm:pt>
    <dgm:pt modelId="{6EA18799-F341-42A4-ABFD-42EE3FE0598F}">
      <dgm:prSet phldrT="[Text]"/>
      <dgm:spPr>
        <a:solidFill>
          <a:srgbClr val="B50938"/>
        </a:solidFill>
      </dgm:spPr>
      <dgm:t>
        <a:bodyPr/>
        <a:lstStyle/>
        <a:p>
          <a:r>
            <a:rPr lang="en-US"/>
            <a:t>Strong Organizational Foundation &amp; Leadership</a:t>
          </a:r>
        </a:p>
      </dgm:t>
    </dgm:pt>
    <dgm:pt modelId="{76CD65F2-3EDA-4125-AEBE-5FDCE76CDE0C}" type="parTrans" cxnId="{3F814F6C-F828-427C-81BF-13A49581DAAD}">
      <dgm:prSet/>
      <dgm:spPr/>
      <dgm:t>
        <a:bodyPr/>
        <a:lstStyle/>
        <a:p>
          <a:endParaRPr lang="en-US"/>
        </a:p>
      </dgm:t>
    </dgm:pt>
    <dgm:pt modelId="{9CF5B08B-57E4-4D8E-86D8-612BF8F6B899}" type="sibTrans" cxnId="{3F814F6C-F828-427C-81BF-13A49581DAAD}">
      <dgm:prSet/>
      <dgm:spPr/>
      <dgm:t>
        <a:bodyPr/>
        <a:lstStyle/>
        <a:p>
          <a:endParaRPr lang="en-US"/>
        </a:p>
      </dgm:t>
    </dgm:pt>
    <dgm:pt modelId="{95087CB7-C2F2-46A3-9481-FC394DDE26DA}">
      <dgm:prSet phldrT="[Text]"/>
      <dgm:spPr>
        <a:solidFill>
          <a:srgbClr val="5D89B3"/>
        </a:solidFill>
      </dgm:spPr>
      <dgm:t>
        <a:bodyPr/>
        <a:lstStyle/>
        <a:p>
          <a:r>
            <a:rPr lang="en-US"/>
            <a:t>Policy</a:t>
          </a:r>
        </a:p>
      </dgm:t>
    </dgm:pt>
    <dgm:pt modelId="{49F14D19-941C-49B1-887C-B4F9BEC03F8F}" type="parTrans" cxnId="{FB3D5BFF-605F-45EA-A224-01C8AEB6447A}">
      <dgm:prSet/>
      <dgm:spPr/>
      <dgm:t>
        <a:bodyPr/>
        <a:lstStyle/>
        <a:p>
          <a:endParaRPr lang="en-US"/>
        </a:p>
      </dgm:t>
    </dgm:pt>
    <dgm:pt modelId="{87307C52-E757-4343-AB12-92C725B1843B}" type="sibTrans" cxnId="{FB3D5BFF-605F-45EA-A224-01C8AEB6447A}">
      <dgm:prSet/>
      <dgm:spPr/>
      <dgm:t>
        <a:bodyPr/>
        <a:lstStyle/>
        <a:p>
          <a:endParaRPr lang="en-US"/>
        </a:p>
      </dgm:t>
    </dgm:pt>
    <dgm:pt modelId="{98D704A5-7819-446A-B81F-A0789C791BD0}">
      <dgm:prSet phldrT="[Text]"/>
      <dgm:spPr>
        <a:solidFill>
          <a:srgbClr val="7A9B49"/>
        </a:solidFill>
      </dgm:spPr>
      <dgm:t>
        <a:bodyPr/>
        <a:lstStyle/>
        <a:p>
          <a:r>
            <a:rPr lang="en-US"/>
            <a:t>Field Impact</a:t>
          </a:r>
        </a:p>
      </dgm:t>
    </dgm:pt>
    <dgm:pt modelId="{DC7BCEF2-9C86-45DD-A2A8-8EEAA40DB61B}" type="parTrans" cxnId="{5893261A-2994-4E54-BD7A-20D7095FE94B}">
      <dgm:prSet/>
      <dgm:spPr/>
      <dgm:t>
        <a:bodyPr/>
        <a:lstStyle/>
        <a:p>
          <a:endParaRPr lang="en-US"/>
        </a:p>
      </dgm:t>
    </dgm:pt>
    <dgm:pt modelId="{0BC0817E-B7C1-4A3A-9D9B-027E2CD32F97}" type="sibTrans" cxnId="{5893261A-2994-4E54-BD7A-20D7095FE94B}">
      <dgm:prSet/>
      <dgm:spPr/>
      <dgm:t>
        <a:bodyPr/>
        <a:lstStyle/>
        <a:p>
          <a:endParaRPr lang="en-US"/>
        </a:p>
      </dgm:t>
    </dgm:pt>
    <dgm:pt modelId="{6A6F0E95-7AA2-4B48-8685-D65419B4D4FE}">
      <dgm:prSet/>
      <dgm:spPr>
        <a:solidFill>
          <a:srgbClr val="77649F"/>
        </a:solidFill>
      </dgm:spPr>
      <dgm:t>
        <a:bodyPr/>
        <a:lstStyle/>
        <a:p>
          <a:r>
            <a:rPr lang="en-US"/>
            <a:t>Practice</a:t>
          </a:r>
        </a:p>
      </dgm:t>
    </dgm:pt>
    <dgm:pt modelId="{51F1F5F9-669B-492A-BBB5-17BB6A7F4D3C}" type="parTrans" cxnId="{2ED4F3E2-8FAE-4714-8EFE-2390F8F389CE}">
      <dgm:prSet/>
      <dgm:spPr/>
      <dgm:t>
        <a:bodyPr/>
        <a:lstStyle/>
        <a:p>
          <a:endParaRPr lang="en-US"/>
        </a:p>
      </dgm:t>
    </dgm:pt>
    <dgm:pt modelId="{72BA3D54-50B3-45D3-9167-EC5092123116}" type="sibTrans" cxnId="{2ED4F3E2-8FAE-4714-8EFE-2390F8F389CE}">
      <dgm:prSet/>
      <dgm:spPr/>
      <dgm:t>
        <a:bodyPr/>
        <a:lstStyle/>
        <a:p>
          <a:endParaRPr lang="en-US"/>
        </a:p>
      </dgm:t>
    </dgm:pt>
    <dgm:pt modelId="{59E9773B-5ABC-4CF3-8179-2BE5AB1212E4}">
      <dgm:prSet/>
      <dgm:spPr>
        <a:solidFill>
          <a:srgbClr val="E17C00"/>
        </a:solidFill>
      </dgm:spPr>
      <dgm:t>
        <a:bodyPr/>
        <a:lstStyle/>
        <a:p>
          <a:r>
            <a:rPr lang="en-US"/>
            <a:t>Research</a:t>
          </a:r>
        </a:p>
      </dgm:t>
    </dgm:pt>
    <dgm:pt modelId="{F0A2B8B3-5DA6-489F-BE8E-75C7C38856AD}" type="parTrans" cxnId="{F1464307-8B40-49D4-B98A-05B465815E7B}">
      <dgm:prSet/>
      <dgm:spPr/>
      <dgm:t>
        <a:bodyPr/>
        <a:lstStyle/>
        <a:p>
          <a:endParaRPr lang="en-US"/>
        </a:p>
      </dgm:t>
    </dgm:pt>
    <dgm:pt modelId="{2C9A455F-EFB4-4CE1-BB71-5B20BDC656BE}" type="sibTrans" cxnId="{F1464307-8B40-49D4-B98A-05B465815E7B}">
      <dgm:prSet/>
      <dgm:spPr/>
      <dgm:t>
        <a:bodyPr/>
        <a:lstStyle/>
        <a:p>
          <a:endParaRPr lang="en-US"/>
        </a:p>
      </dgm:t>
    </dgm:pt>
    <dgm:pt modelId="{68CED7CD-293F-46C3-8888-138232D34743}" type="pres">
      <dgm:prSet presAssocID="{1730FD8E-A245-4C16-8A8B-C5BEED47AFA4}" presName="compositeShape" presStyleCnt="0">
        <dgm:presLayoutVars>
          <dgm:chMax val="7"/>
          <dgm:dir/>
          <dgm:resizeHandles val="exact"/>
        </dgm:presLayoutVars>
      </dgm:prSet>
      <dgm:spPr/>
    </dgm:pt>
    <dgm:pt modelId="{25B2293F-518F-48CF-B52A-0D819766DC0E}" type="pres">
      <dgm:prSet presAssocID="{1730FD8E-A245-4C16-8A8B-C5BEED47AFA4}" presName="wedge1" presStyleLbl="node1" presStyleIdx="0" presStyleCnt="5"/>
      <dgm:spPr/>
    </dgm:pt>
    <dgm:pt modelId="{3A73C9D6-2B9C-45DD-88A2-365825CB24F6}" type="pres">
      <dgm:prSet presAssocID="{1730FD8E-A245-4C16-8A8B-C5BEED47AFA4}" presName="dummy1a" presStyleCnt="0"/>
      <dgm:spPr/>
    </dgm:pt>
    <dgm:pt modelId="{05A20A2F-F461-4AE3-A3F4-BBF5F09863DE}" type="pres">
      <dgm:prSet presAssocID="{1730FD8E-A245-4C16-8A8B-C5BEED47AFA4}" presName="dummy1b" presStyleCnt="0"/>
      <dgm:spPr/>
    </dgm:pt>
    <dgm:pt modelId="{DB492BA1-30AA-4C51-A182-FC232C1E3E43}" type="pres">
      <dgm:prSet presAssocID="{1730FD8E-A245-4C16-8A8B-C5BEED47AFA4}" presName="wedge1Tx" presStyleLbl="node1" presStyleIdx="0" presStyleCnt="5">
        <dgm:presLayoutVars>
          <dgm:chMax val="0"/>
          <dgm:chPref val="0"/>
          <dgm:bulletEnabled val="1"/>
        </dgm:presLayoutVars>
      </dgm:prSet>
      <dgm:spPr/>
    </dgm:pt>
    <dgm:pt modelId="{A355B772-4531-4B8D-A475-A0128288CB9C}" type="pres">
      <dgm:prSet presAssocID="{1730FD8E-A245-4C16-8A8B-C5BEED47AFA4}" presName="wedge2" presStyleLbl="node1" presStyleIdx="1" presStyleCnt="5"/>
      <dgm:spPr/>
    </dgm:pt>
    <dgm:pt modelId="{361E16DC-4C8C-4834-AB5F-C7E50F6B291B}" type="pres">
      <dgm:prSet presAssocID="{1730FD8E-A245-4C16-8A8B-C5BEED47AFA4}" presName="dummy2a" presStyleCnt="0"/>
      <dgm:spPr/>
    </dgm:pt>
    <dgm:pt modelId="{A199D9AD-9DA6-4DCC-A08E-F195BE162DB9}" type="pres">
      <dgm:prSet presAssocID="{1730FD8E-A245-4C16-8A8B-C5BEED47AFA4}" presName="dummy2b" presStyleCnt="0"/>
      <dgm:spPr/>
    </dgm:pt>
    <dgm:pt modelId="{104456E7-0F17-44D6-B644-89B9E28EDB5D}" type="pres">
      <dgm:prSet presAssocID="{1730FD8E-A245-4C16-8A8B-C5BEED47AFA4}" presName="wedge2Tx" presStyleLbl="node1" presStyleIdx="1" presStyleCnt="5">
        <dgm:presLayoutVars>
          <dgm:chMax val="0"/>
          <dgm:chPref val="0"/>
          <dgm:bulletEnabled val="1"/>
        </dgm:presLayoutVars>
      </dgm:prSet>
      <dgm:spPr/>
    </dgm:pt>
    <dgm:pt modelId="{7D6545B2-11B0-4757-A294-908BF5CD009A}" type="pres">
      <dgm:prSet presAssocID="{1730FD8E-A245-4C16-8A8B-C5BEED47AFA4}" presName="wedge3" presStyleLbl="node1" presStyleIdx="2" presStyleCnt="5"/>
      <dgm:spPr/>
    </dgm:pt>
    <dgm:pt modelId="{EED47D54-AB57-49A6-B849-3E13067EFB04}" type="pres">
      <dgm:prSet presAssocID="{1730FD8E-A245-4C16-8A8B-C5BEED47AFA4}" presName="dummy3a" presStyleCnt="0"/>
      <dgm:spPr/>
    </dgm:pt>
    <dgm:pt modelId="{60454B15-6F11-480A-AC49-F22741689273}" type="pres">
      <dgm:prSet presAssocID="{1730FD8E-A245-4C16-8A8B-C5BEED47AFA4}" presName="dummy3b" presStyleCnt="0"/>
      <dgm:spPr/>
    </dgm:pt>
    <dgm:pt modelId="{BBCD5291-098E-4B61-9B69-EADD83226835}" type="pres">
      <dgm:prSet presAssocID="{1730FD8E-A245-4C16-8A8B-C5BEED47AFA4}" presName="wedge3Tx" presStyleLbl="node1" presStyleIdx="2" presStyleCnt="5">
        <dgm:presLayoutVars>
          <dgm:chMax val="0"/>
          <dgm:chPref val="0"/>
          <dgm:bulletEnabled val="1"/>
        </dgm:presLayoutVars>
      </dgm:prSet>
      <dgm:spPr/>
    </dgm:pt>
    <dgm:pt modelId="{400B3E3B-AA13-442B-9B38-15852D9104F6}" type="pres">
      <dgm:prSet presAssocID="{1730FD8E-A245-4C16-8A8B-C5BEED47AFA4}" presName="wedge4" presStyleLbl="node1" presStyleIdx="3" presStyleCnt="5"/>
      <dgm:spPr/>
    </dgm:pt>
    <dgm:pt modelId="{A3E1F5BF-87EA-4C4C-9BB3-CEDAE3C32DE3}" type="pres">
      <dgm:prSet presAssocID="{1730FD8E-A245-4C16-8A8B-C5BEED47AFA4}" presName="dummy4a" presStyleCnt="0"/>
      <dgm:spPr/>
    </dgm:pt>
    <dgm:pt modelId="{F9CD7106-C2A8-4753-AF53-CBDAF1CF9DF0}" type="pres">
      <dgm:prSet presAssocID="{1730FD8E-A245-4C16-8A8B-C5BEED47AFA4}" presName="dummy4b" presStyleCnt="0"/>
      <dgm:spPr/>
    </dgm:pt>
    <dgm:pt modelId="{855EA2E1-DE88-427B-958E-3ADD27BF69BE}" type="pres">
      <dgm:prSet presAssocID="{1730FD8E-A245-4C16-8A8B-C5BEED47AFA4}" presName="wedge4Tx" presStyleLbl="node1" presStyleIdx="3" presStyleCnt="5">
        <dgm:presLayoutVars>
          <dgm:chMax val="0"/>
          <dgm:chPref val="0"/>
          <dgm:bulletEnabled val="1"/>
        </dgm:presLayoutVars>
      </dgm:prSet>
      <dgm:spPr/>
    </dgm:pt>
    <dgm:pt modelId="{3EF0510F-64C5-4B99-A982-C0D60738863D}" type="pres">
      <dgm:prSet presAssocID="{1730FD8E-A245-4C16-8A8B-C5BEED47AFA4}" presName="wedge5" presStyleLbl="node1" presStyleIdx="4" presStyleCnt="5"/>
      <dgm:spPr/>
    </dgm:pt>
    <dgm:pt modelId="{D266E7DD-C85D-4C97-8813-A2A5103B51FE}" type="pres">
      <dgm:prSet presAssocID="{1730FD8E-A245-4C16-8A8B-C5BEED47AFA4}" presName="dummy5a" presStyleCnt="0"/>
      <dgm:spPr/>
    </dgm:pt>
    <dgm:pt modelId="{A08E51B4-688A-4836-94EE-F7BABC2EBE18}" type="pres">
      <dgm:prSet presAssocID="{1730FD8E-A245-4C16-8A8B-C5BEED47AFA4}" presName="dummy5b" presStyleCnt="0"/>
      <dgm:spPr/>
    </dgm:pt>
    <dgm:pt modelId="{7B41E8EB-7A01-4FCB-B886-631E1E37DFC5}" type="pres">
      <dgm:prSet presAssocID="{1730FD8E-A245-4C16-8A8B-C5BEED47AFA4}" presName="wedge5Tx" presStyleLbl="node1" presStyleIdx="4" presStyleCnt="5">
        <dgm:presLayoutVars>
          <dgm:chMax val="0"/>
          <dgm:chPref val="0"/>
          <dgm:bulletEnabled val="1"/>
        </dgm:presLayoutVars>
      </dgm:prSet>
      <dgm:spPr/>
    </dgm:pt>
    <dgm:pt modelId="{AB1897BA-8694-41C0-856B-D1B8EACF4B9A}" type="pres">
      <dgm:prSet presAssocID="{9CF5B08B-57E4-4D8E-86D8-612BF8F6B899}" presName="arrowWedge1" presStyleLbl="fgSibTrans2D1" presStyleIdx="0" presStyleCnt="5"/>
      <dgm:spPr/>
    </dgm:pt>
    <dgm:pt modelId="{AB8903D4-1D34-4DBD-9B00-07C925BEA54C}" type="pres">
      <dgm:prSet presAssocID="{72BA3D54-50B3-45D3-9167-EC5092123116}" presName="arrowWedge2" presStyleLbl="fgSibTrans2D1" presStyleIdx="1" presStyleCnt="5"/>
      <dgm:spPr>
        <a:solidFill>
          <a:srgbClr val="9E8FBB"/>
        </a:solidFill>
      </dgm:spPr>
    </dgm:pt>
    <dgm:pt modelId="{28F635E5-7BFE-45A5-841C-9E000A6ADB9D}" type="pres">
      <dgm:prSet presAssocID="{2C9A455F-EFB4-4CE1-BB71-5B20BDC656BE}" presName="arrowWedge3" presStyleLbl="fgSibTrans2D1" presStyleIdx="2" presStyleCnt="5"/>
      <dgm:spPr>
        <a:solidFill>
          <a:srgbClr val="FFA537"/>
        </a:solidFill>
      </dgm:spPr>
    </dgm:pt>
    <dgm:pt modelId="{7442A054-E012-480C-9E92-8443D265937A}" type="pres">
      <dgm:prSet presAssocID="{87307C52-E757-4343-AB12-92C725B1843B}" presName="arrowWedge4" presStyleLbl="fgSibTrans2D1" presStyleIdx="3" presStyleCnt="5"/>
      <dgm:spPr>
        <a:solidFill>
          <a:srgbClr val="91AECB"/>
        </a:solidFill>
      </dgm:spPr>
    </dgm:pt>
    <dgm:pt modelId="{3E70275E-7564-4FFB-8E2D-5B44E6FE974A}" type="pres">
      <dgm:prSet presAssocID="{0BC0817E-B7C1-4A3A-9D9B-027E2CD32F97}" presName="arrowWedge5" presStyleLbl="fgSibTrans2D1" presStyleIdx="4" presStyleCnt="5"/>
      <dgm:spPr>
        <a:solidFill>
          <a:srgbClr val="98B868"/>
        </a:solidFill>
      </dgm:spPr>
    </dgm:pt>
  </dgm:ptLst>
  <dgm:cxnLst>
    <dgm:cxn modelId="{F1464307-8B40-49D4-B98A-05B465815E7B}" srcId="{1730FD8E-A245-4C16-8A8B-C5BEED47AFA4}" destId="{59E9773B-5ABC-4CF3-8179-2BE5AB1212E4}" srcOrd="2" destOrd="0" parTransId="{F0A2B8B3-5DA6-489F-BE8E-75C7C38856AD}" sibTransId="{2C9A455F-EFB4-4CE1-BB71-5B20BDC656BE}"/>
    <dgm:cxn modelId="{1EA3340F-D7E0-435A-9128-B6B9F5068BB3}" type="presOf" srcId="{98D704A5-7819-446A-B81F-A0789C791BD0}" destId="{3EF0510F-64C5-4B99-A982-C0D60738863D}" srcOrd="0" destOrd="0" presId="urn:microsoft.com/office/officeart/2005/8/layout/cycle8"/>
    <dgm:cxn modelId="{5893261A-2994-4E54-BD7A-20D7095FE94B}" srcId="{1730FD8E-A245-4C16-8A8B-C5BEED47AFA4}" destId="{98D704A5-7819-446A-B81F-A0789C791BD0}" srcOrd="4" destOrd="0" parTransId="{DC7BCEF2-9C86-45DD-A2A8-8EEAA40DB61B}" sibTransId="{0BC0817E-B7C1-4A3A-9D9B-027E2CD32F97}"/>
    <dgm:cxn modelId="{F2736824-AEFE-4A5F-B861-6B0BFCD09C5C}" type="presOf" srcId="{6A6F0E95-7AA2-4B48-8685-D65419B4D4FE}" destId="{104456E7-0F17-44D6-B644-89B9E28EDB5D}" srcOrd="1" destOrd="0" presId="urn:microsoft.com/office/officeart/2005/8/layout/cycle8"/>
    <dgm:cxn modelId="{92547F3E-25E4-4879-A6A5-2EAF548440C1}" type="presOf" srcId="{6EA18799-F341-42A4-ABFD-42EE3FE0598F}" destId="{25B2293F-518F-48CF-B52A-0D819766DC0E}" srcOrd="0" destOrd="0" presId="urn:microsoft.com/office/officeart/2005/8/layout/cycle8"/>
    <dgm:cxn modelId="{3F814F6C-F828-427C-81BF-13A49581DAAD}" srcId="{1730FD8E-A245-4C16-8A8B-C5BEED47AFA4}" destId="{6EA18799-F341-42A4-ABFD-42EE3FE0598F}" srcOrd="0" destOrd="0" parTransId="{76CD65F2-3EDA-4125-AEBE-5FDCE76CDE0C}" sibTransId="{9CF5B08B-57E4-4D8E-86D8-612BF8F6B899}"/>
    <dgm:cxn modelId="{43EFFE54-E4EA-4BEF-97C6-23CE8A3B60DD}" type="presOf" srcId="{6A6F0E95-7AA2-4B48-8685-D65419B4D4FE}" destId="{A355B772-4531-4B8D-A475-A0128288CB9C}" srcOrd="0" destOrd="0" presId="urn:microsoft.com/office/officeart/2005/8/layout/cycle8"/>
    <dgm:cxn modelId="{AA714B57-323F-4795-B381-F59C04D1786E}" type="presOf" srcId="{59E9773B-5ABC-4CF3-8179-2BE5AB1212E4}" destId="{7D6545B2-11B0-4757-A294-908BF5CD009A}" srcOrd="0" destOrd="0" presId="urn:microsoft.com/office/officeart/2005/8/layout/cycle8"/>
    <dgm:cxn modelId="{8D820581-4B00-4555-9AC8-9B9E3CD9A338}" type="presOf" srcId="{95087CB7-C2F2-46A3-9481-FC394DDE26DA}" destId="{400B3E3B-AA13-442B-9B38-15852D9104F6}" srcOrd="0" destOrd="0" presId="urn:microsoft.com/office/officeart/2005/8/layout/cycle8"/>
    <dgm:cxn modelId="{56C1B295-F669-4F5C-9688-BAA893011057}" type="presOf" srcId="{98D704A5-7819-446A-B81F-A0789C791BD0}" destId="{7B41E8EB-7A01-4FCB-B886-631E1E37DFC5}" srcOrd="1" destOrd="0" presId="urn:microsoft.com/office/officeart/2005/8/layout/cycle8"/>
    <dgm:cxn modelId="{5CF00DD0-DBE7-4CA7-93F2-26D7BFA4BE00}" type="presOf" srcId="{59E9773B-5ABC-4CF3-8179-2BE5AB1212E4}" destId="{BBCD5291-098E-4B61-9B69-EADD83226835}" srcOrd="1" destOrd="0" presId="urn:microsoft.com/office/officeart/2005/8/layout/cycle8"/>
    <dgm:cxn modelId="{3F3591D1-97B5-41F1-ADE0-4990FBDDC0A5}" type="presOf" srcId="{1730FD8E-A245-4C16-8A8B-C5BEED47AFA4}" destId="{68CED7CD-293F-46C3-8888-138232D34743}" srcOrd="0" destOrd="0" presId="urn:microsoft.com/office/officeart/2005/8/layout/cycle8"/>
    <dgm:cxn modelId="{2DF46CD9-B4D5-4546-9AFE-AD9B93F6FADB}" type="presOf" srcId="{6EA18799-F341-42A4-ABFD-42EE3FE0598F}" destId="{DB492BA1-30AA-4C51-A182-FC232C1E3E43}" srcOrd="1" destOrd="0" presId="urn:microsoft.com/office/officeart/2005/8/layout/cycle8"/>
    <dgm:cxn modelId="{2ED4F3E2-8FAE-4714-8EFE-2390F8F389CE}" srcId="{1730FD8E-A245-4C16-8A8B-C5BEED47AFA4}" destId="{6A6F0E95-7AA2-4B48-8685-D65419B4D4FE}" srcOrd="1" destOrd="0" parTransId="{51F1F5F9-669B-492A-BBB5-17BB6A7F4D3C}" sibTransId="{72BA3D54-50B3-45D3-9167-EC5092123116}"/>
    <dgm:cxn modelId="{D581D9E8-B4B2-4F51-8D51-1678A4F21582}" type="presOf" srcId="{95087CB7-C2F2-46A3-9481-FC394DDE26DA}" destId="{855EA2E1-DE88-427B-958E-3ADD27BF69BE}" srcOrd="1" destOrd="0" presId="urn:microsoft.com/office/officeart/2005/8/layout/cycle8"/>
    <dgm:cxn modelId="{FB3D5BFF-605F-45EA-A224-01C8AEB6447A}" srcId="{1730FD8E-A245-4C16-8A8B-C5BEED47AFA4}" destId="{95087CB7-C2F2-46A3-9481-FC394DDE26DA}" srcOrd="3" destOrd="0" parTransId="{49F14D19-941C-49B1-887C-B4F9BEC03F8F}" sibTransId="{87307C52-E757-4343-AB12-92C725B1843B}"/>
    <dgm:cxn modelId="{DDF96437-A305-4B0C-B5F2-6B00F8557161}" type="presParOf" srcId="{68CED7CD-293F-46C3-8888-138232D34743}" destId="{25B2293F-518F-48CF-B52A-0D819766DC0E}" srcOrd="0" destOrd="0" presId="urn:microsoft.com/office/officeart/2005/8/layout/cycle8"/>
    <dgm:cxn modelId="{0984F361-0CB0-44EF-9DAE-44C22C71BBF5}" type="presParOf" srcId="{68CED7CD-293F-46C3-8888-138232D34743}" destId="{3A73C9D6-2B9C-45DD-88A2-365825CB24F6}" srcOrd="1" destOrd="0" presId="urn:microsoft.com/office/officeart/2005/8/layout/cycle8"/>
    <dgm:cxn modelId="{E6906BA6-ECAE-43F9-A67E-AF63A96A4DF6}" type="presParOf" srcId="{68CED7CD-293F-46C3-8888-138232D34743}" destId="{05A20A2F-F461-4AE3-A3F4-BBF5F09863DE}" srcOrd="2" destOrd="0" presId="urn:microsoft.com/office/officeart/2005/8/layout/cycle8"/>
    <dgm:cxn modelId="{12531F5A-8081-4180-A8EA-55796765DEE3}" type="presParOf" srcId="{68CED7CD-293F-46C3-8888-138232D34743}" destId="{DB492BA1-30AA-4C51-A182-FC232C1E3E43}" srcOrd="3" destOrd="0" presId="urn:microsoft.com/office/officeart/2005/8/layout/cycle8"/>
    <dgm:cxn modelId="{98CC74EB-3668-498F-BAD3-DFCB71B6FA78}" type="presParOf" srcId="{68CED7CD-293F-46C3-8888-138232D34743}" destId="{A355B772-4531-4B8D-A475-A0128288CB9C}" srcOrd="4" destOrd="0" presId="urn:microsoft.com/office/officeart/2005/8/layout/cycle8"/>
    <dgm:cxn modelId="{0431EA1B-A126-4E70-B518-3A3D05901A5B}" type="presParOf" srcId="{68CED7CD-293F-46C3-8888-138232D34743}" destId="{361E16DC-4C8C-4834-AB5F-C7E50F6B291B}" srcOrd="5" destOrd="0" presId="urn:microsoft.com/office/officeart/2005/8/layout/cycle8"/>
    <dgm:cxn modelId="{9F50CE57-2D19-4482-8140-25427D42F973}" type="presParOf" srcId="{68CED7CD-293F-46C3-8888-138232D34743}" destId="{A199D9AD-9DA6-4DCC-A08E-F195BE162DB9}" srcOrd="6" destOrd="0" presId="urn:microsoft.com/office/officeart/2005/8/layout/cycle8"/>
    <dgm:cxn modelId="{DBD0D0EE-8753-4C46-8D72-7BF1D36ED089}" type="presParOf" srcId="{68CED7CD-293F-46C3-8888-138232D34743}" destId="{104456E7-0F17-44D6-B644-89B9E28EDB5D}" srcOrd="7" destOrd="0" presId="urn:microsoft.com/office/officeart/2005/8/layout/cycle8"/>
    <dgm:cxn modelId="{75FC5F01-7110-48E0-8DBB-1165CCF0B0B2}" type="presParOf" srcId="{68CED7CD-293F-46C3-8888-138232D34743}" destId="{7D6545B2-11B0-4757-A294-908BF5CD009A}" srcOrd="8" destOrd="0" presId="urn:microsoft.com/office/officeart/2005/8/layout/cycle8"/>
    <dgm:cxn modelId="{301EFD94-B107-47BE-9074-D18754D49A84}" type="presParOf" srcId="{68CED7CD-293F-46C3-8888-138232D34743}" destId="{EED47D54-AB57-49A6-B849-3E13067EFB04}" srcOrd="9" destOrd="0" presId="urn:microsoft.com/office/officeart/2005/8/layout/cycle8"/>
    <dgm:cxn modelId="{2A033FC4-3CB1-48F0-89EA-8A97CFDA814F}" type="presParOf" srcId="{68CED7CD-293F-46C3-8888-138232D34743}" destId="{60454B15-6F11-480A-AC49-F22741689273}" srcOrd="10" destOrd="0" presId="urn:microsoft.com/office/officeart/2005/8/layout/cycle8"/>
    <dgm:cxn modelId="{602AF917-0342-486D-9BDC-4C7F9D4AE8D4}" type="presParOf" srcId="{68CED7CD-293F-46C3-8888-138232D34743}" destId="{BBCD5291-098E-4B61-9B69-EADD83226835}" srcOrd="11" destOrd="0" presId="urn:microsoft.com/office/officeart/2005/8/layout/cycle8"/>
    <dgm:cxn modelId="{ABD49731-E384-4EA9-A6AE-78AD8D6C2C6F}" type="presParOf" srcId="{68CED7CD-293F-46C3-8888-138232D34743}" destId="{400B3E3B-AA13-442B-9B38-15852D9104F6}" srcOrd="12" destOrd="0" presId="urn:microsoft.com/office/officeart/2005/8/layout/cycle8"/>
    <dgm:cxn modelId="{50F86071-8702-4F87-B263-9706E7082460}" type="presParOf" srcId="{68CED7CD-293F-46C3-8888-138232D34743}" destId="{A3E1F5BF-87EA-4C4C-9BB3-CEDAE3C32DE3}" srcOrd="13" destOrd="0" presId="urn:microsoft.com/office/officeart/2005/8/layout/cycle8"/>
    <dgm:cxn modelId="{00B98A39-A6DE-4198-A3CF-87F5004EE190}" type="presParOf" srcId="{68CED7CD-293F-46C3-8888-138232D34743}" destId="{F9CD7106-C2A8-4753-AF53-CBDAF1CF9DF0}" srcOrd="14" destOrd="0" presId="urn:microsoft.com/office/officeart/2005/8/layout/cycle8"/>
    <dgm:cxn modelId="{EEED374F-3CFF-43A1-A22F-B9ED0CCC9EF6}" type="presParOf" srcId="{68CED7CD-293F-46C3-8888-138232D34743}" destId="{855EA2E1-DE88-427B-958E-3ADD27BF69BE}" srcOrd="15" destOrd="0" presId="urn:microsoft.com/office/officeart/2005/8/layout/cycle8"/>
    <dgm:cxn modelId="{67D2F696-5958-46BB-8745-F329D3FEADE1}" type="presParOf" srcId="{68CED7CD-293F-46C3-8888-138232D34743}" destId="{3EF0510F-64C5-4B99-A982-C0D60738863D}" srcOrd="16" destOrd="0" presId="urn:microsoft.com/office/officeart/2005/8/layout/cycle8"/>
    <dgm:cxn modelId="{56409E95-9AAC-4169-A61D-7D8B925148B4}" type="presParOf" srcId="{68CED7CD-293F-46C3-8888-138232D34743}" destId="{D266E7DD-C85D-4C97-8813-A2A5103B51FE}" srcOrd="17" destOrd="0" presId="urn:microsoft.com/office/officeart/2005/8/layout/cycle8"/>
    <dgm:cxn modelId="{52935C20-FF8B-4252-ABD2-8F0D94A70321}" type="presParOf" srcId="{68CED7CD-293F-46C3-8888-138232D34743}" destId="{A08E51B4-688A-4836-94EE-F7BABC2EBE18}" srcOrd="18" destOrd="0" presId="urn:microsoft.com/office/officeart/2005/8/layout/cycle8"/>
    <dgm:cxn modelId="{50AB9E7B-E124-4DB2-8B44-85A68AB88B57}" type="presParOf" srcId="{68CED7CD-293F-46C3-8888-138232D34743}" destId="{7B41E8EB-7A01-4FCB-B886-631E1E37DFC5}" srcOrd="19" destOrd="0" presId="urn:microsoft.com/office/officeart/2005/8/layout/cycle8"/>
    <dgm:cxn modelId="{3A3CA1B1-1AD3-4D2A-BC6C-DCB6FEC99FDA}" type="presParOf" srcId="{68CED7CD-293F-46C3-8888-138232D34743}" destId="{AB1897BA-8694-41C0-856B-D1B8EACF4B9A}" srcOrd="20" destOrd="0" presId="urn:microsoft.com/office/officeart/2005/8/layout/cycle8"/>
    <dgm:cxn modelId="{D670DB33-DE75-4547-96A4-911CB9C6E44D}" type="presParOf" srcId="{68CED7CD-293F-46C3-8888-138232D34743}" destId="{AB8903D4-1D34-4DBD-9B00-07C925BEA54C}" srcOrd="21" destOrd="0" presId="urn:microsoft.com/office/officeart/2005/8/layout/cycle8"/>
    <dgm:cxn modelId="{7C9DC1FA-30EA-44A5-976E-2F073BBAE767}" type="presParOf" srcId="{68CED7CD-293F-46C3-8888-138232D34743}" destId="{28F635E5-7BFE-45A5-841C-9E000A6ADB9D}" srcOrd="22" destOrd="0" presId="urn:microsoft.com/office/officeart/2005/8/layout/cycle8"/>
    <dgm:cxn modelId="{88F0C4EE-480E-475A-9701-E53B338EF447}" type="presParOf" srcId="{68CED7CD-293F-46C3-8888-138232D34743}" destId="{7442A054-E012-480C-9E92-8443D265937A}" srcOrd="23" destOrd="0" presId="urn:microsoft.com/office/officeart/2005/8/layout/cycle8"/>
    <dgm:cxn modelId="{01FAFE3A-9E48-4775-85D8-CF302AEF972F}" type="presParOf" srcId="{68CED7CD-293F-46C3-8888-138232D34743}" destId="{3E70275E-7564-4FFB-8E2D-5B44E6FE974A}" srcOrd="2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B2293F-518F-48CF-B52A-0D819766DC0E}">
      <dsp:nvSpPr>
        <dsp:cNvPr id="0" name=""/>
        <dsp:cNvSpPr/>
      </dsp:nvSpPr>
      <dsp:spPr>
        <a:xfrm>
          <a:off x="1144383" y="288666"/>
          <a:ext cx="3917289" cy="3917289"/>
        </a:xfrm>
        <a:prstGeom prst="pie">
          <a:avLst>
            <a:gd name="adj1" fmla="val 16200000"/>
            <a:gd name="adj2" fmla="val 20520000"/>
          </a:avLst>
        </a:prstGeom>
        <a:solidFill>
          <a:srgbClr val="B5093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Strong Organizational Foundation &amp; Leadership</a:t>
          </a:r>
        </a:p>
      </dsp:txBody>
      <dsp:txXfrm>
        <a:off x="3187903" y="947144"/>
        <a:ext cx="1259128" cy="839419"/>
      </dsp:txXfrm>
    </dsp:sp>
    <dsp:sp modelId="{A355B772-4531-4B8D-A475-A0128288CB9C}">
      <dsp:nvSpPr>
        <dsp:cNvPr id="0" name=""/>
        <dsp:cNvSpPr/>
      </dsp:nvSpPr>
      <dsp:spPr>
        <a:xfrm>
          <a:off x="1177960" y="393127"/>
          <a:ext cx="3917289" cy="3917289"/>
        </a:xfrm>
        <a:prstGeom prst="pie">
          <a:avLst>
            <a:gd name="adj1" fmla="val 20520000"/>
            <a:gd name="adj2" fmla="val 3240000"/>
          </a:avLst>
        </a:prstGeom>
        <a:solidFill>
          <a:srgbClr val="77649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Practice</a:t>
          </a:r>
        </a:p>
      </dsp:txBody>
      <dsp:txXfrm>
        <a:off x="3700881" y="2182956"/>
        <a:ext cx="1165860" cy="932688"/>
      </dsp:txXfrm>
    </dsp:sp>
    <dsp:sp modelId="{7D6545B2-11B0-4757-A294-908BF5CD009A}">
      <dsp:nvSpPr>
        <dsp:cNvPr id="0" name=""/>
        <dsp:cNvSpPr/>
      </dsp:nvSpPr>
      <dsp:spPr>
        <a:xfrm>
          <a:off x="1089355" y="457483"/>
          <a:ext cx="3917289" cy="3917289"/>
        </a:xfrm>
        <a:prstGeom prst="pie">
          <a:avLst>
            <a:gd name="adj1" fmla="val 3240000"/>
            <a:gd name="adj2" fmla="val 7560000"/>
          </a:avLst>
        </a:prstGeom>
        <a:solidFill>
          <a:srgbClr val="E17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Research</a:t>
          </a:r>
        </a:p>
      </dsp:txBody>
      <dsp:txXfrm>
        <a:off x="2488387" y="3208913"/>
        <a:ext cx="1119225" cy="1025956"/>
      </dsp:txXfrm>
    </dsp:sp>
    <dsp:sp modelId="{400B3E3B-AA13-442B-9B38-15852D9104F6}">
      <dsp:nvSpPr>
        <dsp:cNvPr id="0" name=""/>
        <dsp:cNvSpPr/>
      </dsp:nvSpPr>
      <dsp:spPr>
        <a:xfrm>
          <a:off x="1000749" y="393127"/>
          <a:ext cx="3917289" cy="3917289"/>
        </a:xfrm>
        <a:prstGeom prst="pie">
          <a:avLst>
            <a:gd name="adj1" fmla="val 7560000"/>
            <a:gd name="adj2" fmla="val 11880000"/>
          </a:avLst>
        </a:prstGeom>
        <a:solidFill>
          <a:srgbClr val="5D89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Policy</a:t>
          </a:r>
        </a:p>
      </dsp:txBody>
      <dsp:txXfrm>
        <a:off x="1229258" y="2182956"/>
        <a:ext cx="1165860" cy="932688"/>
      </dsp:txXfrm>
    </dsp:sp>
    <dsp:sp modelId="{3EF0510F-64C5-4B99-A982-C0D60738863D}">
      <dsp:nvSpPr>
        <dsp:cNvPr id="0" name=""/>
        <dsp:cNvSpPr/>
      </dsp:nvSpPr>
      <dsp:spPr>
        <a:xfrm>
          <a:off x="1034326" y="288666"/>
          <a:ext cx="3917289" cy="3917289"/>
        </a:xfrm>
        <a:prstGeom prst="pie">
          <a:avLst>
            <a:gd name="adj1" fmla="val 11880000"/>
            <a:gd name="adj2" fmla="val 16200000"/>
          </a:avLst>
        </a:prstGeom>
        <a:solidFill>
          <a:srgbClr val="7A9B4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Field Impact</a:t>
          </a:r>
        </a:p>
      </dsp:txBody>
      <dsp:txXfrm>
        <a:off x="1648967" y="947144"/>
        <a:ext cx="1259128" cy="839419"/>
      </dsp:txXfrm>
    </dsp:sp>
    <dsp:sp modelId="{AB1897BA-8694-41C0-856B-D1B8EACF4B9A}">
      <dsp:nvSpPr>
        <dsp:cNvPr id="0" name=""/>
        <dsp:cNvSpPr/>
      </dsp:nvSpPr>
      <dsp:spPr>
        <a:xfrm>
          <a:off x="901700" y="46168"/>
          <a:ext cx="4402287" cy="4402287"/>
        </a:xfrm>
        <a:prstGeom prst="circularArrow">
          <a:avLst>
            <a:gd name="adj1" fmla="val 5085"/>
            <a:gd name="adj2" fmla="val 327528"/>
            <a:gd name="adj3" fmla="val 20192361"/>
            <a:gd name="adj4" fmla="val 16200324"/>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8903D4-1D34-4DBD-9B00-07C925BEA54C}">
      <dsp:nvSpPr>
        <dsp:cNvPr id="0" name=""/>
        <dsp:cNvSpPr/>
      </dsp:nvSpPr>
      <dsp:spPr>
        <a:xfrm>
          <a:off x="935732" y="150594"/>
          <a:ext cx="4402287" cy="4402287"/>
        </a:xfrm>
        <a:prstGeom prst="circularArrow">
          <a:avLst>
            <a:gd name="adj1" fmla="val 5085"/>
            <a:gd name="adj2" fmla="val 327528"/>
            <a:gd name="adj3" fmla="val 2912753"/>
            <a:gd name="adj4" fmla="val 20519953"/>
            <a:gd name="adj5" fmla="val 5932"/>
          </a:avLst>
        </a:prstGeom>
        <a:solidFill>
          <a:srgbClr val="9E8FBB"/>
        </a:solidFill>
        <a:ln>
          <a:noFill/>
        </a:ln>
        <a:effectLst/>
      </dsp:spPr>
      <dsp:style>
        <a:lnRef idx="0">
          <a:scrgbClr r="0" g="0" b="0"/>
        </a:lnRef>
        <a:fillRef idx="1">
          <a:scrgbClr r="0" g="0" b="0"/>
        </a:fillRef>
        <a:effectRef idx="0">
          <a:scrgbClr r="0" g="0" b="0"/>
        </a:effectRef>
        <a:fontRef idx="minor">
          <a:schemeClr val="lt1"/>
        </a:fontRef>
      </dsp:style>
    </dsp:sp>
    <dsp:sp modelId="{28F635E5-7BFE-45A5-841C-9E000A6ADB9D}">
      <dsp:nvSpPr>
        <dsp:cNvPr id="0" name=""/>
        <dsp:cNvSpPr/>
      </dsp:nvSpPr>
      <dsp:spPr>
        <a:xfrm>
          <a:off x="846856" y="215146"/>
          <a:ext cx="4402287" cy="4402287"/>
        </a:xfrm>
        <a:prstGeom prst="circularArrow">
          <a:avLst>
            <a:gd name="adj1" fmla="val 5085"/>
            <a:gd name="adj2" fmla="val 327528"/>
            <a:gd name="adj3" fmla="val 7232777"/>
            <a:gd name="adj4" fmla="val 3239695"/>
            <a:gd name="adj5" fmla="val 5932"/>
          </a:avLst>
        </a:prstGeom>
        <a:solidFill>
          <a:srgbClr val="FFA537"/>
        </a:solidFill>
        <a:ln>
          <a:noFill/>
        </a:ln>
        <a:effectLst/>
      </dsp:spPr>
      <dsp:style>
        <a:lnRef idx="0">
          <a:scrgbClr r="0" g="0" b="0"/>
        </a:lnRef>
        <a:fillRef idx="1">
          <a:scrgbClr r="0" g="0" b="0"/>
        </a:fillRef>
        <a:effectRef idx="0">
          <a:scrgbClr r="0" g="0" b="0"/>
        </a:effectRef>
        <a:fontRef idx="minor">
          <a:schemeClr val="lt1"/>
        </a:fontRef>
      </dsp:style>
    </dsp:sp>
    <dsp:sp modelId="{7442A054-E012-480C-9E92-8443D265937A}">
      <dsp:nvSpPr>
        <dsp:cNvPr id="0" name=""/>
        <dsp:cNvSpPr/>
      </dsp:nvSpPr>
      <dsp:spPr>
        <a:xfrm>
          <a:off x="757980" y="150594"/>
          <a:ext cx="4402287" cy="4402287"/>
        </a:xfrm>
        <a:prstGeom prst="circularArrow">
          <a:avLst>
            <a:gd name="adj1" fmla="val 5085"/>
            <a:gd name="adj2" fmla="val 327528"/>
            <a:gd name="adj3" fmla="val 11552519"/>
            <a:gd name="adj4" fmla="val 7559718"/>
            <a:gd name="adj5" fmla="val 5932"/>
          </a:avLst>
        </a:prstGeom>
        <a:solidFill>
          <a:srgbClr val="91AECB"/>
        </a:solidFill>
        <a:ln>
          <a:noFill/>
        </a:ln>
        <a:effectLst/>
      </dsp:spPr>
      <dsp:style>
        <a:lnRef idx="0">
          <a:scrgbClr r="0" g="0" b="0"/>
        </a:lnRef>
        <a:fillRef idx="1">
          <a:scrgbClr r="0" g="0" b="0"/>
        </a:fillRef>
        <a:effectRef idx="0">
          <a:scrgbClr r="0" g="0" b="0"/>
        </a:effectRef>
        <a:fontRef idx="minor">
          <a:schemeClr val="lt1"/>
        </a:fontRef>
      </dsp:style>
    </dsp:sp>
    <dsp:sp modelId="{3E70275E-7564-4FFB-8E2D-5B44E6FE974A}">
      <dsp:nvSpPr>
        <dsp:cNvPr id="0" name=""/>
        <dsp:cNvSpPr/>
      </dsp:nvSpPr>
      <dsp:spPr>
        <a:xfrm>
          <a:off x="792012" y="46168"/>
          <a:ext cx="4402287" cy="4402287"/>
        </a:xfrm>
        <a:prstGeom prst="circularArrow">
          <a:avLst>
            <a:gd name="adj1" fmla="val 5085"/>
            <a:gd name="adj2" fmla="val 327528"/>
            <a:gd name="adj3" fmla="val 15872148"/>
            <a:gd name="adj4" fmla="val 11880111"/>
            <a:gd name="adj5" fmla="val 5932"/>
          </a:avLst>
        </a:prstGeom>
        <a:solidFill>
          <a:srgbClr val="98B868"/>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35B335E7-BE63-FB41-AA59-D08229937260}" type="datetimeFigureOut">
              <a:rPr lang="en-US" smtClean="0"/>
              <a:pPr/>
              <a:t>12/6/2023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063FDA0-2231-584F-AD81-91540CE8F3B0}" type="slidenum">
              <a:rPr lang="en-US" smtClean="0"/>
              <a:pPr/>
              <a:t>‹#›</a:t>
            </a:fld>
            <a:endParaRPr lang="en-US"/>
          </a:p>
        </p:txBody>
      </p:sp>
    </p:spTree>
    <p:extLst>
      <p:ext uri="{BB962C8B-B14F-4D97-AF65-F5344CB8AC3E}">
        <p14:creationId xmlns:p14="http://schemas.microsoft.com/office/powerpoint/2010/main" val="28447522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552CE89E-A59F-4368-962D-3B025091AF98}" type="datetimeFigureOut">
              <a:rPr lang="en-US" smtClean="0"/>
              <a:pPr/>
              <a:t>12/6/2023</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D07DDCD3-5158-49C4-B67D-3A563E01FC06}" type="slidenum">
              <a:rPr lang="en-US" smtClean="0"/>
              <a:pPr/>
              <a:t>‹#›</a:t>
            </a:fld>
            <a:endParaRPr lang="en-US"/>
          </a:p>
        </p:txBody>
      </p:sp>
    </p:spTree>
    <p:extLst>
      <p:ext uri="{BB962C8B-B14F-4D97-AF65-F5344CB8AC3E}">
        <p14:creationId xmlns:p14="http://schemas.microsoft.com/office/powerpoint/2010/main" val="27100009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Amanda</a:t>
            </a:r>
          </a:p>
          <a:p>
            <a:endParaRPr lang="en-US"/>
          </a:p>
          <a:p>
            <a:r>
              <a:rPr lang="en-US"/>
              <a:t>Overall Goals:</a:t>
            </a:r>
          </a:p>
          <a:p>
            <a:pPr marL="228600" indent="-228600">
              <a:buAutoNum type="arabicPeriod"/>
            </a:pPr>
            <a:r>
              <a:rPr lang="en-US"/>
              <a:t>Process prelim data </a:t>
            </a:r>
          </a:p>
          <a:p>
            <a:pPr marL="228600" indent="-228600">
              <a:buAutoNum type="arabicPeriod"/>
            </a:pPr>
            <a:r>
              <a:rPr lang="en-US"/>
              <a:t>Consider next steps</a:t>
            </a:r>
          </a:p>
          <a:p>
            <a:pPr marL="0" indent="0">
              <a:buNone/>
            </a:pPr>
            <a:endParaRPr lang="en-US"/>
          </a:p>
          <a:p>
            <a:r>
              <a:rPr lang="en-US"/>
              <a:t>Agenda:</a:t>
            </a:r>
          </a:p>
          <a:p>
            <a:r>
              <a:rPr lang="en-US"/>
              <a:t>20 minutes total</a:t>
            </a:r>
          </a:p>
          <a:p>
            <a:r>
              <a:rPr lang="en-US"/>
              <a:t>  3 minutes – set up</a:t>
            </a:r>
          </a:p>
          <a:p>
            <a:r>
              <a:rPr lang="en-US"/>
              <a:t>  10  minutes – mission critical </a:t>
            </a:r>
            <a:r>
              <a:rPr lang="en-US" err="1"/>
              <a:t>reqs</a:t>
            </a:r>
            <a:r>
              <a:rPr lang="en-US"/>
              <a:t> only</a:t>
            </a:r>
          </a:p>
          <a:p>
            <a:r>
              <a:rPr lang="en-US"/>
              <a:t>  7 minutes -  Remainder is discussion/advising.</a:t>
            </a:r>
          </a:p>
        </p:txBody>
      </p:sp>
      <p:sp>
        <p:nvSpPr>
          <p:cNvPr id="4" name="Slide Number Placeholder 3"/>
          <p:cNvSpPr>
            <a:spLocks noGrp="1"/>
          </p:cNvSpPr>
          <p:nvPr>
            <p:ph type="sldNum" sz="quarter" idx="5"/>
          </p:nvPr>
        </p:nvSpPr>
        <p:spPr/>
        <p:txBody>
          <a:bodyPr/>
          <a:lstStyle/>
          <a:p>
            <a:fld id="{D07DDCD3-5158-49C4-B67D-3A563E01FC06}" type="slidenum">
              <a:rPr lang="en-US" smtClean="0"/>
              <a:pPr/>
              <a:t>1</a:t>
            </a:fld>
            <a:endParaRPr lang="en-US"/>
          </a:p>
        </p:txBody>
      </p:sp>
    </p:spTree>
    <p:extLst>
      <p:ext uri="{BB962C8B-B14F-4D97-AF65-F5344CB8AC3E}">
        <p14:creationId xmlns:p14="http://schemas.microsoft.com/office/powerpoint/2010/main" val="99643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The Network Member Requirements, including the 16 mission critical requirements we will talk about today, cover five core areas critical to Network success: Strong Organizational Foundation and Leadership, Practice (which includes four sub areas), Research, Policy, and Field Impact. In accordance with our Network priorities, an emphasis on Diversity, Equity, Inclusion and Belonging carry through our work in all core areas. </a:t>
            </a:r>
          </a:p>
          <a:p>
            <a:endParaRPr lang="en-US" sz="1800" b="0" i="0" u="none" strike="noStrike" baseline="0" dirty="0">
              <a:solidFill>
                <a:srgbClr val="000000"/>
              </a:solidFill>
              <a:latin typeface="Arial" panose="020B0604020202020204" pitchFamily="34" charset="0"/>
            </a:endParaRPr>
          </a:p>
          <a:p>
            <a:r>
              <a:rPr lang="en-US" sz="1800" b="0" i="0" u="none" strike="noStrike" baseline="0" dirty="0">
                <a:solidFill>
                  <a:srgbClr val="000000"/>
                </a:solidFill>
                <a:latin typeface="Arial" panose="020B0604020202020204" pitchFamily="34" charset="0"/>
              </a:rPr>
              <a:t>The results that I will present next are grouped into each of these core areas.</a:t>
            </a:r>
          </a:p>
          <a:p>
            <a:endParaRPr lang="en-US" sz="1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p:txBody>
      </p:sp>
      <p:sp>
        <p:nvSpPr>
          <p:cNvPr id="4" name="Slide Number Placeholder 3"/>
          <p:cNvSpPr>
            <a:spLocks noGrp="1"/>
          </p:cNvSpPr>
          <p:nvPr>
            <p:ph type="sldNum" sz="quarter" idx="5"/>
          </p:nvPr>
        </p:nvSpPr>
        <p:spPr/>
        <p:txBody>
          <a:bodyPr/>
          <a:lstStyle/>
          <a:p>
            <a:fld id="{D07DDCD3-5158-49C4-B67D-3A563E01FC06}" type="slidenum">
              <a:rPr lang="en-US" smtClean="0"/>
              <a:pPr/>
              <a:t>2</a:t>
            </a:fld>
            <a:endParaRPr lang="en-US"/>
          </a:p>
        </p:txBody>
      </p:sp>
    </p:spTree>
    <p:extLst>
      <p:ext uri="{BB962C8B-B14F-4D97-AF65-F5344CB8AC3E}">
        <p14:creationId xmlns:p14="http://schemas.microsoft.com/office/powerpoint/2010/main" val="1323667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dirty="0">
              <a:solidFill>
                <a:srgbClr val="32363A"/>
              </a:solidFill>
              <a:effectLst/>
              <a:latin typeface="72"/>
            </a:endParaRPr>
          </a:p>
          <a:p>
            <a:endParaRPr lang="en-US" sz="1200" b="0" i="0" dirty="0">
              <a:solidFill>
                <a:srgbClr val="32363A"/>
              </a:solidFill>
              <a:effectLst/>
              <a:latin typeface="72"/>
            </a:endParaRPr>
          </a:p>
          <a:p>
            <a:r>
              <a:rPr lang="en-US" sz="1200" b="0" i="0" dirty="0">
                <a:solidFill>
                  <a:srgbClr val="32363A"/>
                </a:solidFill>
                <a:effectLst/>
                <a:latin typeface="72"/>
              </a:rPr>
              <a:t>The Network Member requirements represent a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set of expectations and aspirations to help guide us forward as a Network and a tool for documenting our progression - for goal setting, decision making, continuous quality improvement, and peer support and collaboration. As such, this </a:t>
            </a:r>
            <a:r>
              <a:rPr lang="en-US" sz="1200" b="0" i="0" dirty="0">
                <a:solidFill>
                  <a:srgbClr val="32363A"/>
                </a:solidFill>
                <a:effectLst/>
                <a:latin typeface="72"/>
                <a:ea typeface="Times New Roman" panose="02020603050405020304" pitchFamily="18" charset="0"/>
                <a:cs typeface="Times New Roman" panose="02020603050405020304" pitchFamily="18" charset="0"/>
              </a:rPr>
              <a:t>R</a:t>
            </a:r>
            <a:r>
              <a:rPr lang="en-US" sz="1200" b="0" i="0" dirty="0">
                <a:solidFill>
                  <a:srgbClr val="32363A"/>
                </a:solidFill>
                <a:effectLst/>
                <a:latin typeface="72"/>
              </a:rPr>
              <a:t>eflection Tool underscores the importance of embedding regular routines of reflection and documentation into our school operations and also outlines </a:t>
            </a:r>
            <a:r>
              <a:rPr lang="en-US" sz="1200" dirty="0">
                <a:effectLst/>
                <a:latin typeface="Arial" panose="020B0604020202020204" pitchFamily="34" charset="0"/>
                <a:ea typeface="Times New Roman" panose="02020603050405020304" pitchFamily="18" charset="0"/>
                <a:cs typeface="Times New Roman" panose="02020603050405020304" pitchFamily="18" charset="0"/>
              </a:rPr>
              <a:t>several requirements that have been deemed “mission critical” by the former EGC group. We have focused primarily on analyzing data for these 16 mission critical requirements. </a:t>
            </a:r>
          </a:p>
          <a:p>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US" sz="1200" dirty="0">
                <a:effectLst/>
                <a:latin typeface="Arial" panose="020B0604020202020204" pitchFamily="34" charset="0"/>
                <a:ea typeface="Times New Roman" panose="02020603050405020304" pitchFamily="18" charset="0"/>
                <a:cs typeface="Times New Roman" panose="02020603050405020304" pitchFamily="18" charset="0"/>
              </a:rPr>
              <a:t>Today, we will be focusing on both the mission critical and network member requirements for Core Area 3: Research.</a:t>
            </a:r>
          </a:p>
          <a:p>
            <a:endParaRPr lang="en-US" sz="1200" b="0" i="0" dirty="0">
              <a:solidFill>
                <a:srgbClr val="32363A"/>
              </a:solidFill>
              <a:effectLst/>
              <a:latin typeface="Arial" panose="020B0604020202020204" pitchFamily="34" charset="0"/>
              <a:cs typeface="Times New Roman" panose="02020603050405020304" pitchFamily="18" charset="0"/>
            </a:endParaRPr>
          </a:p>
          <a:p>
            <a:r>
              <a:rPr lang="en-US" sz="1200" b="0" i="0" dirty="0">
                <a:solidFill>
                  <a:srgbClr val="32363A"/>
                </a:solidFill>
                <a:effectLst/>
                <a:latin typeface="Arial" panose="020B0604020202020204" pitchFamily="34" charset="0"/>
                <a:cs typeface="Times New Roman" panose="02020603050405020304" pitchFamily="18" charset="0"/>
              </a:rPr>
              <a:t>Before we dive into the results, I want to briefly orient you (or reorient you) to the structure and content of the tool and guide you in interpreting the results that we will share.</a:t>
            </a:r>
          </a:p>
        </p:txBody>
      </p:sp>
      <p:sp>
        <p:nvSpPr>
          <p:cNvPr id="4" name="Slide Number Placeholder 3"/>
          <p:cNvSpPr>
            <a:spLocks noGrp="1"/>
          </p:cNvSpPr>
          <p:nvPr>
            <p:ph type="sldNum" sz="quarter" idx="5"/>
          </p:nvPr>
        </p:nvSpPr>
        <p:spPr/>
        <p:txBody>
          <a:bodyPr/>
          <a:lstStyle/>
          <a:p>
            <a:fld id="{D07DDCD3-5158-49C4-B67D-3A563E01FC06}" type="slidenum">
              <a:rPr lang="en-US" smtClean="0"/>
              <a:pPr/>
              <a:t>3</a:t>
            </a:fld>
            <a:endParaRPr lang="en-US"/>
          </a:p>
        </p:txBody>
      </p:sp>
    </p:spTree>
    <p:extLst>
      <p:ext uri="{BB962C8B-B14F-4D97-AF65-F5344CB8AC3E}">
        <p14:creationId xmlns:p14="http://schemas.microsoft.com/office/powerpoint/2010/main" val="1916416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This reflection tool is intended to structure and facilitate reflection on and documentation of a school or organization’s current strengths or areas for improvement related to the Network Member Requirements. </a:t>
            </a:r>
            <a:endParaRPr lang="en-US" dirty="0"/>
          </a:p>
          <a:p>
            <a:r>
              <a:rPr lang="en-US" dirty="0"/>
              <a:t>As you look at the each of the graphs, you will see four categories that are represented by different color gradations ranging from light to dark. Darker shaded rating categories reflect Educare Schools/Organizations that are further along in their continuum of implementation whereas lighter categories represent Educare Schools/Organizations that are earlier in their process - at the beginning stages of implementation.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we also went through each of the ratings for all 16 mission critical requirements and identified the mission critical requirements that stood out as strengths –more schools reported being further along in their implementation of that requirement - as well as identified potential areas for improvements – when a larger percentage of schools appeared to be earlier on in their implementation journey. Green boxes will represent strengths and red boxes will represent areas for improvement.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Strength = at least 75% of schools fell into the Demonstrating/Integrating and Leading/Innovating categories (the top 2) AND no schools were in the Exploring/Learning phase. </a:t>
            </a:r>
          </a:p>
          <a:p>
            <a:pPr>
              <a:defRPr/>
            </a:pPr>
            <a:endParaRPr lang="en-US" dirty="0"/>
          </a:p>
          <a:p>
            <a:pPr marL="0" marR="0" lvl="0" indent="0" algn="l" defTabSz="914400">
              <a:lnSpc>
                <a:spcPct val="100000"/>
              </a:lnSpc>
              <a:spcBef>
                <a:spcPts val="0"/>
              </a:spcBef>
              <a:spcAft>
                <a:spcPts val="0"/>
              </a:spcAft>
              <a:buClrTx/>
              <a:buSzTx/>
              <a:buFontTx/>
              <a:buNone/>
              <a:tabLst/>
              <a:defRPr/>
            </a:pPr>
            <a:r>
              <a:rPr lang="en-US" dirty="0"/>
              <a:t>Needs Improvement = More than 30% in the bottom two categories and/or more than one school in the lowest category.</a:t>
            </a:r>
            <a:endParaRPr lang="en-US" dirty="0">
              <a:cs typeface="Calibri"/>
            </a:endParaRPr>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The final Network members' responses could lead us to adjust those "cut points“ and as such, these identified strengths and areas of improvement may potentially shift as more ratings are submitted.</a:t>
            </a:r>
          </a:p>
        </p:txBody>
      </p:sp>
      <p:sp>
        <p:nvSpPr>
          <p:cNvPr id="4" name="Slide Number Placeholder 3"/>
          <p:cNvSpPr>
            <a:spLocks noGrp="1"/>
          </p:cNvSpPr>
          <p:nvPr>
            <p:ph type="sldNum" sz="quarter" idx="5"/>
          </p:nvPr>
        </p:nvSpPr>
        <p:spPr/>
        <p:txBody>
          <a:bodyPr/>
          <a:lstStyle/>
          <a:p>
            <a:fld id="{D07DDCD3-5158-49C4-B67D-3A563E01FC06}" type="slidenum">
              <a:rPr lang="en-US" smtClean="0"/>
              <a:pPr/>
              <a:t>4</a:t>
            </a:fld>
            <a:endParaRPr lang="en-US"/>
          </a:p>
        </p:txBody>
      </p:sp>
    </p:spTree>
    <p:extLst>
      <p:ext uri="{BB962C8B-B14F-4D97-AF65-F5344CB8AC3E}">
        <p14:creationId xmlns:p14="http://schemas.microsoft.com/office/powerpoint/2010/main" val="2631746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a:p>
            <a:r>
              <a:rPr lang="en-US" dirty="0"/>
              <a:t>Finally, before we dig into the data, I wanted to briefly remind you of the open-ended reflection questions that preceded the specific net req ratings on the reflection tool --</a:t>
            </a:r>
          </a:p>
          <a:p>
            <a:r>
              <a:rPr lang="en-US" dirty="0"/>
              <a:t>We asked schools to reflect on these 6 open-ended questions for each of the core areas –staff put into their own words how they were implementing the set of requirements, their accomplishments and innovations, the resources and partnerships that have supported these efforts, challenges and barriers, their </a:t>
            </a:r>
            <a:r>
              <a:rPr lang="en-US" sz="1200" dirty="0">
                <a:solidFill>
                  <a:srgbClr val="32363A"/>
                </a:solidFill>
                <a:latin typeface="Arial" panose="020B0604020202020204" pitchFamily="34" charset="0"/>
              </a:rPr>
              <a:t>Diversity, Equity, Inclusion and Belonging (DEIB) approach and efforts, ideas for improvement and growth, and additional supports and resources needed.</a:t>
            </a:r>
            <a:endParaRPr lang="en-US" dirty="0"/>
          </a:p>
          <a:p>
            <a:endParaRPr lang="en-US" dirty="0"/>
          </a:p>
        </p:txBody>
      </p:sp>
      <p:sp>
        <p:nvSpPr>
          <p:cNvPr id="4" name="Slide Number Placeholder 3"/>
          <p:cNvSpPr>
            <a:spLocks noGrp="1"/>
          </p:cNvSpPr>
          <p:nvPr>
            <p:ph type="sldNum" sz="quarter" idx="5"/>
          </p:nvPr>
        </p:nvSpPr>
        <p:spPr/>
        <p:txBody>
          <a:bodyPr/>
          <a:lstStyle/>
          <a:p>
            <a:fld id="{D07DDCD3-5158-49C4-B67D-3A563E01FC06}" type="slidenum">
              <a:rPr lang="en-US" smtClean="0"/>
              <a:pPr/>
              <a:t>5</a:t>
            </a:fld>
            <a:endParaRPr lang="en-US"/>
          </a:p>
        </p:txBody>
      </p:sp>
    </p:spTree>
    <p:extLst>
      <p:ext uri="{BB962C8B-B14F-4D97-AF65-F5344CB8AC3E}">
        <p14:creationId xmlns:p14="http://schemas.microsoft.com/office/powerpoint/2010/main" val="1180168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07DDCD3-5158-49C4-B67D-3A563E01FC06}" type="slidenum">
              <a:rPr lang="en-US" smtClean="0"/>
              <a:pPr/>
              <a:t>6</a:t>
            </a:fld>
            <a:endParaRPr lang="en-US"/>
          </a:p>
        </p:txBody>
      </p:sp>
    </p:spTree>
    <p:extLst>
      <p:ext uri="{BB962C8B-B14F-4D97-AF65-F5344CB8AC3E}">
        <p14:creationId xmlns:p14="http://schemas.microsoft.com/office/powerpoint/2010/main" val="2305411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n-US" dirty="0"/>
              <a:t>In the core area of research, of the 2 mission critical requirements, the collection of National Evaluation Data was an area for improvement - where Network member organizations may need additional support. </a:t>
            </a:r>
          </a:p>
          <a:p>
            <a:r>
              <a:rPr lang="en-US" dirty="0"/>
              <a:t>About 70% of Network schools/orgs noted that their implementation was well underway or really strong in relation to their partnerships and funding of LEPs and RPP plan.</a:t>
            </a:r>
          </a:p>
        </p:txBody>
      </p:sp>
      <p:sp>
        <p:nvSpPr>
          <p:cNvPr id="4" name="Slide Number Placeholder 3"/>
          <p:cNvSpPr>
            <a:spLocks noGrp="1"/>
          </p:cNvSpPr>
          <p:nvPr>
            <p:ph type="sldNum" sz="quarter" idx="5"/>
          </p:nvPr>
        </p:nvSpPr>
        <p:spPr/>
        <p:txBody>
          <a:bodyPr/>
          <a:lstStyle/>
          <a:p>
            <a:fld id="{D07DDCD3-5158-49C4-B67D-3A563E01FC06}" type="slidenum">
              <a:rPr lang="en-US" smtClean="0"/>
              <a:pPr/>
              <a:t>7</a:t>
            </a:fld>
            <a:endParaRPr lang="en-US"/>
          </a:p>
        </p:txBody>
      </p:sp>
    </p:spTree>
    <p:extLst>
      <p:ext uri="{BB962C8B-B14F-4D97-AF65-F5344CB8AC3E}">
        <p14:creationId xmlns:p14="http://schemas.microsoft.com/office/powerpoint/2010/main" val="3442412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8</a:t>
            </a:fld>
            <a:endParaRPr lang="en-US"/>
          </a:p>
        </p:txBody>
      </p:sp>
    </p:spTree>
    <p:extLst>
      <p:ext uri="{BB962C8B-B14F-4D97-AF65-F5344CB8AC3E}">
        <p14:creationId xmlns:p14="http://schemas.microsoft.com/office/powerpoint/2010/main" val="361759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pPr marL="342900" marR="0" lvl="0" indent="-342900">
              <a:spcBef>
                <a:spcPts val="0"/>
              </a:spcBef>
              <a:spcAft>
                <a:spcPts val="0"/>
              </a:spcAft>
              <a:buFont typeface="Symbol" panose="05050102010706020507" pitchFamily="18" charset="2"/>
              <a:buChar char=""/>
            </a:pPr>
            <a:r>
              <a:rPr lang="en-US" dirty="0"/>
              <a:t>In the core area of research, of the 6 network member requirements, “establish and maintain a local RPP” appears to be a strength of Network members (87% noted that they were well underway) as well as “consistently and intentionally collecting, translating, and using data at the network and school level for CQI and field impact (75% reported that they were further along in their continuum of implementation). </a:t>
            </a:r>
          </a:p>
          <a:p>
            <a:pPr marL="342900" marR="0" lvl="0" indent="-342900">
              <a:spcBef>
                <a:spcPts val="0"/>
              </a:spcBef>
              <a:spcAft>
                <a:spcPts val="0"/>
              </a:spcAft>
              <a:buFont typeface="Symbol" panose="05050102010706020507" pitchFamily="18" charset="2"/>
              <a:buChar char=""/>
            </a:pPr>
            <a:r>
              <a:rPr lang="en-US" dirty="0"/>
              <a:t>For “prioritize the study of promising or innovative programmatic practices that drive outcome” The majority of Network members said they were demonstrating/integrating or leading/innovating, but there was one school in the exploring and learning category.</a:t>
            </a:r>
          </a:p>
          <a:p>
            <a:pPr marL="342900" marR="0" lvl="0" indent="-342900">
              <a:spcBef>
                <a:spcPts val="0"/>
              </a:spcBef>
              <a:spcAft>
                <a:spcPts val="0"/>
              </a:spcAft>
              <a:buFont typeface="Symbol" panose="05050102010706020507" pitchFamily="18" charset="2"/>
              <a:buChar char=""/>
            </a:pPr>
            <a:r>
              <a:rPr lang="en-US" dirty="0"/>
              <a:t>Sharing Educare data in accessible ways to support policy and advocacy efforts using a racial equity lens, focusing on research questions, methods, and measures with an anti-racist and anti-bias lens/approach, and establishing collaborative routines that leverage relevant data to inform practices and reviewing with an anti-bias/racist lens were all areas in which Network member organizations may need additional support.</a:t>
            </a:r>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D07DDCD3-5158-49C4-B67D-3A563E01FC06}" type="slidenum">
              <a:rPr lang="en-US" smtClean="0"/>
              <a:pPr/>
              <a:t>9</a:t>
            </a:fld>
            <a:endParaRPr lang="en-US"/>
          </a:p>
        </p:txBody>
      </p:sp>
    </p:spTree>
    <p:extLst>
      <p:ext uri="{BB962C8B-B14F-4D97-AF65-F5344CB8AC3E}">
        <p14:creationId xmlns:p14="http://schemas.microsoft.com/office/powerpoint/2010/main" val="4238447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mission critical requirement for Field Impact was an area in which a larger percentage of schools appeared to be earlier on in their implementation journey – so possibly another area to focus on for improvement. Specifically, “positively impacting the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field of Early Childhood Development through research, policy and practice contributions and partnerships.” </a:t>
            </a:r>
            <a:endParaRPr lang="en-US" dirty="0"/>
          </a:p>
          <a:p>
            <a:endParaRPr lang="en-US" dirty="0"/>
          </a:p>
        </p:txBody>
      </p:sp>
      <p:sp>
        <p:nvSpPr>
          <p:cNvPr id="4" name="Slide Number Placeholder 3"/>
          <p:cNvSpPr>
            <a:spLocks noGrp="1"/>
          </p:cNvSpPr>
          <p:nvPr>
            <p:ph type="sldNum" sz="quarter" idx="5"/>
          </p:nvPr>
        </p:nvSpPr>
        <p:spPr/>
        <p:txBody>
          <a:bodyPr/>
          <a:lstStyle/>
          <a:p>
            <a:fld id="{D07DDCD3-5158-49C4-B67D-3A563E01FC06}" type="slidenum">
              <a:rPr lang="en-US" smtClean="0"/>
              <a:pPr/>
              <a:t>10</a:t>
            </a:fld>
            <a:endParaRPr lang="en-US"/>
          </a:p>
        </p:txBody>
      </p:sp>
    </p:spTree>
    <p:extLst>
      <p:ext uri="{BB962C8B-B14F-4D97-AF65-F5344CB8AC3E}">
        <p14:creationId xmlns:p14="http://schemas.microsoft.com/office/powerpoint/2010/main" val="2068774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11</a:t>
            </a:fld>
            <a:endParaRPr lang="en-US"/>
          </a:p>
        </p:txBody>
      </p:sp>
    </p:spTree>
    <p:extLst>
      <p:ext uri="{BB962C8B-B14F-4D97-AF65-F5344CB8AC3E}">
        <p14:creationId xmlns:p14="http://schemas.microsoft.com/office/powerpoint/2010/main" val="1274981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mission critical requirement for Field Impact was an area in which a larger percentage of schools appeared to be earlier on in their implementation journey – so possibly another area to focus on for improvement. Specifically, “positively impacting the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field of Early Childhood Development through research, policy and practice contributions and partnerships.” </a:t>
            </a:r>
            <a:endParaRPr lang="en-US" dirty="0"/>
          </a:p>
          <a:p>
            <a:endParaRPr lang="en-US" dirty="0"/>
          </a:p>
        </p:txBody>
      </p:sp>
      <p:sp>
        <p:nvSpPr>
          <p:cNvPr id="4" name="Slide Number Placeholder 3"/>
          <p:cNvSpPr>
            <a:spLocks noGrp="1"/>
          </p:cNvSpPr>
          <p:nvPr>
            <p:ph type="sldNum" sz="quarter" idx="5"/>
          </p:nvPr>
        </p:nvSpPr>
        <p:spPr/>
        <p:txBody>
          <a:bodyPr/>
          <a:lstStyle/>
          <a:p>
            <a:fld id="{D07DDCD3-5158-49C4-B67D-3A563E01FC06}" type="slidenum">
              <a:rPr lang="en-US" smtClean="0"/>
              <a:pPr/>
              <a:t>12</a:t>
            </a:fld>
            <a:endParaRPr lang="en-US"/>
          </a:p>
        </p:txBody>
      </p:sp>
    </p:spTree>
    <p:extLst>
      <p:ext uri="{BB962C8B-B14F-4D97-AF65-F5344CB8AC3E}">
        <p14:creationId xmlns:p14="http://schemas.microsoft.com/office/powerpoint/2010/main" val="898338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Amanda</a:t>
            </a:r>
          </a:p>
          <a:p>
            <a:endParaRPr lang="en-US"/>
          </a:p>
          <a:p>
            <a:r>
              <a:rPr lang="en-US"/>
              <a:t>After we talk about our preliminary data findings, these are the questions we will ask to guide our discussion, help us reflect, and get your insights and recommendations. </a:t>
            </a:r>
          </a:p>
          <a:p>
            <a:endParaRPr lang="en-US"/>
          </a:p>
          <a:p>
            <a:r>
              <a:rPr lang="en-US"/>
              <a:t>What should we emphasize or prioritize given what these preliminary data are telling us? </a:t>
            </a:r>
          </a:p>
          <a:p>
            <a:r>
              <a:rPr lang="en-US"/>
              <a:t>What do we want to do with the information from the Net </a:t>
            </a:r>
            <a:r>
              <a:rPr lang="en-US" err="1"/>
              <a:t>Reqs</a:t>
            </a:r>
            <a:r>
              <a:rPr lang="en-US"/>
              <a:t> Reflection tool moving forward?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450"/>
              </a:spcBef>
              <a:spcAft>
                <a:spcPts val="45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13</a:t>
            </a:fld>
            <a:endParaRPr lang="en-US"/>
          </a:p>
        </p:txBody>
      </p:sp>
    </p:spTree>
    <p:extLst>
      <p:ext uri="{BB962C8B-B14F-4D97-AF65-F5344CB8AC3E}">
        <p14:creationId xmlns:p14="http://schemas.microsoft.com/office/powerpoint/2010/main" val="11514056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B509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sp>
        <p:nvSpPr>
          <p:cNvPr id="2" name="Title 1"/>
          <p:cNvSpPr>
            <a:spLocks noGrp="1"/>
          </p:cNvSpPr>
          <p:nvPr>
            <p:ph type="ctrTitle" hasCustomPrompt="1"/>
          </p:nvPr>
        </p:nvSpPr>
        <p:spPr>
          <a:xfrm>
            <a:off x="5171440" y="2616200"/>
            <a:ext cx="3474720" cy="1518920"/>
          </a:xfrm>
          <a:prstGeom prst="rect">
            <a:avLst/>
          </a:prstGeom>
          <a:ln>
            <a:noFill/>
          </a:ln>
        </p:spPr>
        <p:txBody>
          <a:bodyPr>
            <a:normAutofit/>
          </a:bodyPr>
          <a:lstStyle>
            <a:lvl1pPr algn="r">
              <a:lnSpc>
                <a:spcPts val="4400"/>
              </a:lnSpc>
              <a:defRPr sz="4000">
                <a:ln>
                  <a:noFill/>
                </a:ln>
                <a:solidFill>
                  <a:schemeClr val="bg1"/>
                </a:solidFill>
                <a:latin typeface="Arial"/>
                <a:cs typeface="Arial"/>
              </a:defRPr>
            </a:lvl1pPr>
          </a:lstStyle>
          <a:p>
            <a:r>
              <a:rPr lang="en-US"/>
              <a:t>Title of Presentation</a:t>
            </a:r>
          </a:p>
        </p:txBody>
      </p:sp>
      <p:pic>
        <p:nvPicPr>
          <p:cNvPr id="5" name="Content Placeholder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976" y="1475489"/>
            <a:ext cx="4063624" cy="4259563"/>
          </a:xfrm>
          <a:prstGeom prst="roundRect">
            <a:avLst/>
          </a:prstGeom>
          <a:effectLst/>
        </p:spPr>
      </p:pic>
      <p:sp>
        <p:nvSpPr>
          <p:cNvPr id="4" name="TextBox 3"/>
          <p:cNvSpPr txBox="1"/>
          <p:nvPr userDrawn="1"/>
        </p:nvSpPr>
        <p:spPr>
          <a:xfrm>
            <a:off x="-1076960" y="1046480"/>
            <a:ext cx="184666" cy="369332"/>
          </a:xfrm>
          <a:prstGeom prst="rect">
            <a:avLst/>
          </a:prstGeom>
          <a:noFill/>
        </p:spPr>
        <p:txBody>
          <a:bodyPr wrap="none" rtlCol="0">
            <a:spAutoFit/>
          </a:bodyPr>
          <a:lstStyle/>
          <a:p>
            <a:endParaRPr lang="en-US"/>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44466" y="392488"/>
            <a:ext cx="2044757" cy="95371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Rounded Rectangle 4"/>
          <p:cNvSpPr/>
          <p:nvPr userDrawn="1"/>
        </p:nvSpPr>
        <p:spPr>
          <a:xfrm>
            <a:off x="655320" y="457200"/>
            <a:ext cx="3657600" cy="594360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sp>
        <p:nvSpPr>
          <p:cNvPr id="8" name="Title 1"/>
          <p:cNvSpPr>
            <a:spLocks noGrp="1"/>
          </p:cNvSpPr>
          <p:nvPr>
            <p:ph type="ctrTitle" hasCustomPrompt="1"/>
          </p:nvPr>
        </p:nvSpPr>
        <p:spPr>
          <a:xfrm>
            <a:off x="5171440" y="2616200"/>
            <a:ext cx="3474720" cy="1518920"/>
          </a:xfrm>
          <a:prstGeom prst="rect">
            <a:avLst/>
          </a:prstGeom>
          <a:ln>
            <a:noFill/>
          </a:ln>
        </p:spPr>
        <p:txBody>
          <a:bodyPr>
            <a:normAutofit/>
          </a:bodyPr>
          <a:lstStyle>
            <a:lvl1pPr algn="r">
              <a:lnSpc>
                <a:spcPts val="4400"/>
              </a:lnSpc>
              <a:defRPr sz="4000">
                <a:ln>
                  <a:noFill/>
                </a:ln>
                <a:solidFill>
                  <a:srgbClr val="B50938"/>
                </a:solidFill>
                <a:latin typeface="Arial"/>
                <a:cs typeface="Arial"/>
              </a:defRPr>
            </a:lvl1pPr>
          </a:lstStyle>
          <a:p>
            <a:r>
              <a:rPr lang="en-US"/>
              <a:t>Title of Presentation</a:t>
            </a:r>
          </a:p>
        </p:txBody>
      </p:sp>
      <p:pic>
        <p:nvPicPr>
          <p:cNvPr id="10" name="Picture 9" descr="Educare_reverse.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03720" y="443291"/>
            <a:ext cx="1691640" cy="824639"/>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619" y="1199901"/>
            <a:ext cx="3973001" cy="4474100"/>
          </a:xfrm>
          <a:prstGeom prst="roundRect">
            <a:avLst>
              <a:gd name="adj" fmla="val 16667"/>
            </a:avLst>
          </a:prstGeom>
          <a:ln>
            <a:noFill/>
          </a:ln>
          <a:effectLst/>
        </p:spPr>
      </p:pic>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24199" y="247456"/>
            <a:ext cx="2279471" cy="1216307"/>
          </a:xfrm>
          <a:prstGeom prst="rect">
            <a:avLst/>
          </a:prstGeom>
        </p:spPr>
      </p:pic>
    </p:spTree>
    <p:extLst>
      <p:ext uri="{BB962C8B-B14F-4D97-AF65-F5344CB8AC3E}">
        <p14:creationId xmlns:p14="http://schemas.microsoft.com/office/powerpoint/2010/main" val="1945172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B509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sp>
        <p:nvSpPr>
          <p:cNvPr id="2" name="Title 1"/>
          <p:cNvSpPr>
            <a:spLocks noGrp="1"/>
          </p:cNvSpPr>
          <p:nvPr>
            <p:ph type="ctrTitle" hasCustomPrompt="1"/>
          </p:nvPr>
        </p:nvSpPr>
        <p:spPr>
          <a:xfrm>
            <a:off x="1573485" y="4430842"/>
            <a:ext cx="6927306" cy="562430"/>
          </a:xfrm>
          <a:prstGeom prst="rect">
            <a:avLst/>
          </a:prstGeom>
          <a:ln>
            <a:noFill/>
          </a:ln>
        </p:spPr>
        <p:txBody>
          <a:bodyPr>
            <a:normAutofit/>
          </a:bodyPr>
          <a:lstStyle>
            <a:lvl1pPr algn="r">
              <a:lnSpc>
                <a:spcPts val="3800"/>
              </a:lnSpc>
              <a:defRPr sz="3600">
                <a:ln>
                  <a:noFill/>
                </a:ln>
                <a:solidFill>
                  <a:schemeClr val="bg1"/>
                </a:solidFill>
                <a:latin typeface="Arial"/>
                <a:cs typeface="Arial"/>
              </a:defRPr>
            </a:lvl1pPr>
          </a:lstStyle>
          <a:p>
            <a:r>
              <a:rPr lang="en-US"/>
              <a:t>Title of Presentation</a:t>
            </a:r>
          </a:p>
        </p:txBody>
      </p:sp>
      <p:sp>
        <p:nvSpPr>
          <p:cNvPr id="5" name="Rounded Rectangle 4"/>
          <p:cNvSpPr/>
          <p:nvPr userDrawn="1"/>
        </p:nvSpPr>
        <p:spPr>
          <a:xfrm>
            <a:off x="655320" y="457200"/>
            <a:ext cx="3657600" cy="594360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pic>
        <p:nvPicPr>
          <p:cNvPr id="4" name="Picture 3" descr="montage.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800"/>
          <a:stretch/>
        </p:blipFill>
        <p:spPr>
          <a:xfrm>
            <a:off x="631688" y="1676400"/>
            <a:ext cx="7831592" cy="2529839"/>
          </a:xfrm>
          <a:prstGeom prst="round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9936" y="361345"/>
            <a:ext cx="2044757" cy="953711"/>
          </a:xfrm>
          <a:prstGeom prst="rect">
            <a:avLst/>
          </a:prstGeom>
        </p:spPr>
      </p:pic>
    </p:spTree>
    <p:extLst>
      <p:ext uri="{BB962C8B-B14F-4D97-AF65-F5344CB8AC3E}">
        <p14:creationId xmlns:p14="http://schemas.microsoft.com/office/powerpoint/2010/main" val="379573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Rectangle 5"/>
          <p:cNvSpPr/>
          <p:nvPr userDrawn="1"/>
        </p:nvSpPr>
        <p:spPr>
          <a:xfrm>
            <a:off x="0" y="-8467"/>
            <a:ext cx="9144000" cy="6858000"/>
          </a:xfrm>
          <a:prstGeom prst="rect">
            <a:avLst/>
          </a:prstGeom>
          <a:solidFill>
            <a:srgbClr val="BDBC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sp>
        <p:nvSpPr>
          <p:cNvPr id="10" name="Title 1"/>
          <p:cNvSpPr>
            <a:spLocks noGrp="1"/>
          </p:cNvSpPr>
          <p:nvPr>
            <p:ph type="ctrTitle" hasCustomPrompt="1"/>
          </p:nvPr>
        </p:nvSpPr>
        <p:spPr>
          <a:xfrm>
            <a:off x="1593805" y="3140522"/>
            <a:ext cx="6927306" cy="562430"/>
          </a:xfrm>
          <a:prstGeom prst="rect">
            <a:avLst/>
          </a:prstGeom>
          <a:ln>
            <a:noFill/>
          </a:ln>
        </p:spPr>
        <p:txBody>
          <a:bodyPr>
            <a:noAutofit/>
          </a:bodyPr>
          <a:lstStyle>
            <a:lvl1pPr algn="r">
              <a:lnSpc>
                <a:spcPts val="3800"/>
              </a:lnSpc>
              <a:defRPr sz="4000">
                <a:ln>
                  <a:noFill/>
                </a:ln>
                <a:solidFill>
                  <a:srgbClr val="B50938"/>
                </a:solidFill>
                <a:latin typeface="Arial"/>
                <a:cs typeface="Arial"/>
              </a:defRPr>
            </a:lvl1pPr>
          </a:lstStyle>
          <a:p>
            <a:r>
              <a:rPr lang="en-US"/>
              <a:t>Section Slide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3486" y="348831"/>
            <a:ext cx="1825034" cy="973823"/>
          </a:xfrm>
          <a:prstGeom prst="rect">
            <a:avLst/>
          </a:prstGeom>
        </p:spPr>
      </p:pic>
    </p:spTree>
    <p:extLst>
      <p:ext uri="{BB962C8B-B14F-4D97-AF65-F5344CB8AC3E}">
        <p14:creationId xmlns:p14="http://schemas.microsoft.com/office/powerpoint/2010/main" val="2945796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663" y="1307728"/>
            <a:ext cx="8342639" cy="4964990"/>
          </a:xfrm>
          <a:prstGeom prst="rect">
            <a:avLst/>
          </a:prstGeom>
        </p:spPr>
        <p:txBody>
          <a:bodyPr>
            <a:normAutofit/>
          </a:bodyPr>
          <a:lstStyle>
            <a:lvl1pPr marL="342900" indent="-342900">
              <a:lnSpc>
                <a:spcPts val="2400"/>
              </a:lnSpc>
              <a:spcBef>
                <a:spcPts val="0"/>
              </a:spcBef>
              <a:buClr>
                <a:srgbClr val="B50938"/>
              </a:buClr>
              <a:buFont typeface="Arial" charset="0"/>
              <a:buChar char="•"/>
              <a:defRPr sz="2000" spc="20">
                <a:solidFill>
                  <a:schemeClr val="tx1">
                    <a:lumMod val="65000"/>
                    <a:lumOff val="35000"/>
                  </a:schemeClr>
                </a:solidFill>
                <a:latin typeface="Arial"/>
                <a:cs typeface="Arial"/>
              </a:defRPr>
            </a:lvl1pPr>
            <a:lvl2pPr marL="820674" indent="-457200">
              <a:buClr>
                <a:srgbClr val="B50938"/>
              </a:buClr>
              <a:buSzPct val="70000"/>
              <a:buFont typeface="Arial" panose="020B0604020202020204" pitchFamily="34" charset="0"/>
              <a:buChar char="○"/>
              <a:defRPr sz="2000">
                <a:solidFill>
                  <a:srgbClr val="595959"/>
                </a:solidFill>
                <a:latin typeface="Arial"/>
                <a:cs typeface="Arial"/>
              </a:defRPr>
            </a:lvl2pPr>
            <a:lvl3pPr>
              <a:buClr>
                <a:srgbClr val="B50938"/>
              </a:buClr>
              <a:defRPr sz="2000">
                <a:solidFill>
                  <a:srgbClr val="595959"/>
                </a:solidFill>
                <a:latin typeface="Arial"/>
                <a:cs typeface="Arial"/>
              </a:defRPr>
            </a:lvl3pPr>
            <a:lvl4pPr>
              <a:defRPr sz="2400">
                <a:solidFill>
                  <a:schemeClr val="tx1">
                    <a:lumMod val="85000"/>
                    <a:lumOff val="15000"/>
                  </a:schemeClr>
                </a:solidFill>
                <a:latin typeface="Arial"/>
                <a:cs typeface="Arial"/>
              </a:defRPr>
            </a:lvl4pPr>
            <a:lvl5pPr>
              <a:defRPr sz="2400">
                <a:solidFill>
                  <a:schemeClr val="tx1">
                    <a:lumMod val="85000"/>
                    <a:lumOff val="15000"/>
                  </a:schemeClr>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userDrawn="1"/>
        </p:nvSpPr>
        <p:spPr>
          <a:xfrm>
            <a:off x="0" y="6667500"/>
            <a:ext cx="9144000" cy="190500"/>
          </a:xfrm>
          <a:prstGeom prst="rect">
            <a:avLst/>
          </a:prstGeom>
          <a:solidFill>
            <a:srgbClr val="BDBC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6736080" y="6345141"/>
            <a:ext cx="2133600" cy="321379"/>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 </a:t>
            </a:r>
            <a:fld id="{EA7FC2BA-D045-45E7-B2EC-0B30E086845B}" type="slidenum">
              <a:rPr lang="en-US" sz="1000" smtClean="0"/>
              <a:pPr/>
              <a:t>‹#›</a:t>
            </a:fld>
            <a:endParaRPr lang="en-US"/>
          </a:p>
        </p:txBody>
      </p:sp>
      <p:sp>
        <p:nvSpPr>
          <p:cNvPr id="16" name="Title 1"/>
          <p:cNvSpPr>
            <a:spLocks noGrp="1"/>
          </p:cNvSpPr>
          <p:nvPr>
            <p:ph type="title"/>
          </p:nvPr>
        </p:nvSpPr>
        <p:spPr>
          <a:xfrm>
            <a:off x="381663" y="579438"/>
            <a:ext cx="6979717" cy="680402"/>
          </a:xfrm>
          <a:prstGeom prst="rect">
            <a:avLst/>
          </a:prstGeom>
        </p:spPr>
        <p:txBody>
          <a:bodyPr>
            <a:normAutofit/>
          </a:bodyPr>
          <a:lstStyle>
            <a:lvl1pPr algn="l">
              <a:lnSpc>
                <a:spcPts val="3600"/>
              </a:lnSpc>
              <a:defRPr sz="3000" b="1" i="0" baseline="0">
                <a:solidFill>
                  <a:srgbClr val="B50938"/>
                </a:solidFill>
                <a:latin typeface="Arial"/>
                <a:cs typeface="Arial"/>
              </a:defRPr>
            </a:lvl1pPr>
          </a:lstStyle>
          <a:p>
            <a:r>
              <a:rPr lang="en-US"/>
              <a:t>Click to edit Master title style</a:t>
            </a:r>
          </a:p>
        </p:txBody>
      </p:sp>
      <p:cxnSp>
        <p:nvCxnSpPr>
          <p:cNvPr id="18" name="Straight Connector 17"/>
          <p:cNvCxnSpPr/>
          <p:nvPr userDrawn="1"/>
        </p:nvCxnSpPr>
        <p:spPr>
          <a:xfrm>
            <a:off x="455455" y="1148080"/>
            <a:ext cx="8302465" cy="0"/>
          </a:xfrm>
          <a:prstGeom prst="line">
            <a:avLst/>
          </a:prstGeom>
          <a:ln w="6350" cmpd="sng">
            <a:solidFill>
              <a:srgbClr val="B50938"/>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7712" y="137809"/>
            <a:ext cx="1803594" cy="962383"/>
          </a:xfrm>
          <a:prstGeom prst="rect">
            <a:avLst/>
          </a:prstGeom>
        </p:spPr>
      </p:pic>
    </p:spTree>
    <p:extLst>
      <p:ext uri="{BB962C8B-B14F-4D97-AF65-F5344CB8AC3E}">
        <p14:creationId xmlns:p14="http://schemas.microsoft.com/office/powerpoint/2010/main" val="1283017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5760" y="579438"/>
            <a:ext cx="6995620" cy="680402"/>
          </a:xfrm>
          <a:prstGeom prst="rect">
            <a:avLst/>
          </a:prstGeom>
        </p:spPr>
        <p:txBody>
          <a:bodyPr>
            <a:normAutofit/>
          </a:bodyPr>
          <a:lstStyle>
            <a:lvl1pPr algn="l">
              <a:lnSpc>
                <a:spcPts val="3600"/>
              </a:lnSpc>
              <a:defRPr sz="3000" b="1" i="0" baseline="0">
                <a:solidFill>
                  <a:srgbClr val="B50938"/>
                </a:solidFill>
                <a:latin typeface="Arial"/>
                <a:cs typeface="Arial"/>
              </a:defRPr>
            </a:lvl1pPr>
          </a:lstStyle>
          <a:p>
            <a:r>
              <a:rPr lang="en-US"/>
              <a:t>Click to edit Master title style</a:t>
            </a:r>
          </a:p>
        </p:txBody>
      </p:sp>
      <p:sp>
        <p:nvSpPr>
          <p:cNvPr id="3" name="Content Placeholder 2"/>
          <p:cNvSpPr>
            <a:spLocks noGrp="1"/>
          </p:cNvSpPr>
          <p:nvPr>
            <p:ph idx="1"/>
          </p:nvPr>
        </p:nvSpPr>
        <p:spPr>
          <a:xfrm>
            <a:off x="357809" y="1304919"/>
            <a:ext cx="5072931" cy="4968240"/>
          </a:xfrm>
          <a:prstGeom prst="rect">
            <a:avLst/>
          </a:prstGeom>
        </p:spPr>
        <p:txBody>
          <a:bodyPr>
            <a:normAutofit/>
          </a:bodyPr>
          <a:lstStyle>
            <a:lvl1pPr marL="342900" indent="-342900">
              <a:lnSpc>
                <a:spcPts val="2400"/>
              </a:lnSpc>
              <a:buClr>
                <a:srgbClr val="B50938"/>
              </a:buClr>
              <a:buFont typeface="Arial" panose="020B0604020202020204" pitchFamily="34" charset="0"/>
              <a:buChar char="•"/>
              <a:defRPr sz="2000" b="0" i="0" spc="20">
                <a:solidFill>
                  <a:schemeClr val="tx1">
                    <a:lumMod val="65000"/>
                    <a:lumOff val="35000"/>
                  </a:schemeClr>
                </a:solidFill>
                <a:latin typeface="Arial"/>
                <a:cs typeface="Arial"/>
              </a:defRPr>
            </a:lvl1pPr>
            <a:lvl2pPr marL="649224" indent="-285750">
              <a:buClr>
                <a:srgbClr val="B50938"/>
              </a:buClr>
              <a:buSzPct val="70000"/>
              <a:buFont typeface="Courier New" panose="02070309020205020404" pitchFamily="49" charset="0"/>
              <a:buChar char="o"/>
              <a:defRPr sz="2000">
                <a:solidFill>
                  <a:srgbClr val="595959"/>
                </a:solidFill>
                <a:latin typeface="Arial"/>
                <a:cs typeface="Arial"/>
              </a:defRPr>
            </a:lvl2pPr>
            <a:lvl3pPr>
              <a:buClr>
                <a:srgbClr val="B50938"/>
              </a:buClr>
              <a:defRPr sz="2000">
                <a:solidFill>
                  <a:srgbClr val="595959"/>
                </a:solidFill>
                <a:latin typeface="Arial"/>
                <a:cs typeface="Arial"/>
              </a:defRPr>
            </a:lvl3pPr>
            <a:lvl4pPr>
              <a:defRPr sz="2400">
                <a:solidFill>
                  <a:schemeClr val="tx1">
                    <a:lumMod val="85000"/>
                    <a:lumOff val="15000"/>
                  </a:schemeClr>
                </a:solidFill>
                <a:latin typeface="Arial"/>
                <a:cs typeface="Arial"/>
              </a:defRPr>
            </a:lvl4pPr>
            <a:lvl5pPr>
              <a:defRPr sz="2400">
                <a:solidFill>
                  <a:schemeClr val="tx1">
                    <a:lumMod val="85000"/>
                    <a:lumOff val="15000"/>
                  </a:schemeClr>
                </a:solidFill>
                <a:latin typeface="Arial"/>
                <a:cs typeface="Arial"/>
              </a:defRPr>
            </a:lvl5pPr>
          </a:lstStyle>
          <a:p>
            <a:pPr lvl="0"/>
            <a:r>
              <a:rPr lang="en-US"/>
              <a:t>Click to edit Master text styles</a:t>
            </a:r>
          </a:p>
          <a:p>
            <a:pPr lvl="1"/>
            <a:r>
              <a:rPr lang="en-US"/>
              <a:t>Second level</a:t>
            </a:r>
          </a:p>
          <a:p>
            <a:pPr lvl="2"/>
            <a:r>
              <a:rPr lang="en-US"/>
              <a:t>Third level</a:t>
            </a:r>
          </a:p>
        </p:txBody>
      </p:sp>
      <p:sp>
        <p:nvSpPr>
          <p:cNvPr id="4" name="Rectangle 3"/>
          <p:cNvSpPr/>
          <p:nvPr userDrawn="1"/>
        </p:nvSpPr>
        <p:spPr>
          <a:xfrm>
            <a:off x="0" y="6667500"/>
            <a:ext cx="9144000" cy="190500"/>
          </a:xfrm>
          <a:prstGeom prst="rect">
            <a:avLst/>
          </a:prstGeom>
          <a:solidFill>
            <a:srgbClr val="BDBC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userDrawn="1"/>
        </p:nvCxnSpPr>
        <p:spPr>
          <a:xfrm>
            <a:off x="427080" y="1148080"/>
            <a:ext cx="8330840" cy="0"/>
          </a:xfrm>
          <a:prstGeom prst="line">
            <a:avLst/>
          </a:prstGeom>
          <a:ln w="6350" cmpd="sng">
            <a:solidFill>
              <a:srgbClr val="B50938"/>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5"/>
          <p:cNvSpPr>
            <a:spLocks noGrp="1"/>
          </p:cNvSpPr>
          <p:nvPr>
            <p:ph type="sldNum" sz="quarter" idx="4"/>
          </p:nvPr>
        </p:nvSpPr>
        <p:spPr>
          <a:xfrm>
            <a:off x="6736080" y="6345141"/>
            <a:ext cx="2133600" cy="321379"/>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 </a:t>
            </a:r>
            <a:fld id="{EA7FC2BA-D045-45E7-B2EC-0B30E086845B}" type="slidenum">
              <a:rPr lang="en-US" sz="1000"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8074" y="134895"/>
            <a:ext cx="1803594" cy="962383"/>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1004" y="4661608"/>
            <a:ext cx="398200" cy="398200"/>
          </a:xfrm>
          <a:prstGeom prst="rect">
            <a:avLst/>
          </a:prstGeom>
        </p:spPr>
      </p:pic>
      <p:sp>
        <p:nvSpPr>
          <p:cNvPr id="4" name="TextBox 3"/>
          <p:cNvSpPr txBox="1"/>
          <p:nvPr userDrawn="1"/>
        </p:nvSpPr>
        <p:spPr>
          <a:xfrm>
            <a:off x="1601978" y="4748942"/>
            <a:ext cx="2621280" cy="369332"/>
          </a:xfrm>
          <a:prstGeom prst="rect">
            <a:avLst/>
          </a:prstGeom>
          <a:noFill/>
        </p:spPr>
        <p:txBody>
          <a:bodyPr wrap="square" rtlCol="0">
            <a:spAutoFit/>
          </a:bodyPr>
          <a:lstStyle/>
          <a:p>
            <a:r>
              <a:rPr lang="en-US">
                <a:solidFill>
                  <a:schemeClr val="tx1">
                    <a:lumMod val="65000"/>
                    <a:lumOff val="35000"/>
                  </a:schemeClr>
                </a:solidFill>
                <a:latin typeface="Arial"/>
                <a:cs typeface="Arial"/>
              </a:rPr>
              <a:t>EducareSchools.org</a:t>
            </a:r>
          </a:p>
        </p:txBody>
      </p:sp>
      <p:sp>
        <p:nvSpPr>
          <p:cNvPr id="14" name="TextBox 13"/>
          <p:cNvSpPr txBox="1"/>
          <p:nvPr userDrawn="1"/>
        </p:nvSpPr>
        <p:spPr>
          <a:xfrm>
            <a:off x="1594861" y="5720160"/>
            <a:ext cx="2621280" cy="369332"/>
          </a:xfrm>
          <a:prstGeom prst="rect">
            <a:avLst/>
          </a:prstGeom>
          <a:noFill/>
        </p:spPr>
        <p:txBody>
          <a:bodyPr wrap="square" rtlCol="0">
            <a:spAutoFit/>
          </a:bodyPr>
          <a:lstStyle/>
          <a:p>
            <a:r>
              <a:rPr lang="en-US">
                <a:solidFill>
                  <a:schemeClr val="tx1">
                    <a:lumMod val="65000"/>
                    <a:lumOff val="35000"/>
                  </a:schemeClr>
                </a:solidFill>
                <a:latin typeface="Arial"/>
                <a:cs typeface="Arial"/>
              </a:rPr>
              <a:t>@</a:t>
            </a:r>
            <a:r>
              <a:rPr lang="en-US" err="1">
                <a:solidFill>
                  <a:srgbClr val="595959"/>
                </a:solidFill>
                <a:latin typeface="Arial"/>
                <a:cs typeface="Arial"/>
              </a:rPr>
              <a:t>EducareSchools</a:t>
            </a:r>
            <a:endParaRPr lang="en-US">
              <a:solidFill>
                <a:srgbClr val="595959"/>
              </a:solidFill>
              <a:latin typeface="Arial"/>
              <a:cs typeface="Arial"/>
            </a:endParaRPr>
          </a:p>
        </p:txBody>
      </p:sp>
      <p:sp>
        <p:nvSpPr>
          <p:cNvPr id="15" name="TextBox 14"/>
          <p:cNvSpPr txBox="1"/>
          <p:nvPr userDrawn="1"/>
        </p:nvSpPr>
        <p:spPr>
          <a:xfrm>
            <a:off x="1616430" y="6204150"/>
            <a:ext cx="3720951" cy="369332"/>
          </a:xfrm>
          <a:prstGeom prst="rect">
            <a:avLst/>
          </a:prstGeom>
          <a:noFill/>
        </p:spPr>
        <p:txBody>
          <a:bodyPr wrap="square" rtlCol="0">
            <a:spAutoFit/>
          </a:bodyPr>
          <a:lstStyle/>
          <a:p>
            <a:r>
              <a:rPr lang="en-US" err="1">
                <a:solidFill>
                  <a:schemeClr val="tx1">
                    <a:lumMod val="65000"/>
                    <a:lumOff val="35000"/>
                  </a:schemeClr>
                </a:solidFill>
                <a:latin typeface="Arial"/>
                <a:cs typeface="Arial"/>
              </a:rPr>
              <a:t>youtube.com</a:t>
            </a:r>
            <a:r>
              <a:rPr lang="en-US">
                <a:solidFill>
                  <a:schemeClr val="tx1">
                    <a:lumMod val="65000"/>
                    <a:lumOff val="35000"/>
                  </a:schemeClr>
                </a:solidFill>
                <a:latin typeface="Arial"/>
                <a:cs typeface="Arial"/>
              </a:rPr>
              <a:t>/user/</a:t>
            </a:r>
            <a:r>
              <a:rPr lang="en-US" err="1">
                <a:solidFill>
                  <a:schemeClr val="tx1">
                    <a:lumMod val="65000"/>
                    <a:lumOff val="35000"/>
                  </a:schemeClr>
                </a:solidFill>
                <a:latin typeface="Arial"/>
                <a:cs typeface="Arial"/>
              </a:rPr>
              <a:t>educareschools</a:t>
            </a:r>
            <a:endParaRPr lang="en-US">
              <a:solidFill>
                <a:schemeClr val="tx1">
                  <a:lumMod val="65000"/>
                  <a:lumOff val="35000"/>
                </a:schemeClr>
              </a:solidFill>
              <a:latin typeface="Arial"/>
              <a:cs typeface="Arial"/>
            </a:endParaRPr>
          </a:p>
        </p:txBody>
      </p:sp>
      <p:pic>
        <p:nvPicPr>
          <p:cNvPr id="26" name="Picture 25"/>
          <p:cNvPicPr>
            <a:picLocks noChangeAspect="1"/>
          </p:cNvPicPr>
          <p:nvPr userDrawn="1"/>
        </p:nvPicPr>
        <p:blipFill>
          <a:blip r:embed="rId3" cstate="print"/>
          <a:stretch>
            <a:fillRect/>
          </a:stretch>
        </p:blipFill>
        <p:spPr>
          <a:xfrm>
            <a:off x="1262041" y="5802938"/>
            <a:ext cx="336127" cy="277305"/>
          </a:xfrm>
          <a:prstGeom prst="rect">
            <a:avLst/>
          </a:prstGeom>
        </p:spPr>
      </p:pic>
      <p:pic>
        <p:nvPicPr>
          <p:cNvPr id="28" name="Picture 27"/>
          <p:cNvPicPr>
            <a:picLocks noChangeAspect="1"/>
          </p:cNvPicPr>
          <p:nvPr userDrawn="1"/>
        </p:nvPicPr>
        <p:blipFill>
          <a:blip r:embed="rId4" cstate="print"/>
          <a:stretch>
            <a:fillRect/>
          </a:stretch>
        </p:blipFill>
        <p:spPr>
          <a:xfrm>
            <a:off x="1028359" y="6329158"/>
            <a:ext cx="543139" cy="218877"/>
          </a:xfrm>
          <a:prstGeom prst="rect">
            <a:avLst/>
          </a:prstGeom>
        </p:spPr>
      </p:pic>
      <p:pic>
        <p:nvPicPr>
          <p:cNvPr id="30" name="Picture 2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2111" y="984251"/>
            <a:ext cx="5355573" cy="3570382"/>
          </a:xfrm>
          <a:prstGeom prst="roundRect">
            <a:avLst/>
          </a:prstGeom>
        </p:spPr>
      </p:pic>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62041" y="5268558"/>
            <a:ext cx="311910" cy="311910"/>
          </a:xfrm>
          <a:prstGeom prst="rect">
            <a:avLst/>
          </a:prstGeom>
        </p:spPr>
      </p:pic>
      <p:sp>
        <p:nvSpPr>
          <p:cNvPr id="18" name="TextBox 17"/>
          <p:cNvSpPr txBox="1"/>
          <p:nvPr userDrawn="1"/>
        </p:nvSpPr>
        <p:spPr>
          <a:xfrm>
            <a:off x="1616430" y="5215365"/>
            <a:ext cx="3609045" cy="369332"/>
          </a:xfrm>
          <a:prstGeom prst="rect">
            <a:avLst/>
          </a:prstGeom>
          <a:noFill/>
        </p:spPr>
        <p:txBody>
          <a:bodyPr wrap="square" rtlCol="0">
            <a:spAutoFit/>
          </a:bodyPr>
          <a:lstStyle/>
          <a:p>
            <a:r>
              <a:rPr lang="en-US" sz="1800">
                <a:solidFill>
                  <a:schemeClr val="tx1">
                    <a:lumMod val="65000"/>
                    <a:lumOff val="35000"/>
                  </a:schemeClr>
                </a:solidFill>
                <a:latin typeface="Arial"/>
                <a:cs typeface="Arial"/>
              </a:rPr>
              <a:t>facebook.com/</a:t>
            </a:r>
            <a:r>
              <a:rPr lang="en-US" sz="1800" err="1">
                <a:solidFill>
                  <a:schemeClr val="tx1">
                    <a:lumMod val="65000"/>
                    <a:lumOff val="35000"/>
                  </a:schemeClr>
                </a:solidFill>
                <a:latin typeface="Arial"/>
                <a:cs typeface="Arial"/>
              </a:rPr>
              <a:t>educarenetwork</a:t>
            </a:r>
            <a:endParaRPr lang="en-US" sz="1800">
              <a:solidFill>
                <a:schemeClr val="tx1">
                  <a:lumMod val="65000"/>
                  <a:lumOff val="35000"/>
                </a:schemeClr>
              </a:solidFill>
              <a:latin typeface="Arial"/>
              <a:cs typeface="Arial"/>
            </a:endParaRPr>
          </a:p>
        </p:txBody>
      </p:sp>
      <p:pic>
        <p:nvPicPr>
          <p:cNvPr id="12" name="Picture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956962" y="137803"/>
            <a:ext cx="1803594" cy="962383"/>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8" r:id="rId4"/>
    <p:sldLayoutId id="2147483661" r:id="rId5"/>
    <p:sldLayoutId id="2147483650" r:id="rId6"/>
    <p:sldLayoutId id="2147483652" r:id="rId7"/>
  </p:sldLayoutIdLst>
  <p:hf hdr="0" ftr="0" dt="0"/>
  <p:txStyles>
    <p:titleStyle>
      <a:lvl1pPr algn="l" defTabSz="914400" rtl="0" eaLnBrk="1" latinLnBrk="0" hangingPunct="1">
        <a:spcBef>
          <a:spcPct val="0"/>
        </a:spcBef>
        <a:buNone/>
        <a:defRPr sz="3600"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91440" tIns="45720" rIns="91440" bIns="45720" anchor="t">
            <a:noAutofit/>
          </a:bodyPr>
          <a:lstStyle/>
          <a:p>
            <a:r>
              <a:rPr lang="en-US"/>
              <a:t>Net </a:t>
            </a:r>
            <a:r>
              <a:rPr lang="en-US" err="1"/>
              <a:t>Reqs</a:t>
            </a:r>
            <a:r>
              <a:rPr lang="en-US"/>
              <a:t> Reflection Tool</a:t>
            </a:r>
            <a:br>
              <a:rPr lang="en-US"/>
            </a:br>
            <a:r>
              <a:rPr lang="en-US" sz="3200"/>
              <a:t>Data Review &amp; Next Steps </a:t>
            </a:r>
          </a:p>
        </p:txBody>
      </p:sp>
      <p:sp>
        <p:nvSpPr>
          <p:cNvPr id="4" name="TextBox 3"/>
          <p:cNvSpPr txBox="1"/>
          <p:nvPr/>
        </p:nvSpPr>
        <p:spPr>
          <a:xfrm>
            <a:off x="4349363" y="5736798"/>
            <a:ext cx="4058990" cy="849143"/>
          </a:xfrm>
          <a:prstGeom prst="rect">
            <a:avLst/>
          </a:prstGeom>
          <a:noFill/>
        </p:spPr>
        <p:txBody>
          <a:bodyPr wrap="square" lIns="91440" tIns="45720" rIns="91440" bIns="45720" rtlCol="0" anchor="t">
            <a:spAutoFit/>
          </a:bodyPr>
          <a:lstStyle/>
          <a:p>
            <a:pPr algn="r">
              <a:lnSpc>
                <a:spcPct val="120000"/>
              </a:lnSpc>
              <a:spcAft>
                <a:spcPts val="300"/>
              </a:spcAft>
            </a:pPr>
            <a:r>
              <a:rPr lang="en-US" sz="1600" dirty="0">
                <a:solidFill>
                  <a:schemeClr val="bg1"/>
                </a:solidFill>
                <a:latin typeface="Arial"/>
                <a:cs typeface="Arial"/>
              </a:rPr>
              <a:t>Presented by Amanda Stein &amp; Rachel Katz </a:t>
            </a:r>
          </a:p>
          <a:p>
            <a:pPr algn="r">
              <a:lnSpc>
                <a:spcPct val="120000"/>
              </a:lnSpc>
            </a:pPr>
            <a:r>
              <a:rPr lang="en-US" sz="1200" dirty="0">
                <a:solidFill>
                  <a:schemeClr val="bg1"/>
                </a:solidFill>
                <a:latin typeface="Arial"/>
                <a:cs typeface="Arial"/>
              </a:rPr>
              <a:t>EREDS Work Group – Data Camp</a:t>
            </a:r>
          </a:p>
          <a:p>
            <a:pPr algn="r">
              <a:lnSpc>
                <a:spcPct val="120000"/>
              </a:lnSpc>
            </a:pPr>
            <a:r>
              <a:rPr lang="en-US" sz="1200" dirty="0">
                <a:solidFill>
                  <a:schemeClr val="bg1"/>
                </a:solidFill>
                <a:latin typeface="Arial"/>
                <a:cs typeface="Arial"/>
              </a:rPr>
              <a:t>December 6, 2023 </a:t>
            </a:r>
          </a:p>
        </p:txBody>
      </p:sp>
    </p:spTree>
    <p:extLst>
      <p:ext uri="{BB962C8B-B14F-4D97-AF65-F5344CB8AC3E}">
        <p14:creationId xmlns:p14="http://schemas.microsoft.com/office/powerpoint/2010/main" val="283031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7CC71C-504A-DDDB-C2F0-BAB95FE659B3}"/>
              </a:ext>
            </a:extLst>
          </p:cNvPr>
          <p:cNvSpPr>
            <a:spLocks noGrp="1"/>
          </p:cNvSpPr>
          <p:nvPr>
            <p:ph idx="1"/>
          </p:nvPr>
        </p:nvSpPr>
        <p:spPr/>
        <p:txBody>
          <a:bodyPr/>
          <a:lstStyle/>
          <a:p>
            <a:pPr marL="0" indent="0">
              <a:buNone/>
            </a:pPr>
            <a:r>
              <a:rPr lang="en-US" sz="1800" b="0" i="0" u="none" strike="noStrike" baseline="0">
                <a:solidFill>
                  <a:srgbClr val="000000"/>
                </a:solidFill>
                <a:latin typeface="Arial" panose="020B0604020202020204" pitchFamily="34" charset="0"/>
              </a:rPr>
              <a:t>The Network Member Requirements cover five core areas critical to Network success and grounded in Diversity, Equity, Inclusion, and Belonging (DEIB).</a:t>
            </a:r>
          </a:p>
          <a:p>
            <a:pPr marL="0" indent="0">
              <a:buNone/>
            </a:pPr>
            <a:endParaRPr lang="en-US"/>
          </a:p>
        </p:txBody>
      </p:sp>
      <p:sp>
        <p:nvSpPr>
          <p:cNvPr id="3" name="Slide Number Placeholder 2">
            <a:extLst>
              <a:ext uri="{FF2B5EF4-FFF2-40B4-BE49-F238E27FC236}">
                <a16:creationId xmlns:a16="http://schemas.microsoft.com/office/drawing/2014/main" id="{68AAB9E2-9522-AB50-DB99-7E9A857E3F37}"/>
              </a:ext>
            </a:extLst>
          </p:cNvPr>
          <p:cNvSpPr>
            <a:spLocks noGrp="1"/>
          </p:cNvSpPr>
          <p:nvPr>
            <p:ph type="sldNum" sz="quarter" idx="4"/>
          </p:nvPr>
        </p:nvSpPr>
        <p:spPr/>
        <p:txBody>
          <a:bodyPr/>
          <a:lstStyle/>
          <a:p>
            <a:r>
              <a:rPr lang="en-US"/>
              <a:t> </a:t>
            </a:r>
            <a:fld id="{EA7FC2BA-D045-45E7-B2EC-0B30E086845B}" type="slidenum">
              <a:rPr lang="en-US" sz="1000" smtClean="0"/>
              <a:pPr/>
              <a:t>2</a:t>
            </a:fld>
            <a:endParaRPr lang="en-US"/>
          </a:p>
        </p:txBody>
      </p:sp>
      <p:sp>
        <p:nvSpPr>
          <p:cNvPr id="4" name="Title 3">
            <a:extLst>
              <a:ext uri="{FF2B5EF4-FFF2-40B4-BE49-F238E27FC236}">
                <a16:creationId xmlns:a16="http://schemas.microsoft.com/office/drawing/2014/main" id="{8C70256B-BD7F-DC98-6000-3436441D1352}"/>
              </a:ext>
            </a:extLst>
          </p:cNvPr>
          <p:cNvSpPr>
            <a:spLocks noGrp="1"/>
          </p:cNvSpPr>
          <p:nvPr>
            <p:ph type="title"/>
          </p:nvPr>
        </p:nvSpPr>
        <p:spPr/>
        <p:txBody>
          <a:bodyPr/>
          <a:lstStyle/>
          <a:p>
            <a:r>
              <a:rPr lang="en-US"/>
              <a:t>Core Areas</a:t>
            </a:r>
          </a:p>
        </p:txBody>
      </p:sp>
      <p:graphicFrame>
        <p:nvGraphicFramePr>
          <p:cNvPr id="5" name="Diagram 4">
            <a:extLst>
              <a:ext uri="{FF2B5EF4-FFF2-40B4-BE49-F238E27FC236}">
                <a16:creationId xmlns:a16="http://schemas.microsoft.com/office/drawing/2014/main" id="{90969B2E-D4C3-EFB8-FC77-FA4DDEFCCA2D}"/>
              </a:ext>
            </a:extLst>
          </p:cNvPr>
          <p:cNvGraphicFramePr>
            <a:graphicFrameLocks noChangeAspect="1"/>
          </p:cNvGraphicFramePr>
          <p:nvPr>
            <p:extLst>
              <p:ext uri="{D42A27DB-BD31-4B8C-83A1-F6EECF244321}">
                <p14:modId xmlns:p14="http://schemas.microsoft.com/office/powerpoint/2010/main" val="2140265080"/>
              </p:ext>
            </p:extLst>
          </p:nvPr>
        </p:nvGraphicFramePr>
        <p:xfrm>
          <a:off x="1524000" y="1999802"/>
          <a:ext cx="6096000" cy="4663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5054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Net </a:t>
            </a:r>
            <a:r>
              <a:rPr lang="en-US" err="1"/>
              <a:t>Reqs</a:t>
            </a:r>
            <a:r>
              <a:rPr lang="en-US"/>
              <a:t> Reflection Tool Structure &amp; Content</a:t>
            </a:r>
          </a:p>
        </p:txBody>
      </p:sp>
    </p:spTree>
    <p:extLst>
      <p:ext uri="{BB962C8B-B14F-4D97-AF65-F5344CB8AC3E}">
        <p14:creationId xmlns:p14="http://schemas.microsoft.com/office/powerpoint/2010/main" val="1211500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4C47646-B22D-64A4-A0DB-B91067A2AF65}"/>
              </a:ext>
            </a:extLst>
          </p:cNvPr>
          <p:cNvSpPr>
            <a:spLocks noGrp="1"/>
          </p:cNvSpPr>
          <p:nvPr>
            <p:ph type="sldNum" sz="quarter" idx="4"/>
          </p:nvPr>
        </p:nvSpPr>
        <p:spPr/>
        <p:txBody>
          <a:bodyPr/>
          <a:lstStyle/>
          <a:p>
            <a:r>
              <a:rPr lang="en-US"/>
              <a:t> </a:t>
            </a:r>
            <a:fld id="{EA7FC2BA-D045-45E7-B2EC-0B30E086845B}" type="slidenum">
              <a:rPr lang="en-US" sz="1000" smtClean="0"/>
              <a:pPr/>
              <a:t>4</a:t>
            </a:fld>
            <a:endParaRPr lang="en-US"/>
          </a:p>
        </p:txBody>
      </p:sp>
      <p:sp>
        <p:nvSpPr>
          <p:cNvPr id="4" name="Title 3">
            <a:extLst>
              <a:ext uri="{FF2B5EF4-FFF2-40B4-BE49-F238E27FC236}">
                <a16:creationId xmlns:a16="http://schemas.microsoft.com/office/drawing/2014/main" id="{6A72B077-7059-FC2F-62D6-9AA5116EF520}"/>
              </a:ext>
            </a:extLst>
          </p:cNvPr>
          <p:cNvSpPr>
            <a:spLocks noGrp="1"/>
          </p:cNvSpPr>
          <p:nvPr>
            <p:ph type="title"/>
          </p:nvPr>
        </p:nvSpPr>
        <p:spPr/>
        <p:txBody>
          <a:bodyPr/>
          <a:lstStyle/>
          <a:p>
            <a:r>
              <a:rPr lang="en-US"/>
              <a:t>Requirements Rating Key</a:t>
            </a:r>
          </a:p>
        </p:txBody>
      </p:sp>
      <p:pic>
        <p:nvPicPr>
          <p:cNvPr id="8" name="chart">
            <a:extLst>
              <a:ext uri="{FF2B5EF4-FFF2-40B4-BE49-F238E27FC236}">
                <a16:creationId xmlns:a16="http://schemas.microsoft.com/office/drawing/2014/main" id="{CDDD785D-8FA5-35D7-A0A3-5F346DA5FE8C}"/>
              </a:ext>
            </a:extLst>
          </p:cNvPr>
          <p:cNvPicPr>
            <a:picLocks noChangeAspect="1"/>
          </p:cNvPicPr>
          <p:nvPr/>
        </p:nvPicPr>
        <p:blipFill>
          <a:blip r:embed="rId3"/>
          <a:stretch>
            <a:fillRect/>
          </a:stretch>
        </p:blipFill>
        <p:spPr>
          <a:xfrm>
            <a:off x="451623" y="3294387"/>
            <a:ext cx="8389617" cy="2834640"/>
          </a:xfrm>
          <a:prstGeom prst="rect">
            <a:avLst/>
          </a:prstGeom>
        </p:spPr>
      </p:pic>
      <p:sp>
        <p:nvSpPr>
          <p:cNvPr id="13" name="TextBox 12">
            <a:extLst>
              <a:ext uri="{FF2B5EF4-FFF2-40B4-BE49-F238E27FC236}">
                <a16:creationId xmlns:a16="http://schemas.microsoft.com/office/drawing/2014/main" id="{A15F08BF-1291-0C2C-90E1-F9B14880AE21}"/>
              </a:ext>
            </a:extLst>
          </p:cNvPr>
          <p:cNvSpPr txBox="1"/>
          <p:nvPr/>
        </p:nvSpPr>
        <p:spPr>
          <a:xfrm>
            <a:off x="6547061" y="2952866"/>
            <a:ext cx="1628637" cy="246221"/>
          </a:xfrm>
          <a:prstGeom prst="rect">
            <a:avLst/>
          </a:prstGeom>
          <a:noFill/>
        </p:spPr>
        <p:txBody>
          <a:bodyPr wrap="square" rtlCol="0">
            <a:spAutoFit/>
          </a:bodyPr>
          <a:lstStyle/>
          <a:p>
            <a:r>
              <a:rPr lang="en-US" sz="1000">
                <a:solidFill>
                  <a:schemeClr val="bg1"/>
                </a:solidFill>
              </a:rPr>
              <a:t>Leading &amp; Innovating</a:t>
            </a:r>
          </a:p>
        </p:txBody>
      </p:sp>
      <p:sp>
        <p:nvSpPr>
          <p:cNvPr id="14" name="TextBox 13">
            <a:extLst>
              <a:ext uri="{FF2B5EF4-FFF2-40B4-BE49-F238E27FC236}">
                <a16:creationId xmlns:a16="http://schemas.microsoft.com/office/drawing/2014/main" id="{E12807E9-5E19-68E7-307B-34CE7D9B5751}"/>
              </a:ext>
            </a:extLst>
          </p:cNvPr>
          <p:cNvSpPr txBox="1"/>
          <p:nvPr/>
        </p:nvSpPr>
        <p:spPr>
          <a:xfrm>
            <a:off x="1539014" y="2891310"/>
            <a:ext cx="1091821" cy="369332"/>
          </a:xfrm>
          <a:prstGeom prst="rect">
            <a:avLst/>
          </a:prstGeom>
          <a:noFill/>
        </p:spPr>
        <p:txBody>
          <a:bodyPr wrap="square" rtlCol="0">
            <a:spAutoFit/>
          </a:bodyPr>
          <a:lstStyle/>
          <a:p>
            <a:r>
              <a:rPr lang="en-US" sz="900">
                <a:solidFill>
                  <a:schemeClr val="bg1"/>
                </a:solidFill>
              </a:rPr>
              <a:t>Demonstrating </a:t>
            </a:r>
          </a:p>
          <a:p>
            <a:r>
              <a:rPr lang="en-US" sz="900">
                <a:solidFill>
                  <a:schemeClr val="bg1"/>
                </a:solidFill>
              </a:rPr>
              <a:t>&amp; Integrating</a:t>
            </a:r>
          </a:p>
        </p:txBody>
      </p:sp>
      <p:sp>
        <p:nvSpPr>
          <p:cNvPr id="15" name="TextBox 14">
            <a:extLst>
              <a:ext uri="{FF2B5EF4-FFF2-40B4-BE49-F238E27FC236}">
                <a16:creationId xmlns:a16="http://schemas.microsoft.com/office/drawing/2014/main" id="{119F90FF-C0EB-CD54-FB30-71097222FDAC}"/>
              </a:ext>
            </a:extLst>
          </p:cNvPr>
          <p:cNvSpPr txBox="1"/>
          <p:nvPr/>
        </p:nvSpPr>
        <p:spPr>
          <a:xfrm>
            <a:off x="3871521" y="2933092"/>
            <a:ext cx="1628637" cy="246221"/>
          </a:xfrm>
          <a:prstGeom prst="rect">
            <a:avLst/>
          </a:prstGeom>
          <a:noFill/>
        </p:spPr>
        <p:txBody>
          <a:bodyPr wrap="square" rtlCol="0">
            <a:spAutoFit/>
          </a:bodyPr>
          <a:lstStyle/>
          <a:p>
            <a:r>
              <a:rPr lang="en-US" sz="1000">
                <a:solidFill>
                  <a:schemeClr val="bg1"/>
                </a:solidFill>
              </a:rPr>
              <a:t>Installing &amp; Iterating</a:t>
            </a:r>
          </a:p>
        </p:txBody>
      </p:sp>
      <p:pic>
        <p:nvPicPr>
          <p:cNvPr id="17" name="Picture 16">
            <a:extLst>
              <a:ext uri="{FF2B5EF4-FFF2-40B4-BE49-F238E27FC236}">
                <a16:creationId xmlns:a16="http://schemas.microsoft.com/office/drawing/2014/main" id="{5921193C-17E6-11EB-8476-4CC8FBEEB100}"/>
              </a:ext>
            </a:extLst>
          </p:cNvPr>
          <p:cNvPicPr>
            <a:picLocks noChangeAspect="1"/>
          </p:cNvPicPr>
          <p:nvPr/>
        </p:nvPicPr>
        <p:blipFill>
          <a:blip r:embed="rId4"/>
          <a:stretch>
            <a:fillRect/>
          </a:stretch>
        </p:blipFill>
        <p:spPr>
          <a:xfrm>
            <a:off x="1213896" y="1952319"/>
            <a:ext cx="6961802" cy="799666"/>
          </a:xfrm>
          <a:prstGeom prst="rect">
            <a:avLst/>
          </a:prstGeom>
        </p:spPr>
      </p:pic>
      <p:sp>
        <p:nvSpPr>
          <p:cNvPr id="18" name="TextBox 17">
            <a:extLst>
              <a:ext uri="{FF2B5EF4-FFF2-40B4-BE49-F238E27FC236}">
                <a16:creationId xmlns:a16="http://schemas.microsoft.com/office/drawing/2014/main" id="{266B89A5-F33C-1489-D5E4-899E5BA9766C}"/>
              </a:ext>
            </a:extLst>
          </p:cNvPr>
          <p:cNvSpPr txBox="1"/>
          <p:nvPr/>
        </p:nvSpPr>
        <p:spPr>
          <a:xfrm>
            <a:off x="1321917" y="2264876"/>
            <a:ext cx="1628637" cy="261610"/>
          </a:xfrm>
          <a:prstGeom prst="rect">
            <a:avLst/>
          </a:prstGeom>
          <a:noFill/>
        </p:spPr>
        <p:txBody>
          <a:bodyPr wrap="square" rtlCol="0">
            <a:spAutoFit/>
          </a:bodyPr>
          <a:lstStyle/>
          <a:p>
            <a:r>
              <a:rPr lang="en-US" sz="1100">
                <a:solidFill>
                  <a:schemeClr val="bg1"/>
                </a:solidFill>
              </a:rPr>
              <a:t>Exploring &amp; Learning</a:t>
            </a:r>
          </a:p>
        </p:txBody>
      </p:sp>
      <p:sp>
        <p:nvSpPr>
          <p:cNvPr id="20" name="TextBox 19">
            <a:extLst>
              <a:ext uri="{FF2B5EF4-FFF2-40B4-BE49-F238E27FC236}">
                <a16:creationId xmlns:a16="http://schemas.microsoft.com/office/drawing/2014/main" id="{BD85169F-D29C-D3C1-1F2D-364BAD503858}"/>
              </a:ext>
            </a:extLst>
          </p:cNvPr>
          <p:cNvSpPr txBox="1"/>
          <p:nvPr/>
        </p:nvSpPr>
        <p:spPr>
          <a:xfrm>
            <a:off x="3130423" y="2264876"/>
            <a:ext cx="1628637" cy="261610"/>
          </a:xfrm>
          <a:prstGeom prst="rect">
            <a:avLst/>
          </a:prstGeom>
          <a:noFill/>
        </p:spPr>
        <p:txBody>
          <a:bodyPr wrap="square" rtlCol="0">
            <a:spAutoFit/>
          </a:bodyPr>
          <a:lstStyle/>
          <a:p>
            <a:r>
              <a:rPr lang="en-US" sz="1100">
                <a:solidFill>
                  <a:schemeClr val="bg1"/>
                </a:solidFill>
              </a:rPr>
              <a:t>Installing &amp; Iterating</a:t>
            </a:r>
          </a:p>
        </p:txBody>
      </p:sp>
      <p:sp>
        <p:nvSpPr>
          <p:cNvPr id="21" name="TextBox 20">
            <a:extLst>
              <a:ext uri="{FF2B5EF4-FFF2-40B4-BE49-F238E27FC236}">
                <a16:creationId xmlns:a16="http://schemas.microsoft.com/office/drawing/2014/main" id="{45165752-3336-412B-6BE4-F9D78E03B31B}"/>
              </a:ext>
            </a:extLst>
          </p:cNvPr>
          <p:cNvSpPr txBox="1"/>
          <p:nvPr/>
        </p:nvSpPr>
        <p:spPr>
          <a:xfrm>
            <a:off x="5039350" y="2163192"/>
            <a:ext cx="1154098" cy="430887"/>
          </a:xfrm>
          <a:prstGeom prst="rect">
            <a:avLst/>
          </a:prstGeom>
          <a:noFill/>
        </p:spPr>
        <p:txBody>
          <a:bodyPr wrap="square" rtlCol="0">
            <a:spAutoFit/>
          </a:bodyPr>
          <a:lstStyle/>
          <a:p>
            <a:r>
              <a:rPr lang="en-US" sz="1100">
                <a:solidFill>
                  <a:schemeClr val="bg1"/>
                </a:solidFill>
              </a:rPr>
              <a:t>Demonstrating </a:t>
            </a:r>
          </a:p>
          <a:p>
            <a:r>
              <a:rPr lang="en-US" sz="1100">
                <a:solidFill>
                  <a:schemeClr val="bg1"/>
                </a:solidFill>
              </a:rPr>
              <a:t>&amp; Integrating</a:t>
            </a:r>
          </a:p>
        </p:txBody>
      </p:sp>
      <p:sp>
        <p:nvSpPr>
          <p:cNvPr id="24" name="TextBox 23">
            <a:extLst>
              <a:ext uri="{FF2B5EF4-FFF2-40B4-BE49-F238E27FC236}">
                <a16:creationId xmlns:a16="http://schemas.microsoft.com/office/drawing/2014/main" id="{59732628-F6D5-FE24-C21E-87B5EF036350}"/>
              </a:ext>
            </a:extLst>
          </p:cNvPr>
          <p:cNvSpPr txBox="1"/>
          <p:nvPr/>
        </p:nvSpPr>
        <p:spPr>
          <a:xfrm>
            <a:off x="6547061" y="2247830"/>
            <a:ext cx="1534364" cy="261610"/>
          </a:xfrm>
          <a:prstGeom prst="rect">
            <a:avLst/>
          </a:prstGeom>
          <a:noFill/>
        </p:spPr>
        <p:txBody>
          <a:bodyPr wrap="square" rtlCol="0">
            <a:spAutoFit/>
          </a:bodyPr>
          <a:lstStyle/>
          <a:p>
            <a:r>
              <a:rPr lang="en-US" sz="1100">
                <a:solidFill>
                  <a:schemeClr val="bg1"/>
                </a:solidFill>
              </a:rPr>
              <a:t>Leading &amp; Innovating</a:t>
            </a:r>
          </a:p>
        </p:txBody>
      </p:sp>
      <p:sp>
        <p:nvSpPr>
          <p:cNvPr id="2" name="Rectangle 1">
            <a:extLst>
              <a:ext uri="{FF2B5EF4-FFF2-40B4-BE49-F238E27FC236}">
                <a16:creationId xmlns:a16="http://schemas.microsoft.com/office/drawing/2014/main" id="{DB3C8691-3519-1D9D-A590-083C19BE8311}"/>
              </a:ext>
            </a:extLst>
          </p:cNvPr>
          <p:cNvSpPr/>
          <p:nvPr/>
        </p:nvSpPr>
        <p:spPr>
          <a:xfrm>
            <a:off x="772857" y="3429000"/>
            <a:ext cx="194708" cy="27337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61CAE18-F3A8-C903-A3E6-3AF02B90C883}"/>
              </a:ext>
            </a:extLst>
          </p:cNvPr>
          <p:cNvSpPr/>
          <p:nvPr/>
        </p:nvSpPr>
        <p:spPr>
          <a:xfrm>
            <a:off x="537443" y="1781211"/>
            <a:ext cx="8069114" cy="1151882"/>
          </a:xfrm>
          <a:prstGeom prst="rect">
            <a:avLst/>
          </a:prstGeom>
          <a:noFill/>
          <a:ln>
            <a:solidFill>
              <a:srgbClr val="7A9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C4322D7-5886-4C16-4E75-454BE41E0F2B}"/>
              </a:ext>
            </a:extLst>
          </p:cNvPr>
          <p:cNvSpPr/>
          <p:nvPr/>
        </p:nvSpPr>
        <p:spPr>
          <a:xfrm>
            <a:off x="537443" y="1796288"/>
            <a:ext cx="8069114" cy="1170550"/>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776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8EB641-EBF9-5A91-BB3C-AB565B476721}"/>
              </a:ext>
            </a:extLst>
          </p:cNvPr>
          <p:cNvSpPr>
            <a:spLocks noGrp="1"/>
          </p:cNvSpPr>
          <p:nvPr>
            <p:ph idx="1"/>
          </p:nvPr>
        </p:nvSpPr>
        <p:spPr>
          <a:xfrm>
            <a:off x="381663" y="1203221"/>
            <a:ext cx="8488018" cy="5467542"/>
          </a:xfrm>
        </p:spPr>
        <p:txBody>
          <a:bodyPr>
            <a:normAutofit fontScale="62500" lnSpcReduction="20000"/>
          </a:bodyPr>
          <a:lstStyle/>
          <a:p>
            <a:pPr>
              <a:lnSpc>
                <a:spcPct val="120000"/>
              </a:lnSpc>
            </a:pPr>
            <a:r>
              <a:rPr lang="en-US" sz="2400" b="1" i="0">
                <a:solidFill>
                  <a:srgbClr val="32363A"/>
                </a:solidFill>
                <a:effectLst/>
                <a:latin typeface="72"/>
              </a:rPr>
              <a:t>Reflection 1: </a:t>
            </a:r>
            <a:r>
              <a:rPr lang="en-US" sz="2100">
                <a:solidFill>
                  <a:srgbClr val="32363A"/>
                </a:solidFill>
                <a:latin typeface="Arial" panose="020B0604020202020204" pitchFamily="34" charset="0"/>
              </a:rPr>
              <a:t>How is your Educare school/organization currently living out this set of Network Membership Requirements? What have been some of your most notable efforts or accomplishments over the past 1-2 years? How have you been innovative in this area of your work?  </a:t>
            </a:r>
          </a:p>
          <a:p>
            <a:pPr>
              <a:lnSpc>
                <a:spcPct val="120000"/>
              </a:lnSpc>
            </a:pPr>
            <a:endParaRPr lang="en-US" b="0" i="0">
              <a:solidFill>
                <a:srgbClr val="32363A"/>
              </a:solidFill>
              <a:effectLst/>
              <a:latin typeface="Arial" panose="020B0604020202020204" pitchFamily="34" charset="0"/>
            </a:endParaRPr>
          </a:p>
          <a:p>
            <a:pPr>
              <a:lnSpc>
                <a:spcPct val="120000"/>
              </a:lnSpc>
            </a:pPr>
            <a:endParaRPr lang="en-US" b="0" i="0">
              <a:solidFill>
                <a:srgbClr val="32363A"/>
              </a:solidFill>
              <a:effectLst/>
              <a:latin typeface="Arial" panose="020B0604020202020204" pitchFamily="34" charset="0"/>
            </a:endParaRPr>
          </a:p>
          <a:p>
            <a:pPr>
              <a:lnSpc>
                <a:spcPct val="120000"/>
              </a:lnSpc>
            </a:pPr>
            <a:r>
              <a:rPr lang="en-US" b="1" i="0">
                <a:solidFill>
                  <a:srgbClr val="32363A"/>
                </a:solidFill>
                <a:effectLst/>
                <a:latin typeface="72"/>
              </a:rPr>
              <a:t>​</a:t>
            </a:r>
            <a:r>
              <a:rPr lang="en-US" sz="2400" b="1" i="0">
                <a:solidFill>
                  <a:srgbClr val="32363A"/>
                </a:solidFill>
                <a:effectLst/>
                <a:latin typeface="72"/>
              </a:rPr>
              <a:t>Reflection 2: </a:t>
            </a:r>
            <a:r>
              <a:rPr lang="en-US" sz="2100">
                <a:solidFill>
                  <a:srgbClr val="32363A"/>
                </a:solidFill>
                <a:latin typeface="Arial" panose="020B0604020202020204" pitchFamily="34" charset="0"/>
              </a:rPr>
              <a:t>What internal and external resources and partnerships have helped to support your efforts related to this set of Network Membership Requirements? </a:t>
            </a:r>
          </a:p>
          <a:p>
            <a:pPr>
              <a:lnSpc>
                <a:spcPct val="120000"/>
              </a:lnSpc>
            </a:pPr>
            <a:endParaRPr lang="en-US">
              <a:solidFill>
                <a:srgbClr val="32363A"/>
              </a:solidFill>
              <a:latin typeface="Arial" panose="020B0604020202020204" pitchFamily="34" charset="0"/>
            </a:endParaRPr>
          </a:p>
          <a:p>
            <a:pPr>
              <a:lnSpc>
                <a:spcPct val="120000"/>
              </a:lnSpc>
            </a:pPr>
            <a:endParaRPr lang="en-US">
              <a:solidFill>
                <a:srgbClr val="32363A"/>
              </a:solidFill>
              <a:latin typeface="Arial" panose="020B0604020202020204" pitchFamily="34" charset="0"/>
            </a:endParaRPr>
          </a:p>
          <a:p>
            <a:pPr>
              <a:lnSpc>
                <a:spcPct val="120000"/>
              </a:lnSpc>
            </a:pPr>
            <a:r>
              <a:rPr lang="en-US" sz="2400" b="1" i="0">
                <a:solidFill>
                  <a:srgbClr val="32363A"/>
                </a:solidFill>
                <a:effectLst/>
                <a:latin typeface="72"/>
              </a:rPr>
              <a:t>Reflection 3: </a:t>
            </a:r>
            <a:r>
              <a:rPr lang="en-US" sz="2100">
                <a:solidFill>
                  <a:srgbClr val="32363A"/>
                </a:solidFill>
                <a:latin typeface="Arial" panose="020B0604020202020204" pitchFamily="34" charset="0"/>
              </a:rPr>
              <a:t>What challenges or barriers has your Educare school/organization experienced related to this set of Network Membership Requirements? How have you navigated or worked to overcome these challenges? </a:t>
            </a:r>
          </a:p>
          <a:p>
            <a:pPr marL="0" indent="0">
              <a:lnSpc>
                <a:spcPct val="120000"/>
              </a:lnSpc>
              <a:buNone/>
            </a:pPr>
            <a:endParaRPr lang="en-US" b="0" i="0">
              <a:solidFill>
                <a:srgbClr val="32363A"/>
              </a:solidFill>
              <a:effectLst/>
              <a:latin typeface="Arial" panose="020B0604020202020204" pitchFamily="34" charset="0"/>
            </a:endParaRPr>
          </a:p>
          <a:p>
            <a:pPr marL="0" indent="0">
              <a:lnSpc>
                <a:spcPct val="120000"/>
              </a:lnSpc>
              <a:buNone/>
            </a:pPr>
            <a:endParaRPr lang="en-US" b="0" i="0">
              <a:solidFill>
                <a:srgbClr val="32363A"/>
              </a:solidFill>
              <a:effectLst/>
              <a:latin typeface="Arial" panose="020B0604020202020204" pitchFamily="34" charset="0"/>
            </a:endParaRPr>
          </a:p>
          <a:p>
            <a:pPr>
              <a:lnSpc>
                <a:spcPct val="120000"/>
              </a:lnSpc>
            </a:pPr>
            <a:r>
              <a:rPr lang="en-US" sz="2400" b="1" i="0">
                <a:solidFill>
                  <a:srgbClr val="32363A"/>
                </a:solidFill>
                <a:effectLst/>
                <a:latin typeface="72"/>
              </a:rPr>
              <a:t>Reflection 4:</a:t>
            </a:r>
            <a:r>
              <a:rPr lang="en-US" sz="2400" b="0" i="0">
                <a:solidFill>
                  <a:srgbClr val="32363A"/>
                </a:solidFill>
                <a:effectLst/>
                <a:latin typeface="Arial" panose="020B0604020202020204" pitchFamily="34" charset="0"/>
              </a:rPr>
              <a:t> </a:t>
            </a:r>
            <a:r>
              <a:rPr lang="en-US" sz="2100">
                <a:solidFill>
                  <a:srgbClr val="32363A"/>
                </a:solidFill>
                <a:latin typeface="Arial" panose="020B0604020202020204" pitchFamily="34" charset="0"/>
              </a:rPr>
              <a:t>How is your Educare school/organization currently being mindful and practicing Diversity, Equity, Inclusion and Belonging (DEIB) or advancing an anti-bias, anti-racist approach in your work related to this set of Network Membership Requirements?  </a:t>
            </a:r>
            <a:r>
              <a:rPr lang="en-US" b="0" i="0">
                <a:solidFill>
                  <a:srgbClr val="32363A"/>
                </a:solidFill>
                <a:effectLst/>
                <a:latin typeface="Arial" panose="020B0604020202020204" pitchFamily="34" charset="0"/>
              </a:rPr>
              <a:t>​</a:t>
            </a:r>
          </a:p>
          <a:p>
            <a:pPr>
              <a:lnSpc>
                <a:spcPct val="120000"/>
              </a:lnSpc>
            </a:pPr>
            <a:endParaRPr lang="en-US" b="0" i="0">
              <a:solidFill>
                <a:srgbClr val="32363A"/>
              </a:solidFill>
              <a:effectLst/>
              <a:latin typeface="Arial" panose="020B0604020202020204" pitchFamily="34" charset="0"/>
            </a:endParaRPr>
          </a:p>
          <a:p>
            <a:pPr>
              <a:lnSpc>
                <a:spcPct val="120000"/>
              </a:lnSpc>
            </a:pPr>
            <a:endParaRPr lang="en-US" b="0" i="0">
              <a:solidFill>
                <a:srgbClr val="32363A"/>
              </a:solidFill>
              <a:effectLst/>
              <a:latin typeface="Arial" panose="020B0604020202020204" pitchFamily="34" charset="0"/>
            </a:endParaRPr>
          </a:p>
          <a:p>
            <a:pPr>
              <a:lnSpc>
                <a:spcPct val="120000"/>
              </a:lnSpc>
            </a:pPr>
            <a:r>
              <a:rPr lang="en-US" sz="2400" b="1" i="0">
                <a:solidFill>
                  <a:srgbClr val="32363A"/>
                </a:solidFill>
                <a:effectLst/>
                <a:latin typeface="72"/>
              </a:rPr>
              <a:t>Reflection 5:</a:t>
            </a:r>
            <a:r>
              <a:rPr lang="en-US" sz="2400" b="0" i="0">
                <a:solidFill>
                  <a:srgbClr val="32363A"/>
                </a:solidFill>
                <a:effectLst/>
                <a:latin typeface="72"/>
              </a:rPr>
              <a:t> </a:t>
            </a:r>
            <a:r>
              <a:rPr lang="en-US" sz="2100">
                <a:solidFill>
                  <a:srgbClr val="32363A"/>
                </a:solidFill>
                <a:latin typeface="Arial" panose="020B0604020202020204" pitchFamily="34" charset="0"/>
              </a:rPr>
              <a:t>What specific ideas do you have about how your Educare school/organization would like to continue to improve or innovate around this set of Network Membership Requirements?​</a:t>
            </a:r>
          </a:p>
          <a:p>
            <a:pPr>
              <a:lnSpc>
                <a:spcPct val="120000"/>
              </a:lnSpc>
            </a:pPr>
            <a:endParaRPr lang="en-US" b="0" i="0">
              <a:solidFill>
                <a:srgbClr val="32363A"/>
              </a:solidFill>
              <a:effectLst/>
              <a:latin typeface="72"/>
            </a:endParaRPr>
          </a:p>
          <a:p>
            <a:pPr>
              <a:lnSpc>
                <a:spcPct val="120000"/>
              </a:lnSpc>
            </a:pPr>
            <a:endParaRPr lang="en-US" b="0" i="0">
              <a:solidFill>
                <a:srgbClr val="32363A"/>
              </a:solidFill>
              <a:effectLst/>
              <a:latin typeface="72"/>
            </a:endParaRPr>
          </a:p>
          <a:p>
            <a:pPr>
              <a:lnSpc>
                <a:spcPct val="120000"/>
              </a:lnSpc>
            </a:pPr>
            <a:r>
              <a:rPr lang="en-US" sz="2400" b="1" i="0">
                <a:solidFill>
                  <a:srgbClr val="32363A"/>
                </a:solidFill>
                <a:effectLst/>
                <a:latin typeface="72"/>
              </a:rPr>
              <a:t>Reflection 6: </a:t>
            </a:r>
            <a:r>
              <a:rPr lang="en-US" sz="2100">
                <a:solidFill>
                  <a:srgbClr val="32363A"/>
                </a:solidFill>
                <a:latin typeface="Arial" panose="020B0604020202020204" pitchFamily="34" charset="0"/>
              </a:rPr>
              <a:t>What supports or resources would you be interested in to assist your Educare school/organization to sustain or advance your efforts related to this set of Network Membership Requirements?</a:t>
            </a:r>
          </a:p>
        </p:txBody>
      </p:sp>
      <p:sp>
        <p:nvSpPr>
          <p:cNvPr id="3" name="Slide Number Placeholder 2">
            <a:extLst>
              <a:ext uri="{FF2B5EF4-FFF2-40B4-BE49-F238E27FC236}">
                <a16:creationId xmlns:a16="http://schemas.microsoft.com/office/drawing/2014/main" id="{7728D47D-D502-F949-A5A6-8E79697BAF15}"/>
              </a:ext>
            </a:extLst>
          </p:cNvPr>
          <p:cNvSpPr>
            <a:spLocks noGrp="1"/>
          </p:cNvSpPr>
          <p:nvPr>
            <p:ph type="sldNum" sz="quarter" idx="4"/>
          </p:nvPr>
        </p:nvSpPr>
        <p:spPr/>
        <p:txBody>
          <a:bodyPr/>
          <a:lstStyle/>
          <a:p>
            <a:r>
              <a:rPr lang="en-US"/>
              <a:t> </a:t>
            </a:r>
            <a:fld id="{EA7FC2BA-D045-45E7-B2EC-0B30E086845B}" type="slidenum">
              <a:rPr lang="en-US" sz="1000" smtClean="0"/>
              <a:pPr/>
              <a:t>5</a:t>
            </a:fld>
            <a:endParaRPr lang="en-US"/>
          </a:p>
        </p:txBody>
      </p:sp>
      <p:sp>
        <p:nvSpPr>
          <p:cNvPr id="4" name="Title 3">
            <a:extLst>
              <a:ext uri="{FF2B5EF4-FFF2-40B4-BE49-F238E27FC236}">
                <a16:creationId xmlns:a16="http://schemas.microsoft.com/office/drawing/2014/main" id="{1E91704C-EDE5-1511-2EF7-445F169AE912}"/>
              </a:ext>
            </a:extLst>
          </p:cNvPr>
          <p:cNvSpPr>
            <a:spLocks noGrp="1"/>
          </p:cNvSpPr>
          <p:nvPr>
            <p:ph type="title"/>
          </p:nvPr>
        </p:nvSpPr>
        <p:spPr>
          <a:xfrm>
            <a:off x="486166" y="191480"/>
            <a:ext cx="6979717" cy="680402"/>
          </a:xfrm>
        </p:spPr>
        <p:txBody>
          <a:bodyPr>
            <a:noAutofit/>
          </a:bodyPr>
          <a:lstStyle/>
          <a:p>
            <a:r>
              <a:rPr lang="en-US" sz="2400"/>
              <a:t>Net </a:t>
            </a:r>
            <a:r>
              <a:rPr lang="en-US" sz="2400" err="1"/>
              <a:t>Reqs</a:t>
            </a:r>
            <a:r>
              <a:rPr lang="en-US" sz="2400"/>
              <a:t> Requirements Reflection Tool </a:t>
            </a:r>
            <a:br>
              <a:rPr lang="en-US" sz="2400"/>
            </a:br>
            <a:r>
              <a:rPr lang="en-US" sz="2400"/>
              <a:t>Open-Ended Questions </a:t>
            </a:r>
          </a:p>
        </p:txBody>
      </p:sp>
    </p:spTree>
    <p:extLst>
      <p:ext uri="{BB962C8B-B14F-4D97-AF65-F5344CB8AC3E}">
        <p14:creationId xmlns:p14="http://schemas.microsoft.com/office/powerpoint/2010/main" val="3671860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Preliminary Findings</a:t>
            </a:r>
            <a:br>
              <a:rPr lang="en-US" dirty="0"/>
            </a:br>
            <a:r>
              <a:rPr lang="en-US" dirty="0"/>
              <a:t>Core Area 3: Research </a:t>
            </a:r>
          </a:p>
        </p:txBody>
      </p:sp>
    </p:spTree>
    <p:extLst>
      <p:ext uri="{BB962C8B-B14F-4D97-AF65-F5344CB8AC3E}">
        <p14:creationId xmlns:p14="http://schemas.microsoft.com/office/powerpoint/2010/main" val="49207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1B8CB5BE-69C4-46E5-8F63-0781FB56AF84}"/>
              </a:ext>
            </a:extLst>
          </p:cNvPr>
          <p:cNvGraphicFramePr>
            <a:graphicFrameLocks/>
          </p:cNvGraphicFramePr>
          <p:nvPr/>
        </p:nvGraphicFramePr>
        <p:xfrm>
          <a:off x="380999" y="1196552"/>
          <a:ext cx="8646269" cy="491056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4"/>
          </p:nvPr>
        </p:nvSpPr>
        <p:spPr/>
        <p:txBody>
          <a:bodyPr/>
          <a:lstStyle/>
          <a:p>
            <a:r>
              <a:rPr lang="en-US"/>
              <a:t> </a:t>
            </a:r>
            <a:fld id="{EA7FC2BA-D045-45E7-B2EC-0B30E086845B}" type="slidenum">
              <a:rPr lang="en-US" sz="1000" smtClean="0"/>
              <a:pPr/>
              <a:t>7</a:t>
            </a:fld>
            <a:endParaRPr lang="en-US"/>
          </a:p>
        </p:txBody>
      </p:sp>
      <p:sp>
        <p:nvSpPr>
          <p:cNvPr id="2" name="Title 3">
            <a:extLst>
              <a:ext uri="{FF2B5EF4-FFF2-40B4-BE49-F238E27FC236}">
                <a16:creationId xmlns:a16="http://schemas.microsoft.com/office/drawing/2014/main" id="{70A1A928-BF72-2F1A-9CAB-CE42144BC10D}"/>
              </a:ext>
            </a:extLst>
          </p:cNvPr>
          <p:cNvSpPr>
            <a:spLocks noGrp="1"/>
          </p:cNvSpPr>
          <p:nvPr>
            <p:ph type="title"/>
          </p:nvPr>
        </p:nvSpPr>
        <p:spPr>
          <a:xfrm>
            <a:off x="419100" y="750888"/>
            <a:ext cx="6980238" cy="681037"/>
          </a:xfrm>
        </p:spPr>
        <p:txBody>
          <a:bodyPr>
            <a:normAutofit/>
          </a:bodyPr>
          <a:lstStyle/>
          <a:p>
            <a:pPr>
              <a:lnSpc>
                <a:spcPct val="100000"/>
              </a:lnSpc>
            </a:pPr>
            <a:r>
              <a:rPr lang="en-US" sz="2100">
                <a:solidFill>
                  <a:srgbClr val="E17C00"/>
                </a:solidFill>
              </a:rPr>
              <a:t>Mission Critical Requirements: Research</a:t>
            </a:r>
          </a:p>
        </p:txBody>
      </p:sp>
      <p:sp>
        <p:nvSpPr>
          <p:cNvPr id="4" name="Rectangle 3">
            <a:extLst>
              <a:ext uri="{FF2B5EF4-FFF2-40B4-BE49-F238E27FC236}">
                <a16:creationId xmlns:a16="http://schemas.microsoft.com/office/drawing/2014/main" id="{58FDFA9F-CD73-1701-BE19-833F9BFEED98}"/>
              </a:ext>
            </a:extLst>
          </p:cNvPr>
          <p:cNvSpPr/>
          <p:nvPr/>
        </p:nvSpPr>
        <p:spPr>
          <a:xfrm>
            <a:off x="488211" y="3563716"/>
            <a:ext cx="8381469" cy="891551"/>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291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r>
              <a:rPr lang="en-US"/>
              <a:t> </a:t>
            </a:r>
            <a:fld id="{EA7FC2BA-D045-45E7-B2EC-0B30E086845B}" type="slidenum">
              <a:rPr lang="en-US" sz="1000" smtClean="0"/>
              <a:pPr/>
              <a:t>8</a:t>
            </a:fld>
            <a:endParaRPr lang="en-US"/>
          </a:p>
        </p:txBody>
      </p:sp>
      <p:sp>
        <p:nvSpPr>
          <p:cNvPr id="2" name="Title 3">
            <a:extLst>
              <a:ext uri="{FF2B5EF4-FFF2-40B4-BE49-F238E27FC236}">
                <a16:creationId xmlns:a16="http://schemas.microsoft.com/office/drawing/2014/main" id="{70A1A928-BF72-2F1A-9CAB-CE42144BC10D}"/>
              </a:ext>
            </a:extLst>
          </p:cNvPr>
          <p:cNvSpPr>
            <a:spLocks noGrp="1"/>
          </p:cNvSpPr>
          <p:nvPr>
            <p:ph type="title"/>
          </p:nvPr>
        </p:nvSpPr>
        <p:spPr>
          <a:xfrm>
            <a:off x="419100" y="750888"/>
            <a:ext cx="6980238" cy="681037"/>
          </a:xfrm>
        </p:spPr>
        <p:txBody>
          <a:bodyPr>
            <a:normAutofit/>
          </a:bodyPr>
          <a:lstStyle/>
          <a:p>
            <a:pPr>
              <a:lnSpc>
                <a:spcPct val="100000"/>
              </a:lnSpc>
            </a:pPr>
            <a:r>
              <a:rPr lang="en-US" sz="2100">
                <a:solidFill>
                  <a:srgbClr val="E17C00"/>
                </a:solidFill>
              </a:rPr>
              <a:t>Mission Critical Requirements: Research</a:t>
            </a:r>
          </a:p>
        </p:txBody>
      </p:sp>
      <p:sp>
        <p:nvSpPr>
          <p:cNvPr id="5" name="TextBox 4">
            <a:extLst>
              <a:ext uri="{FF2B5EF4-FFF2-40B4-BE49-F238E27FC236}">
                <a16:creationId xmlns:a16="http://schemas.microsoft.com/office/drawing/2014/main" id="{433BE15C-96C3-72CA-7090-7CD66EE4903B}"/>
              </a:ext>
            </a:extLst>
          </p:cNvPr>
          <p:cNvSpPr txBox="1"/>
          <p:nvPr/>
        </p:nvSpPr>
        <p:spPr>
          <a:xfrm>
            <a:off x="1276706" y="1620670"/>
            <a:ext cx="6590587" cy="2246769"/>
          </a:xfrm>
          <a:prstGeom prst="rect">
            <a:avLst/>
          </a:prstGeom>
          <a:noFill/>
        </p:spPr>
        <p:txBody>
          <a:bodyPr wrap="square" rtlCol="0">
            <a:spAutoFit/>
          </a:bodyPr>
          <a:lstStyle/>
          <a:p>
            <a:r>
              <a:rPr lang="en-US" sz="2000" kern="100" dirty="0">
                <a:latin typeface="Calibri" panose="020F0502020204030204" pitchFamily="34" charset="0"/>
                <a:ea typeface="Calibri" panose="020F0502020204030204" pitchFamily="34" charset="0"/>
                <a:cs typeface="Times New Roman" panose="02020603050405020304" pitchFamily="18" charset="0"/>
              </a:rPr>
              <a:t>We have strong and consistent LEP monthly meetings and annually we set goals of what we want to accomplish. </a:t>
            </a:r>
          </a:p>
          <a:p>
            <a:r>
              <a:rPr lang="en-US" sz="2000" kern="100" dirty="0">
                <a:latin typeface="Calibri" panose="020F0502020204030204" pitchFamily="34" charset="0"/>
                <a:ea typeface="Calibri" panose="020F0502020204030204" pitchFamily="34" charset="0"/>
                <a:cs typeface="Times New Roman" panose="02020603050405020304" pitchFamily="18" charset="0"/>
              </a:rPr>
              <a:t>We have restructured our LEP-school partnership to focus on serving our needs rather than we are meeting their needs. Also worked/working to talk more about the data we have and making it more useful rather than always chasing what data needs to be collected. </a:t>
            </a:r>
          </a:p>
        </p:txBody>
      </p:sp>
      <p:pic>
        <p:nvPicPr>
          <p:cNvPr id="6" name="Picture 5" descr="A blue quote symbol&#10;&#10;Description automatically generated">
            <a:extLst>
              <a:ext uri="{FF2B5EF4-FFF2-40B4-BE49-F238E27FC236}">
                <a16:creationId xmlns:a16="http://schemas.microsoft.com/office/drawing/2014/main" id="{56F7D06F-FB1C-699D-3720-92B18A21DF82}"/>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96714" y="1239670"/>
            <a:ext cx="779992" cy="762000"/>
          </a:xfrm>
          <a:prstGeom prst="rect">
            <a:avLst/>
          </a:prstGeom>
        </p:spPr>
      </p:pic>
      <p:pic>
        <p:nvPicPr>
          <p:cNvPr id="7" name="Picture 6" descr="A blue quote symbol&#10;&#10;Description automatically generated">
            <a:extLst>
              <a:ext uri="{FF2B5EF4-FFF2-40B4-BE49-F238E27FC236}">
                <a16:creationId xmlns:a16="http://schemas.microsoft.com/office/drawing/2014/main" id="{82FB3EDA-FD3D-DAF4-DA45-19DE736C0BE0}"/>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4206042" y="3428455"/>
            <a:ext cx="779992" cy="762000"/>
          </a:xfrm>
          <a:prstGeom prst="rect">
            <a:avLst/>
          </a:prstGeom>
        </p:spPr>
      </p:pic>
      <p:sp>
        <p:nvSpPr>
          <p:cNvPr id="4" name="TextBox 3">
            <a:extLst>
              <a:ext uri="{FF2B5EF4-FFF2-40B4-BE49-F238E27FC236}">
                <a16:creationId xmlns:a16="http://schemas.microsoft.com/office/drawing/2014/main" id="{FD2B4E3B-5685-04E0-6C39-079F1CDB2FAE}"/>
              </a:ext>
            </a:extLst>
          </p:cNvPr>
          <p:cNvSpPr txBox="1"/>
          <p:nvPr/>
        </p:nvSpPr>
        <p:spPr>
          <a:xfrm>
            <a:off x="1300743" y="4284240"/>
            <a:ext cx="6590587" cy="1631216"/>
          </a:xfrm>
          <a:prstGeom prst="rect">
            <a:avLst/>
          </a:prstGeom>
          <a:noFill/>
        </p:spPr>
        <p:txBody>
          <a:bodyPr wrap="square" rtlCol="0">
            <a:spAutoFit/>
          </a:bodyPr>
          <a:lstStyle/>
          <a:p>
            <a:r>
              <a:rPr lang="en-US" sz="2000" kern="100" dirty="0">
                <a:latin typeface="Calibri" panose="020F0502020204030204" pitchFamily="34" charset="0"/>
                <a:ea typeface="Calibri" panose="020F0502020204030204" pitchFamily="34" charset="0"/>
                <a:cs typeface="Times New Roman" panose="02020603050405020304" pitchFamily="18" charset="0"/>
              </a:rPr>
              <a:t>The amount of data needed to be collected requires a lot of focus and we never have enough time to dig into all the data findings. The attempt to use the same data tools to both produce publications and for use within a school leads to it not being either outcome very well. </a:t>
            </a:r>
          </a:p>
        </p:txBody>
      </p:sp>
      <p:pic>
        <p:nvPicPr>
          <p:cNvPr id="8" name="Picture 7" descr="A blue quote symbol&#10;&#10;Description automatically generated">
            <a:extLst>
              <a:ext uri="{FF2B5EF4-FFF2-40B4-BE49-F238E27FC236}">
                <a16:creationId xmlns:a16="http://schemas.microsoft.com/office/drawing/2014/main" id="{6E475E8D-EB75-DFC2-D12F-F0C3B81DDD63}"/>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87056" y="3984037"/>
            <a:ext cx="779992" cy="762000"/>
          </a:xfrm>
          <a:prstGeom prst="rect">
            <a:avLst/>
          </a:prstGeom>
        </p:spPr>
      </p:pic>
      <p:pic>
        <p:nvPicPr>
          <p:cNvPr id="9" name="Picture 8" descr="A blue quote symbol&#10;&#10;Description automatically generated">
            <a:extLst>
              <a:ext uri="{FF2B5EF4-FFF2-40B4-BE49-F238E27FC236}">
                <a16:creationId xmlns:a16="http://schemas.microsoft.com/office/drawing/2014/main" id="{44FB2682-CCD5-67D7-3BD8-231A6072EE17}"/>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5209249" y="5628240"/>
            <a:ext cx="779992" cy="762000"/>
          </a:xfrm>
          <a:prstGeom prst="rect">
            <a:avLst/>
          </a:prstGeom>
        </p:spPr>
      </p:pic>
    </p:spTree>
    <p:extLst>
      <p:ext uri="{BB962C8B-B14F-4D97-AF65-F5344CB8AC3E}">
        <p14:creationId xmlns:p14="http://schemas.microsoft.com/office/powerpoint/2010/main" val="3081995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r>
              <a:rPr lang="en-US"/>
              <a:t> </a:t>
            </a:r>
            <a:fld id="{EA7FC2BA-D045-45E7-B2EC-0B30E086845B}" type="slidenum">
              <a:rPr lang="en-US" sz="1000" smtClean="0"/>
              <a:pPr/>
              <a:t>9</a:t>
            </a:fld>
            <a:endParaRPr lang="en-US"/>
          </a:p>
        </p:txBody>
      </p:sp>
      <p:sp>
        <p:nvSpPr>
          <p:cNvPr id="2" name="Title 3">
            <a:extLst>
              <a:ext uri="{FF2B5EF4-FFF2-40B4-BE49-F238E27FC236}">
                <a16:creationId xmlns:a16="http://schemas.microsoft.com/office/drawing/2014/main" id="{70A1A928-BF72-2F1A-9CAB-CE42144BC10D}"/>
              </a:ext>
            </a:extLst>
          </p:cNvPr>
          <p:cNvSpPr>
            <a:spLocks noGrp="1"/>
          </p:cNvSpPr>
          <p:nvPr>
            <p:ph type="title"/>
          </p:nvPr>
        </p:nvSpPr>
        <p:spPr>
          <a:xfrm>
            <a:off x="419100" y="750888"/>
            <a:ext cx="6980238" cy="681037"/>
          </a:xfrm>
        </p:spPr>
        <p:txBody>
          <a:bodyPr>
            <a:normAutofit/>
          </a:bodyPr>
          <a:lstStyle/>
          <a:p>
            <a:pPr>
              <a:lnSpc>
                <a:spcPct val="100000"/>
              </a:lnSpc>
            </a:pPr>
            <a:r>
              <a:rPr lang="en-US" sz="2100" dirty="0">
                <a:solidFill>
                  <a:srgbClr val="E17C00"/>
                </a:solidFill>
              </a:rPr>
              <a:t>Network Member Requirements: Research</a:t>
            </a:r>
          </a:p>
        </p:txBody>
      </p:sp>
      <p:graphicFrame>
        <p:nvGraphicFramePr>
          <p:cNvPr id="5" name="Chart 4">
            <a:extLst>
              <a:ext uri="{FF2B5EF4-FFF2-40B4-BE49-F238E27FC236}">
                <a16:creationId xmlns:a16="http://schemas.microsoft.com/office/drawing/2014/main" id="{621F7919-F37F-A26D-284D-535D19779289}"/>
              </a:ext>
            </a:extLst>
          </p:cNvPr>
          <p:cNvGraphicFramePr>
            <a:graphicFrameLocks/>
          </p:cNvGraphicFramePr>
          <p:nvPr>
            <p:extLst>
              <p:ext uri="{D42A27DB-BD31-4B8C-83A1-F6EECF244321}">
                <p14:modId xmlns:p14="http://schemas.microsoft.com/office/powerpoint/2010/main" val="3913242527"/>
              </p:ext>
            </p:extLst>
          </p:nvPr>
        </p:nvGraphicFramePr>
        <p:xfrm>
          <a:off x="131232" y="1100665"/>
          <a:ext cx="9012768" cy="546390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1A839DDC-8510-E77F-5228-A69E7536EEE0}"/>
              </a:ext>
            </a:extLst>
          </p:cNvPr>
          <p:cNvSpPr/>
          <p:nvPr/>
        </p:nvSpPr>
        <p:spPr>
          <a:xfrm>
            <a:off x="296333" y="1253273"/>
            <a:ext cx="8633223" cy="680402"/>
          </a:xfrm>
          <a:prstGeom prst="rect">
            <a:avLst/>
          </a:prstGeom>
          <a:noFill/>
          <a:ln>
            <a:solidFill>
              <a:srgbClr val="7A9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162DF9B-065E-BABB-0777-FAADA7C37AD5}"/>
              </a:ext>
            </a:extLst>
          </p:cNvPr>
          <p:cNvSpPr/>
          <p:nvPr/>
        </p:nvSpPr>
        <p:spPr>
          <a:xfrm>
            <a:off x="304720" y="2030290"/>
            <a:ext cx="8633223" cy="552043"/>
          </a:xfrm>
          <a:prstGeom prst="rect">
            <a:avLst/>
          </a:prstGeom>
          <a:noFill/>
          <a:ln>
            <a:solidFill>
              <a:srgbClr val="7A9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5F92CC1-732C-2509-9516-AD2F1C08E565}"/>
              </a:ext>
            </a:extLst>
          </p:cNvPr>
          <p:cNvSpPr/>
          <p:nvPr/>
        </p:nvSpPr>
        <p:spPr>
          <a:xfrm>
            <a:off x="131231" y="3332137"/>
            <a:ext cx="8806711" cy="637269"/>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EF0760-7B98-5AF8-F077-9053624A7418}"/>
              </a:ext>
            </a:extLst>
          </p:cNvPr>
          <p:cNvSpPr/>
          <p:nvPr/>
        </p:nvSpPr>
        <p:spPr>
          <a:xfrm>
            <a:off x="131231" y="4801155"/>
            <a:ext cx="8806711" cy="549778"/>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6495DB-23E7-5B8C-E252-B815126961AF}"/>
              </a:ext>
            </a:extLst>
          </p:cNvPr>
          <p:cNvSpPr/>
          <p:nvPr/>
        </p:nvSpPr>
        <p:spPr>
          <a:xfrm>
            <a:off x="122844" y="4147761"/>
            <a:ext cx="8806711" cy="475039"/>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310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49F823C6-3F79-F73A-AA0A-A5F9B41EE768}"/>
              </a:ext>
            </a:extLst>
          </p:cNvPr>
          <p:cNvGraphicFramePr>
            <a:graphicFrameLocks/>
          </p:cNvGraphicFramePr>
          <p:nvPr/>
        </p:nvGraphicFramePr>
        <p:xfrm>
          <a:off x="515568" y="1347280"/>
          <a:ext cx="8461118" cy="4163439"/>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4"/>
          </p:nvPr>
        </p:nvSpPr>
        <p:spPr/>
        <p:txBody>
          <a:bodyPr/>
          <a:lstStyle/>
          <a:p>
            <a:r>
              <a:rPr lang="en-US"/>
              <a:t> </a:t>
            </a:r>
            <a:fld id="{EA7FC2BA-D045-45E7-B2EC-0B30E086845B}" type="slidenum">
              <a:rPr lang="en-US" sz="1000" smtClean="0"/>
              <a:pPr/>
              <a:t>10</a:t>
            </a:fld>
            <a:endParaRPr lang="en-US"/>
          </a:p>
        </p:txBody>
      </p:sp>
      <p:sp>
        <p:nvSpPr>
          <p:cNvPr id="2" name="Title 3">
            <a:extLst>
              <a:ext uri="{FF2B5EF4-FFF2-40B4-BE49-F238E27FC236}">
                <a16:creationId xmlns:a16="http://schemas.microsoft.com/office/drawing/2014/main" id="{A2CE39B6-64F4-9DDB-0CD6-51A249B3E75C}"/>
              </a:ext>
            </a:extLst>
          </p:cNvPr>
          <p:cNvSpPr>
            <a:spLocks noGrp="1"/>
          </p:cNvSpPr>
          <p:nvPr>
            <p:ph type="title"/>
          </p:nvPr>
        </p:nvSpPr>
        <p:spPr>
          <a:xfrm>
            <a:off x="381000" y="719138"/>
            <a:ext cx="6980238" cy="681037"/>
          </a:xfrm>
        </p:spPr>
        <p:txBody>
          <a:bodyPr>
            <a:normAutofit/>
          </a:bodyPr>
          <a:lstStyle/>
          <a:p>
            <a:pPr>
              <a:lnSpc>
                <a:spcPct val="100000"/>
              </a:lnSpc>
            </a:pPr>
            <a:r>
              <a:rPr lang="en-US" sz="2100">
                <a:solidFill>
                  <a:srgbClr val="7A9B49"/>
                </a:solidFill>
              </a:rPr>
              <a:t>Mission Critical Requirement: Field Impact</a:t>
            </a:r>
          </a:p>
        </p:txBody>
      </p:sp>
      <p:sp>
        <p:nvSpPr>
          <p:cNvPr id="4" name="Rectangle 3">
            <a:extLst>
              <a:ext uri="{FF2B5EF4-FFF2-40B4-BE49-F238E27FC236}">
                <a16:creationId xmlns:a16="http://schemas.microsoft.com/office/drawing/2014/main" id="{3DA2073D-07A1-EFAF-D056-E6FD9A50FD9A}"/>
              </a:ext>
            </a:extLst>
          </p:cNvPr>
          <p:cNvSpPr/>
          <p:nvPr/>
        </p:nvSpPr>
        <p:spPr>
          <a:xfrm>
            <a:off x="2615610" y="4875975"/>
            <a:ext cx="131464" cy="839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BA04E69-5372-2C34-4391-457D26B367E9}"/>
              </a:ext>
            </a:extLst>
          </p:cNvPr>
          <p:cNvSpPr/>
          <p:nvPr/>
        </p:nvSpPr>
        <p:spPr>
          <a:xfrm>
            <a:off x="515568" y="2125090"/>
            <a:ext cx="8287964" cy="1371599"/>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219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r>
              <a:rPr lang="en-US"/>
              <a:t> </a:t>
            </a:r>
            <a:fld id="{EA7FC2BA-D045-45E7-B2EC-0B30E086845B}" type="slidenum">
              <a:rPr lang="en-US" sz="1000" smtClean="0"/>
              <a:pPr/>
              <a:t>11</a:t>
            </a:fld>
            <a:endParaRPr lang="en-US"/>
          </a:p>
        </p:txBody>
      </p:sp>
      <p:sp>
        <p:nvSpPr>
          <p:cNvPr id="2" name="Title 3">
            <a:extLst>
              <a:ext uri="{FF2B5EF4-FFF2-40B4-BE49-F238E27FC236}">
                <a16:creationId xmlns:a16="http://schemas.microsoft.com/office/drawing/2014/main" id="{A2CE39B6-64F4-9DDB-0CD6-51A249B3E75C}"/>
              </a:ext>
            </a:extLst>
          </p:cNvPr>
          <p:cNvSpPr>
            <a:spLocks noGrp="1"/>
          </p:cNvSpPr>
          <p:nvPr>
            <p:ph type="title"/>
          </p:nvPr>
        </p:nvSpPr>
        <p:spPr>
          <a:xfrm>
            <a:off x="381000" y="719138"/>
            <a:ext cx="6980238" cy="681037"/>
          </a:xfrm>
        </p:spPr>
        <p:txBody>
          <a:bodyPr>
            <a:normAutofit/>
          </a:bodyPr>
          <a:lstStyle/>
          <a:p>
            <a:pPr>
              <a:lnSpc>
                <a:spcPct val="100000"/>
              </a:lnSpc>
            </a:pPr>
            <a:r>
              <a:rPr lang="en-US" sz="2100">
                <a:solidFill>
                  <a:srgbClr val="7A9B49"/>
                </a:solidFill>
              </a:rPr>
              <a:t>Mission Critical Requirement: Field Impact</a:t>
            </a:r>
          </a:p>
        </p:txBody>
      </p:sp>
      <p:sp>
        <p:nvSpPr>
          <p:cNvPr id="4" name="Rectangle 3">
            <a:extLst>
              <a:ext uri="{FF2B5EF4-FFF2-40B4-BE49-F238E27FC236}">
                <a16:creationId xmlns:a16="http://schemas.microsoft.com/office/drawing/2014/main" id="{3DA2073D-07A1-EFAF-D056-E6FD9A50FD9A}"/>
              </a:ext>
            </a:extLst>
          </p:cNvPr>
          <p:cNvSpPr/>
          <p:nvPr/>
        </p:nvSpPr>
        <p:spPr>
          <a:xfrm>
            <a:off x="2615610" y="4875975"/>
            <a:ext cx="131464" cy="839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6E630A8-794C-14BF-D8A5-BDE614B8BD4E}"/>
              </a:ext>
            </a:extLst>
          </p:cNvPr>
          <p:cNvSpPr txBox="1"/>
          <p:nvPr/>
        </p:nvSpPr>
        <p:spPr>
          <a:xfrm>
            <a:off x="1073362" y="1626031"/>
            <a:ext cx="7602008" cy="2831544"/>
          </a:xfrm>
          <a:prstGeom prst="rect">
            <a:avLst/>
          </a:prstGeom>
          <a:noFill/>
        </p:spPr>
        <p:txBody>
          <a:bodyPr wrap="square" rtlCol="0">
            <a:spAutoFit/>
          </a:bodyPr>
          <a:lstStyle/>
          <a:p>
            <a:r>
              <a:rPr lang="en-US" sz="2000">
                <a:latin typeface="Calibri" panose="020F0502020204030204" pitchFamily="34" charset="0"/>
                <a:ea typeface="Calibri" panose="020F0502020204030204" pitchFamily="34" charset="0"/>
                <a:cs typeface="Calibri" panose="020F0502020204030204" pitchFamily="34" charset="0"/>
              </a:rPr>
              <a:t>We are supporting over 100 child care partners through professional development and we have a state grant to help 15 new family child care homes open. We also support dozens of faith-based organizations and non-profits in how they can support early childhood education. We have had multiple presentations at the Network meetings. We are hosting a Summer Showcase where community educators will learn beside our fantastic staff. Our employees will share their knowledge, expertise, and innovative ideas with our community.</a:t>
            </a:r>
          </a:p>
          <a:p>
            <a:endParaRPr lang="en-US"/>
          </a:p>
        </p:txBody>
      </p:sp>
      <p:pic>
        <p:nvPicPr>
          <p:cNvPr id="8" name="Picture 7" descr="A blue quote symbol&#10;&#10;Description automatically generated">
            <a:extLst>
              <a:ext uri="{FF2B5EF4-FFF2-40B4-BE49-F238E27FC236}">
                <a16:creationId xmlns:a16="http://schemas.microsoft.com/office/drawing/2014/main" id="{8D6F398B-8FE5-8BC1-D7F0-DFAD436E5DD3}"/>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81000" y="1301339"/>
            <a:ext cx="779992" cy="762000"/>
          </a:xfrm>
          <a:prstGeom prst="rect">
            <a:avLst/>
          </a:prstGeom>
        </p:spPr>
      </p:pic>
      <p:pic>
        <p:nvPicPr>
          <p:cNvPr id="9" name="Picture 8" descr="A blue quote symbol&#10;&#10;Description automatically generated">
            <a:extLst>
              <a:ext uri="{FF2B5EF4-FFF2-40B4-BE49-F238E27FC236}">
                <a16:creationId xmlns:a16="http://schemas.microsoft.com/office/drawing/2014/main" id="{B1FCEFA0-C2AE-122F-EFC1-B7969ADB81D8}"/>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6604850" y="3800979"/>
            <a:ext cx="756388" cy="738940"/>
          </a:xfrm>
          <a:prstGeom prst="rect">
            <a:avLst/>
          </a:prstGeom>
        </p:spPr>
      </p:pic>
      <p:sp>
        <p:nvSpPr>
          <p:cNvPr id="13" name="TextBox 12">
            <a:extLst>
              <a:ext uri="{FF2B5EF4-FFF2-40B4-BE49-F238E27FC236}">
                <a16:creationId xmlns:a16="http://schemas.microsoft.com/office/drawing/2014/main" id="{8757D739-2160-E058-50E5-749611AB01AE}"/>
              </a:ext>
            </a:extLst>
          </p:cNvPr>
          <p:cNvSpPr txBox="1"/>
          <p:nvPr/>
        </p:nvSpPr>
        <p:spPr>
          <a:xfrm>
            <a:off x="1008592" y="4457576"/>
            <a:ext cx="7647728" cy="1600438"/>
          </a:xfrm>
          <a:prstGeom prst="rect">
            <a:avLst/>
          </a:prstGeom>
          <a:noFill/>
        </p:spPr>
        <p:txBody>
          <a:bodyPr wrap="square" rtlCol="0">
            <a:spAutoFit/>
          </a:bodyPr>
          <a:lstStyle/>
          <a:p>
            <a:endParaRPr lang="en-US"/>
          </a:p>
          <a:p>
            <a:r>
              <a:rPr lang="en-US" sz="2000">
                <a:latin typeface="Calibri" panose="020F0502020204030204" pitchFamily="34" charset="0"/>
                <a:ea typeface="Calibri" panose="020F0502020204030204" pitchFamily="34" charset="0"/>
                <a:cs typeface="Calibri" panose="020F0502020204030204" pitchFamily="34" charset="0"/>
              </a:rPr>
              <a:t>Our current provider relationship has been, in part, hindering our internal and external field impact…[but] it has ignited new thinking about funding, operations, partnerships and innovation going forward and building the appropriate systems to support them. </a:t>
            </a:r>
          </a:p>
        </p:txBody>
      </p:sp>
      <p:pic>
        <p:nvPicPr>
          <p:cNvPr id="14" name="Picture 13" descr="A blue quote symbol&#10;&#10;Description automatically generated">
            <a:extLst>
              <a:ext uri="{FF2B5EF4-FFF2-40B4-BE49-F238E27FC236}">
                <a16:creationId xmlns:a16="http://schemas.microsoft.com/office/drawing/2014/main" id="{AB44EE34-6769-FB89-CACE-B5CC218475B6}"/>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74320" y="4469969"/>
            <a:ext cx="779992" cy="762000"/>
          </a:xfrm>
          <a:prstGeom prst="rect">
            <a:avLst/>
          </a:prstGeom>
        </p:spPr>
      </p:pic>
      <p:pic>
        <p:nvPicPr>
          <p:cNvPr id="15" name="Picture 14" descr="A blue quote symbol&#10;&#10;Description automatically generated">
            <a:extLst>
              <a:ext uri="{FF2B5EF4-FFF2-40B4-BE49-F238E27FC236}">
                <a16:creationId xmlns:a16="http://schemas.microsoft.com/office/drawing/2014/main" id="{210C2D9C-1D43-B84E-6826-3E4546242712}"/>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6747510" y="5693417"/>
            <a:ext cx="756388" cy="738940"/>
          </a:xfrm>
          <a:prstGeom prst="rect">
            <a:avLst/>
          </a:prstGeom>
        </p:spPr>
      </p:pic>
    </p:spTree>
    <p:extLst>
      <p:ext uri="{BB962C8B-B14F-4D97-AF65-F5344CB8AC3E}">
        <p14:creationId xmlns:p14="http://schemas.microsoft.com/office/powerpoint/2010/main" val="1408591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r>
              <a:rPr lang="en-US"/>
              <a:t> </a:t>
            </a:r>
            <a:fld id="{EA7FC2BA-D045-45E7-B2EC-0B30E086845B}" type="slidenum">
              <a:rPr lang="en-US" sz="1000" smtClean="0"/>
              <a:pPr/>
              <a:t>12</a:t>
            </a:fld>
            <a:endParaRPr lang="en-US"/>
          </a:p>
        </p:txBody>
      </p:sp>
      <p:sp>
        <p:nvSpPr>
          <p:cNvPr id="2" name="Title 3">
            <a:extLst>
              <a:ext uri="{FF2B5EF4-FFF2-40B4-BE49-F238E27FC236}">
                <a16:creationId xmlns:a16="http://schemas.microsoft.com/office/drawing/2014/main" id="{A2CE39B6-64F4-9DDB-0CD6-51A249B3E75C}"/>
              </a:ext>
            </a:extLst>
          </p:cNvPr>
          <p:cNvSpPr>
            <a:spLocks noGrp="1"/>
          </p:cNvSpPr>
          <p:nvPr>
            <p:ph type="title"/>
          </p:nvPr>
        </p:nvSpPr>
        <p:spPr>
          <a:xfrm>
            <a:off x="381000" y="719138"/>
            <a:ext cx="6980238" cy="681037"/>
          </a:xfrm>
        </p:spPr>
        <p:txBody>
          <a:bodyPr>
            <a:normAutofit/>
          </a:bodyPr>
          <a:lstStyle/>
          <a:p>
            <a:pPr>
              <a:lnSpc>
                <a:spcPct val="100000"/>
              </a:lnSpc>
            </a:pPr>
            <a:r>
              <a:rPr lang="en-US" sz="2100">
                <a:solidFill>
                  <a:srgbClr val="7A9B49"/>
                </a:solidFill>
              </a:rPr>
              <a:t>Mission Critical Requirement: Field Impact</a:t>
            </a:r>
          </a:p>
        </p:txBody>
      </p:sp>
      <p:sp>
        <p:nvSpPr>
          <p:cNvPr id="4" name="Rectangle 3">
            <a:extLst>
              <a:ext uri="{FF2B5EF4-FFF2-40B4-BE49-F238E27FC236}">
                <a16:creationId xmlns:a16="http://schemas.microsoft.com/office/drawing/2014/main" id="{3DA2073D-07A1-EFAF-D056-E6FD9A50FD9A}"/>
              </a:ext>
            </a:extLst>
          </p:cNvPr>
          <p:cNvSpPr/>
          <p:nvPr/>
        </p:nvSpPr>
        <p:spPr>
          <a:xfrm>
            <a:off x="2615610" y="4875975"/>
            <a:ext cx="131464" cy="839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E8A8D51B-9D26-D844-4FC3-B4BB034CC6AD}"/>
              </a:ext>
            </a:extLst>
          </p:cNvPr>
          <p:cNvGraphicFramePr>
            <a:graphicFrameLocks/>
          </p:cNvGraphicFramePr>
          <p:nvPr>
            <p:extLst>
              <p:ext uri="{D42A27DB-BD31-4B8C-83A1-F6EECF244321}">
                <p14:modId xmlns:p14="http://schemas.microsoft.com/office/powerpoint/2010/main" val="151775399"/>
              </p:ext>
            </p:extLst>
          </p:nvPr>
        </p:nvGraphicFramePr>
        <p:xfrm>
          <a:off x="1" y="1240972"/>
          <a:ext cx="9144000" cy="5290458"/>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6C8BDCC0-D8F7-B13E-E1B3-D5E06A39A749}"/>
              </a:ext>
            </a:extLst>
          </p:cNvPr>
          <p:cNvSpPr/>
          <p:nvPr/>
        </p:nvSpPr>
        <p:spPr>
          <a:xfrm>
            <a:off x="0" y="1367762"/>
            <a:ext cx="9024257" cy="680402"/>
          </a:xfrm>
          <a:prstGeom prst="rect">
            <a:avLst/>
          </a:prstGeom>
          <a:noFill/>
          <a:ln>
            <a:solidFill>
              <a:srgbClr val="7A9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D56C41-2949-3B2C-EAF9-DBBB7AEA3B3C}"/>
              </a:ext>
            </a:extLst>
          </p:cNvPr>
          <p:cNvSpPr/>
          <p:nvPr/>
        </p:nvSpPr>
        <p:spPr>
          <a:xfrm>
            <a:off x="-1" y="2116178"/>
            <a:ext cx="9024257" cy="680402"/>
          </a:xfrm>
          <a:prstGeom prst="rect">
            <a:avLst/>
          </a:prstGeom>
          <a:noFill/>
          <a:ln>
            <a:solidFill>
              <a:srgbClr val="7A9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02BA6EC-F30D-7EA8-01DF-AE194BD06971}"/>
              </a:ext>
            </a:extLst>
          </p:cNvPr>
          <p:cNvSpPr/>
          <p:nvPr/>
        </p:nvSpPr>
        <p:spPr>
          <a:xfrm>
            <a:off x="-1" y="2826806"/>
            <a:ext cx="9024257" cy="549778"/>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752BC25-4699-5DCD-9A20-9B2C18B79E84}"/>
              </a:ext>
            </a:extLst>
          </p:cNvPr>
          <p:cNvSpPr/>
          <p:nvPr/>
        </p:nvSpPr>
        <p:spPr>
          <a:xfrm>
            <a:off x="-2" y="3469089"/>
            <a:ext cx="9024257" cy="549778"/>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685C984-1F0E-5514-D6B1-B212DAB56AA8}"/>
              </a:ext>
            </a:extLst>
          </p:cNvPr>
          <p:cNvSpPr/>
          <p:nvPr/>
        </p:nvSpPr>
        <p:spPr>
          <a:xfrm>
            <a:off x="-3" y="4086881"/>
            <a:ext cx="9024257" cy="604495"/>
          </a:xfrm>
          <a:prstGeom prst="rect">
            <a:avLst/>
          </a:prstGeom>
          <a:noFill/>
          <a:ln>
            <a:solidFill>
              <a:srgbClr val="7A9B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D30302B-D7B6-93A2-5837-C686BF1E0E18}"/>
              </a:ext>
            </a:extLst>
          </p:cNvPr>
          <p:cNvSpPr/>
          <p:nvPr/>
        </p:nvSpPr>
        <p:spPr>
          <a:xfrm>
            <a:off x="-4" y="4797509"/>
            <a:ext cx="9024257" cy="549778"/>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21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809" y="129881"/>
            <a:ext cx="6995620" cy="510302"/>
          </a:xfrm>
        </p:spPr>
        <p:txBody>
          <a:bodyPr>
            <a:noAutofit/>
          </a:bodyPr>
          <a:lstStyle/>
          <a:p>
            <a:r>
              <a:rPr lang="en-US" sz="2400">
                <a:latin typeface="Arial" panose="020B0604020202020204" pitchFamily="34" charset="0"/>
                <a:cs typeface="Arial" panose="020B0604020202020204" pitchFamily="34" charset="0"/>
              </a:rPr>
              <a:t>Processing Network Member Requirement Reflection Tool Aggregate Results</a:t>
            </a:r>
          </a:p>
        </p:txBody>
      </p:sp>
      <p:sp>
        <p:nvSpPr>
          <p:cNvPr id="7" name="Content Placeholder 6"/>
          <p:cNvSpPr>
            <a:spLocks noGrp="1"/>
          </p:cNvSpPr>
          <p:nvPr>
            <p:ph idx="1"/>
          </p:nvPr>
        </p:nvSpPr>
        <p:spPr>
          <a:xfrm>
            <a:off x="357809" y="1537590"/>
            <a:ext cx="6173620" cy="4968240"/>
          </a:xfrm>
        </p:spPr>
        <p:txBody>
          <a:bodyPr>
            <a:normAutofit/>
          </a:bodyPr>
          <a:lstStyle/>
          <a:p>
            <a:pPr marL="457200" indent="-457200">
              <a:lnSpc>
                <a:spcPct val="100000"/>
              </a:lnSpc>
              <a:spcBef>
                <a:spcPts val="450"/>
              </a:spcBef>
              <a:spcAft>
                <a:spcPts val="450"/>
              </a:spcAft>
              <a:buFont typeface="+mj-lt"/>
              <a:buAutoNum type="arabicPeriod"/>
            </a:pPr>
            <a:r>
              <a:rPr lang="en-US" sz="2600" dirty="0"/>
              <a:t>What stands out to you in these aggregate Network Member Reflection Tool results? </a:t>
            </a:r>
          </a:p>
          <a:p>
            <a:pPr marL="457200" indent="-457200">
              <a:lnSpc>
                <a:spcPct val="100000"/>
              </a:lnSpc>
              <a:spcBef>
                <a:spcPts val="450"/>
              </a:spcBef>
              <a:spcAft>
                <a:spcPts val="450"/>
              </a:spcAft>
              <a:buFont typeface="+mj-lt"/>
              <a:buAutoNum type="arabicPeriod"/>
            </a:pPr>
            <a:endParaRPr lang="en-US" sz="2600" dirty="0"/>
          </a:p>
          <a:p>
            <a:pPr marL="457200" indent="-457200">
              <a:lnSpc>
                <a:spcPct val="100000"/>
              </a:lnSpc>
              <a:spcBef>
                <a:spcPts val="450"/>
              </a:spcBef>
              <a:spcAft>
                <a:spcPts val="450"/>
              </a:spcAft>
              <a:buFont typeface="+mj-lt"/>
              <a:buAutoNum type="arabicPeriod"/>
            </a:pPr>
            <a:r>
              <a:rPr lang="en-US" sz="2600" dirty="0"/>
              <a:t>Where do you hope to go next with the information from the Net </a:t>
            </a:r>
            <a:r>
              <a:rPr lang="en-US" sz="2600" dirty="0" err="1"/>
              <a:t>Reqs</a:t>
            </a:r>
            <a:r>
              <a:rPr lang="en-US" sz="2600" dirty="0"/>
              <a:t> Reflection Tool</a:t>
            </a:r>
          </a:p>
        </p:txBody>
      </p:sp>
      <p:sp>
        <p:nvSpPr>
          <p:cNvPr id="4" name="Slide Number Placeholder 3"/>
          <p:cNvSpPr>
            <a:spLocks noGrp="1"/>
          </p:cNvSpPr>
          <p:nvPr>
            <p:ph type="sldNum" sz="quarter" idx="4"/>
          </p:nvPr>
        </p:nvSpPr>
        <p:spPr>
          <a:prstGeom prst="rect">
            <a:avLst/>
          </a:prstGeom>
        </p:spPr>
        <p:txBody>
          <a:bodyPr/>
          <a:lstStyle/>
          <a:p>
            <a:r>
              <a:rPr lang="en-US"/>
              <a:t> </a:t>
            </a:r>
            <a:fld id="{EA7FC2BA-D045-45E7-B2EC-0B30E086845B}" type="slidenum">
              <a:rPr lang="en-US" smtClean="0"/>
              <a:pPr/>
              <a:t>13</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215" y="2062384"/>
            <a:ext cx="1991795" cy="286055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476631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1997753"/>
      </p:ext>
    </p:extLst>
  </p:cSld>
  <p:clrMapOvr>
    <a:masterClrMapping/>
  </p:clrMapOvr>
</p:sld>
</file>

<file path=ppt/theme/theme1.xml><?xml version="1.0" encoding="utf-8"?>
<a:theme xmlns:a="http://schemas.openxmlformats.org/drawingml/2006/main" name="Office Theme">
  <a:themeElements>
    <a:clrScheme name="Educare">
      <a:dk1>
        <a:sysClr val="windowText" lastClr="000000"/>
      </a:dk1>
      <a:lt1>
        <a:sysClr val="window" lastClr="FFFFFF"/>
      </a:lt1>
      <a:dk2>
        <a:srgbClr val="000000"/>
      </a:dk2>
      <a:lt2>
        <a:srgbClr val="FFFFFF"/>
      </a:lt2>
      <a:accent1>
        <a:srgbClr val="B50938"/>
      </a:accent1>
      <a:accent2>
        <a:srgbClr val="522C1B"/>
      </a:accent2>
      <a:accent3>
        <a:srgbClr val="5E632C"/>
      </a:accent3>
      <a:accent4>
        <a:srgbClr val="5B3B74"/>
      </a:accent4>
      <a:accent5>
        <a:srgbClr val="BE6D30"/>
      </a:accent5>
      <a:accent6>
        <a:srgbClr val="D9CFC0"/>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re PowerPoint Template 04-19-2017" id="{8C0561C4-155E-44EF-9896-C39ED525D5C2}" vid="{B2A56566-5B21-45B6-8074-5EA3300C33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BAEE1579F85A54089F3ECCF050BD66F" ma:contentTypeVersion="20" ma:contentTypeDescription="Create a new document." ma:contentTypeScope="" ma:versionID="c908fc1adf0923487ec210903100f581">
  <xsd:schema xmlns:xsd="http://www.w3.org/2001/XMLSchema" xmlns:xs="http://www.w3.org/2001/XMLSchema" xmlns:p="http://schemas.microsoft.com/office/2006/metadata/properties" xmlns:ns1="http://schemas.microsoft.com/sharepoint/v3" xmlns:ns2="ea9ee4e4-cd82-44d6-9752-a28650231eae" xmlns:ns3="4e679f9a-67a6-4ca3-91bd-2978ae4b6e21" xmlns:ns4="bb6c58bc-a498-4868-ae06-9cd262882ae9" targetNamespace="http://schemas.microsoft.com/office/2006/metadata/properties" ma:root="true" ma:fieldsID="7469cadda78a0f8b3eb291ff6c21dd48" ns1:_="" ns2:_="" ns3:_="" ns4:_="">
    <xsd:import namespace="http://schemas.microsoft.com/sharepoint/v3"/>
    <xsd:import namespace="ea9ee4e4-cd82-44d6-9752-a28650231eae"/>
    <xsd:import namespace="4e679f9a-67a6-4ca3-91bd-2978ae4b6e21"/>
    <xsd:import namespace="bb6c58bc-a498-4868-ae06-9cd262882ae9"/>
    <xsd:element name="properties">
      <xsd:complexType>
        <xsd:sequence>
          <xsd:element name="documentManagement">
            <xsd:complexType>
              <xsd:all>
                <xsd:element ref="ns2:TaxCatchAll" minOccurs="0"/>
                <xsd:element ref="ns2:TaxCatchAllLabel" minOccurs="0"/>
                <xsd:element ref="ns2:p8e179d99cdd4b34b7165135c28c20d1" minOccurs="0"/>
                <xsd:element ref="ns3:MediaServiceDateTaken" minOccurs="0"/>
                <xsd:element ref="ns3:MediaServiceOCR" minOccurs="0"/>
                <xsd:element ref="ns3:MediaServiceLocation" minOccurs="0"/>
                <xsd:element ref="ns3:MediaLengthInSeconds" minOccurs="0"/>
                <xsd:element ref="ns4:SharedWithUsers" minOccurs="0"/>
                <xsd:element ref="ns4: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KeyPoints" minOccurs="0"/>
                <xsd:element ref="ns3:MediaServiceAutoKeyPoints" minOccurs="0"/>
                <xsd:element ref="ns1:_ip_UnifiedCompliancePolicyProperties" minOccurs="0"/>
                <xsd:element ref="ns1:_ip_UnifiedCompliancePolicyUIAction" minOccurs="0"/>
                <xsd:element ref="ns3:lcf76f155ced4ddcb4097134ff3c332f"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9ee4e4-cd82-44d6-9752-a28650231eae" elementFormDefault="qualified">
    <xsd:import namespace="http://schemas.microsoft.com/office/2006/documentManagement/types"/>
    <xsd:import namespace="http://schemas.microsoft.com/office/infopath/2007/PartnerControls"/>
    <xsd:element name="TaxCatchAll" ma:index="7" nillable="true" ma:displayName="Taxonomy Catch All Column" ma:hidden="true" ma:list="{5fee0dc9-b06f-4db6-a874-96f5b41c3934}" ma:internalName="TaxCatchAll" ma:showField="CatchAllData" ma:web="bb6c58bc-a498-4868-ae06-9cd262882ae9">
      <xsd:complexType>
        <xsd:complexContent>
          <xsd:extension base="dms:MultiChoiceLookup">
            <xsd:sequence>
              <xsd:element name="Value" type="dms:Lookup" maxOccurs="unbounded" minOccurs="0" nillable="true"/>
            </xsd:sequence>
          </xsd:extension>
        </xsd:complexContent>
      </xsd:complexType>
    </xsd:element>
    <xsd:element name="TaxCatchAllLabel" ma:index="8" nillable="true" ma:displayName="Taxonomy Catch All Column1" ma:hidden="true" ma:list="{5fee0dc9-b06f-4db6-a874-96f5b41c3934}" ma:internalName="TaxCatchAllLabel" ma:readOnly="true" ma:showField="CatchAllDataLabel" ma:web="bb6c58bc-a498-4868-ae06-9cd262882ae9">
      <xsd:complexType>
        <xsd:complexContent>
          <xsd:extension base="dms:MultiChoiceLookup">
            <xsd:sequence>
              <xsd:element name="Value" type="dms:Lookup" maxOccurs="unbounded" minOccurs="0" nillable="true"/>
            </xsd:sequence>
          </xsd:extension>
        </xsd:complexContent>
      </xsd:complexType>
    </xsd:element>
    <xsd:element name="p8e179d99cdd4b34b7165135c28c20d1" ma:index="10" nillable="true" ma:taxonomy="true" ma:internalName="p8e179d99cdd4b34b7165135c28c20d1" ma:taxonomyFieldName="Document_x0020_Category1" ma:displayName="Document Category" ma:readOnly="false" ma:default="" ma:fieldId="{98e179d9-9cdd-4b34-b716-5135c28c20d1}" ma:taxonomyMulti="true" ma:sspId="a22c0490-a220-4a99-9045-a3ef56c8673a" ma:termSetId="3ffe97f8-5409-40f3-8c42-9211f27801ac"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e679f9a-67a6-4ca3-91bd-2978ae4b6e21" elementFormDefault="qualified">
    <xsd:import namespace="http://schemas.microsoft.com/office/2006/documentManagement/types"/>
    <xsd:import namespace="http://schemas.microsoft.com/office/infopath/2007/PartnerControls"/>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AutoTags" ma:index="20" nillable="true" ma:displayName="Tags" ma:internalName="MediaServiceAutoTags"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ServiceAutoKeyPoints" ma:index="24" nillable="true" ma:displayName="MediaServiceAutoKeyPoints" ma:hidden="true" ma:internalName="MediaServiceAutoKeyPoints" ma:readOnly="true">
      <xsd:simpleType>
        <xsd:restriction base="dms:Note"/>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a22c0490-a220-4a99-9045-a3ef56c8673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6c58bc-a498-4868-ae06-9cd262882ae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a9ee4e4-cd82-44d6-9752-a28650231eae" xsi:nil="true"/>
    <_ip_UnifiedCompliancePolicyUIAction xmlns="http://schemas.microsoft.com/sharepoint/v3" xsi:nil="true"/>
    <lcf76f155ced4ddcb4097134ff3c332f xmlns="4e679f9a-67a6-4ca3-91bd-2978ae4b6e21">
      <Terms xmlns="http://schemas.microsoft.com/office/infopath/2007/PartnerControls"/>
    </lcf76f155ced4ddcb4097134ff3c332f>
    <p8e179d99cdd4b34b7165135c28c20d1 xmlns="ea9ee4e4-cd82-44d6-9752-a28650231eae">
      <Terms xmlns="http://schemas.microsoft.com/office/infopath/2007/PartnerControls"/>
    </p8e179d99cdd4b34b7165135c28c20d1>
    <_ip_UnifiedCompliancePolicyProperties xmlns="http://schemas.microsoft.com/sharepoint/v3" xsi:nil="true"/>
    <SharedWithUsers xmlns="bb6c58bc-a498-4868-ae06-9cd262882ae9">
      <UserInfo>
        <DisplayName>Amanda Stein</DisplayName>
        <AccountId>20</AccountId>
        <AccountType/>
      </UserInfo>
    </SharedWithUsers>
  </documentManagement>
</p:properties>
</file>

<file path=customXml/item4.xml><?xml version="1.0" encoding="utf-8"?>
<?mso-contentType ?>
<SharedContentType xmlns="Microsoft.SharePoint.Taxonomy.ContentTypeSync" SourceId="a22c0490-a220-4a99-9045-a3ef56c8673a" ContentTypeId="0x0101" PreviousValue="false"/>
</file>

<file path=customXml/itemProps1.xml><?xml version="1.0" encoding="utf-8"?>
<ds:datastoreItem xmlns:ds="http://schemas.openxmlformats.org/officeDocument/2006/customXml" ds:itemID="{5C4B68C4-E259-43CE-B9DA-42638E790296}">
  <ds:schemaRefs>
    <ds:schemaRef ds:uri="http://schemas.microsoft.com/sharepoint/v3/contenttype/forms"/>
  </ds:schemaRefs>
</ds:datastoreItem>
</file>

<file path=customXml/itemProps2.xml><?xml version="1.0" encoding="utf-8"?>
<ds:datastoreItem xmlns:ds="http://schemas.openxmlformats.org/officeDocument/2006/customXml" ds:itemID="{77E1F2F8-5FD8-461D-BEF6-E2C7A548FF54}">
  <ds:schemaRefs>
    <ds:schemaRef ds:uri="4e679f9a-67a6-4ca3-91bd-2978ae4b6e21"/>
    <ds:schemaRef ds:uri="bb6c58bc-a498-4868-ae06-9cd262882ae9"/>
    <ds:schemaRef ds:uri="ea9ee4e4-cd82-44d6-9752-a28650231ea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31A3F7E-9E07-4034-A4A2-1B8CB03C904B}">
  <ds:schemaRefs>
    <ds:schemaRef ds:uri="4e679f9a-67a6-4ca3-91bd-2978ae4b6e21"/>
    <ds:schemaRef ds:uri="bb6c58bc-a498-4868-ae06-9cd262882ae9"/>
    <ds:schemaRef ds:uri="ea9ee4e4-cd82-44d6-9752-a28650231ea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F7EEED84-54D8-4156-B821-AC7C13D1FD6B}">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Educare PowerPoint Template 04-19-2017</Template>
  <TotalTime>775</TotalTime>
  <Words>1806</Words>
  <Application>Microsoft Office PowerPoint</Application>
  <PresentationFormat>On-screen Show (4:3)</PresentationFormat>
  <Paragraphs>132</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72</vt:lpstr>
      <vt:lpstr>Arial</vt:lpstr>
      <vt:lpstr>Calibri</vt:lpstr>
      <vt:lpstr>Courier New</vt:lpstr>
      <vt:lpstr>Symbol</vt:lpstr>
      <vt:lpstr>Office Theme</vt:lpstr>
      <vt:lpstr>Net Reqs Reflection Tool Data Review &amp; Next Steps </vt:lpstr>
      <vt:lpstr>Core Areas</vt:lpstr>
      <vt:lpstr>Net Reqs Reflection Tool Structure &amp; Content</vt:lpstr>
      <vt:lpstr>Requirements Rating Key</vt:lpstr>
      <vt:lpstr>Net Reqs Requirements Reflection Tool  Open-Ended Questions </vt:lpstr>
      <vt:lpstr>Preliminary Findings Core Area 3: Research </vt:lpstr>
      <vt:lpstr>Mission Critical Requirements: Research</vt:lpstr>
      <vt:lpstr>Mission Critical Requirements: Research</vt:lpstr>
      <vt:lpstr>Network Member Requirements: Research</vt:lpstr>
      <vt:lpstr>Mission Critical Requirement: Field Impact</vt:lpstr>
      <vt:lpstr>Mission Critical Requirement: Field Impact</vt:lpstr>
      <vt:lpstr>Mission Critical Requirement: Field Impact</vt:lpstr>
      <vt:lpstr>Processing Network Member Requirement Reflection Tool Aggregate Results</vt:lpstr>
      <vt:lpstr>PowerPoint Presentation</vt:lpstr>
    </vt:vector>
  </TitlesOfParts>
  <Company>Ounce of Prevention Fund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Zimmer, Margaret</dc:creator>
  <dc:description>Educare PowerPoint Template</dc:description>
  <cp:lastModifiedBy>Rachel Katz</cp:lastModifiedBy>
  <cp:revision>2</cp:revision>
  <cp:lastPrinted>2015-11-19T21:55:23Z</cp:lastPrinted>
  <dcterms:created xsi:type="dcterms:W3CDTF">2018-12-03T18:02:30Z</dcterms:created>
  <dcterms:modified xsi:type="dcterms:W3CDTF">2023-12-07T16:29:21Z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0x0101007BAEE1579F85A54089F3ECCF050BD66F</vt:lpwstr>
  </property>
  <property fmtid="{D5CDD505-2E9C-101B-9397-08002B2CF9AE}" pid="3" name="TaxKeyword">
    <vt:lpwstr/>
  </property>
  <property fmtid="{D5CDD505-2E9C-101B-9397-08002B2CF9AE}" pid="4" name="Category">
    <vt:lpwstr>;#Educare;#Other;#</vt:lpwstr>
  </property>
  <property fmtid="{D5CDD505-2E9C-101B-9397-08002B2CF9AE}" pid="5" name="ld3da3fc3c2c45c3bee2594779fdc40d">
    <vt:lpwstr/>
  </property>
  <property fmtid="{D5CDD505-2E9C-101B-9397-08002B2CF9AE}" pid="6" name="Document Type">
    <vt:lpwstr>486;#Brand standards and templates|149e2a60-7d48-4eb6-8baf-ed69fc7437fe</vt:lpwstr>
  </property>
  <property fmtid="{D5CDD505-2E9C-101B-9397-08002B2CF9AE}" pid="7" name="Publisher or Source">
    <vt:lpwstr/>
  </property>
  <property fmtid="{D5CDD505-2E9C-101B-9397-08002B2CF9AE}" pid="8" name="m2aa6130a097472d9c3a70e9b3c31137">
    <vt:lpwstr/>
  </property>
  <property fmtid="{D5CDD505-2E9C-101B-9397-08002B2CF9AE}" pid="9" name="Geographic Area">
    <vt:lpwstr/>
  </property>
  <property fmtid="{D5CDD505-2E9C-101B-9397-08002B2CF9AE}" pid="10" name="External_x0020_Document_x0020_Type">
    <vt:lpwstr/>
  </property>
  <property fmtid="{D5CDD505-2E9C-101B-9397-08002B2CF9AE}" pid="11" name="Strategic Impact Area">
    <vt:lpwstr/>
  </property>
  <property fmtid="{D5CDD505-2E9C-101B-9397-08002B2CF9AE}" pid="12" name="Division">
    <vt:lpwstr>115;#Communications|0896aad9-9dfb-4147-8af0-adc69ccb4282</vt:lpwstr>
  </property>
  <property fmtid="{D5CDD505-2E9C-101B-9397-08002B2CF9AE}" pid="13" name="Audience12">
    <vt:lpwstr>533;#External Use Permitted|1ca30b44-7052-4b64-85f4-02efc6103120</vt:lpwstr>
  </property>
  <property fmtid="{D5CDD505-2E9C-101B-9397-08002B2CF9AE}" pid="14" name="Audience1">
    <vt:lpwstr>External Use with Permissions</vt:lpwstr>
  </property>
  <property fmtid="{D5CDD505-2E9C-101B-9397-08002B2CF9AE}" pid="15" name="Division0">
    <vt:lpwstr>494;#Communications|0896aad9-9dfb-4147-8af0-adc69ccb4282</vt:lpwstr>
  </property>
  <property fmtid="{D5CDD505-2E9C-101B-9397-08002B2CF9AE}" pid="16" name="n86e041d275f41248e2bf88cc0ed36ef">
    <vt:lpwstr>Communications|0896aad9-9dfb-4147-8af0-adc69ccb4282</vt:lpwstr>
  </property>
  <property fmtid="{D5CDD505-2E9C-101B-9397-08002B2CF9AE}" pid="17" name="Project">
    <vt:lpwstr/>
  </property>
  <property fmtid="{D5CDD505-2E9C-101B-9397-08002B2CF9AE}" pid="18" name="Authors">
    <vt:lpwstr>111;#i:0#.f|membership|jsommer@ounceofprevention.org,#i:0#.f|membership|jsommer@ounceofprevention.org,#jsommer@ounceofprevention.org,#jsommer@ounceofprevention.org,#Sommer, Jason,#,#Communications,#Marketing and Communications Manager</vt:lpwstr>
  </property>
  <property fmtid="{D5CDD505-2E9C-101B-9397-08002B2CF9AE}" pid="19" name="j5fd8903f2304f88a9ed9c709b67b361">
    <vt:lpwstr>External Use Permitted|1ca30b44-7052-4b64-85f4-02efc6103120</vt:lpwstr>
  </property>
  <property fmtid="{D5CDD505-2E9C-101B-9397-08002B2CF9AE}" pid="20" name="f7e0a27d1a2940ee8dd452675b58c889">
    <vt:lpwstr>Communications|0896aad9-9dfb-4147-8af0-adc69ccb4282</vt:lpwstr>
  </property>
  <property fmtid="{D5CDD505-2E9C-101B-9397-08002B2CF9AE}" pid="21" name="aa56ad7ced124fff8ff86501e1df3bf7">
    <vt:lpwstr/>
  </property>
  <property fmtid="{D5CDD505-2E9C-101B-9397-08002B2CF9AE}" pid="22" name="a4233a1223be4012b33e656a8522fdc9">
    <vt:lpwstr>Brand standards and templates|149e2a60-7d48-4eb6-8baf-ed69fc7437fe</vt:lpwstr>
  </property>
  <property fmtid="{D5CDD505-2E9C-101B-9397-08002B2CF9AE}" pid="23" name="ddcafc4546d44f778df0558cc721cdd4">
    <vt:lpwstr/>
  </property>
  <property fmtid="{D5CDD505-2E9C-101B-9397-08002B2CF9AE}" pid="24" name="hbc9cfe02a3644639bf2a38cc50f6a0b">
    <vt:lpwstr/>
  </property>
  <property fmtid="{D5CDD505-2E9C-101B-9397-08002B2CF9AE}" pid="25" name="_DCDateCreated">
    <vt:filetime>2013-04-30T05:00:00Z</vt:filetime>
  </property>
  <property fmtid="{D5CDD505-2E9C-101B-9397-08002B2CF9AE}" pid="26" name="External Document Type">
    <vt:lpwstr/>
  </property>
  <property fmtid="{D5CDD505-2E9C-101B-9397-08002B2CF9AE}" pid="27" name="OunceDivision">
    <vt:lpwstr>494;#Communications|0896aad9-9dfb-4147-8af0-adc69ccb4282</vt:lpwstr>
  </property>
  <property fmtid="{D5CDD505-2E9C-101B-9397-08002B2CF9AE}" pid="28" name="OunceProject">
    <vt:lpwstr/>
  </property>
  <property fmtid="{D5CDD505-2E9C-101B-9397-08002B2CF9AE}" pid="29" name="OuncePublisherOrSource">
    <vt:lpwstr/>
  </property>
  <property fmtid="{D5CDD505-2E9C-101B-9397-08002B2CF9AE}" pid="30" name="OunceDocumentType">
    <vt:lpwstr>573;#Branding and Templates|58145381-bc48-42e5-846c-f7bd54a83c9e</vt:lpwstr>
  </property>
  <property fmtid="{D5CDD505-2E9C-101B-9397-08002B2CF9AE}" pid="31" name="OunceStrategicObjective">
    <vt:lpwstr/>
  </property>
  <property fmtid="{D5CDD505-2E9C-101B-9397-08002B2CF9AE}" pid="32" name="ma0fd9ace9af44a28ee97c8f6d2540c5">
    <vt:lpwstr/>
  </property>
  <property fmtid="{D5CDD505-2E9C-101B-9397-08002B2CF9AE}" pid="33" name="OunceAudience">
    <vt:lpwstr>533;#External Use Permitted|1ca30b44-7052-4b64-85f4-02efc6103120</vt:lpwstr>
  </property>
  <property fmtid="{D5CDD505-2E9C-101B-9397-08002B2CF9AE}" pid="34" name="OunceGeographicArea">
    <vt:lpwstr/>
  </property>
  <property fmtid="{D5CDD505-2E9C-101B-9397-08002B2CF9AE}" pid="35" name="MediaServiceImageTags">
    <vt:lpwstr/>
  </property>
  <property fmtid="{D5CDD505-2E9C-101B-9397-08002B2CF9AE}" pid="36" name="m5725e21180a4394945c5ce561cfd6d5">
    <vt:lpwstr/>
  </property>
  <property fmtid="{D5CDD505-2E9C-101B-9397-08002B2CF9AE}" pid="37" name="Document Category1">
    <vt:lpwstr/>
  </property>
  <property fmtid="{D5CDD505-2E9C-101B-9397-08002B2CF9AE}" pid="38" name="Document_x0020_Category">
    <vt:lpwstr/>
  </property>
  <property fmtid="{D5CDD505-2E9C-101B-9397-08002B2CF9AE}" pid="39" name="Document Category">
    <vt:lpwstr/>
  </property>
</Properties>
</file>