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95" r:id="rId3"/>
    <p:sldId id="297" r:id="rId4"/>
    <p:sldId id="303" r:id="rId5"/>
    <p:sldId id="298" r:id="rId6"/>
    <p:sldId id="299" r:id="rId7"/>
    <p:sldId id="300" r:id="rId8"/>
    <p:sldId id="301" r:id="rId9"/>
    <p:sldId id="304" r:id="rId10"/>
    <p:sldId id="306" r:id="rId11"/>
    <p:sldId id="302" r:id="rId12"/>
    <p:sldId id="268" r:id="rId13"/>
    <p:sldId id="307" r:id="rId14"/>
    <p:sldId id="292" r:id="rId15"/>
    <p:sldId id="296" r:id="rId16"/>
  </p:sldIdLst>
  <p:sldSz cx="9144000" cy="6858000" type="screen4x3"/>
  <p:notesSz cx="7023100" cy="9309100"/>
  <p:defaultTextStyle>
    <a:defPPr>
      <a:defRPr lang="en-US"/>
    </a:defPPr>
    <a:lvl1pPr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1pPr>
    <a:lvl2pPr marL="4572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2pPr>
    <a:lvl3pPr marL="9144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3pPr>
    <a:lvl4pPr marL="13716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4pPr>
    <a:lvl5pPr marL="1828800" algn="l" defTabSz="457200" rtl="0" fontAlgn="base">
      <a:spcBef>
        <a:spcPct val="0"/>
      </a:spcBef>
      <a:spcAft>
        <a:spcPct val="0"/>
      </a:spcAft>
      <a:defRPr sz="2400" kern="1200">
        <a:solidFill>
          <a:schemeClr val="tx1"/>
        </a:solidFill>
        <a:latin typeface="Calibri" charset="0"/>
        <a:ea typeface="ヒラギノ角ゴ Pro W3" charset="0"/>
        <a:cs typeface="ヒラギノ角ゴ Pro W3" charset="0"/>
      </a:defRPr>
    </a:lvl5pPr>
    <a:lvl6pPr marL="2286000" algn="l" defTabSz="457200" rtl="0" eaLnBrk="1" latinLnBrk="0" hangingPunct="1">
      <a:defRPr sz="2400" kern="1200">
        <a:solidFill>
          <a:schemeClr val="tx1"/>
        </a:solidFill>
        <a:latin typeface="Calibri" charset="0"/>
        <a:ea typeface="ヒラギノ角ゴ Pro W3" charset="0"/>
        <a:cs typeface="ヒラギノ角ゴ Pro W3" charset="0"/>
      </a:defRPr>
    </a:lvl6pPr>
    <a:lvl7pPr marL="2743200" algn="l" defTabSz="457200" rtl="0" eaLnBrk="1" latinLnBrk="0" hangingPunct="1">
      <a:defRPr sz="2400" kern="1200">
        <a:solidFill>
          <a:schemeClr val="tx1"/>
        </a:solidFill>
        <a:latin typeface="Calibri" charset="0"/>
        <a:ea typeface="ヒラギノ角ゴ Pro W3" charset="0"/>
        <a:cs typeface="ヒラギノ角ゴ Pro W3" charset="0"/>
      </a:defRPr>
    </a:lvl7pPr>
    <a:lvl8pPr marL="3200400" algn="l" defTabSz="457200" rtl="0" eaLnBrk="1" latinLnBrk="0" hangingPunct="1">
      <a:defRPr sz="2400" kern="1200">
        <a:solidFill>
          <a:schemeClr val="tx1"/>
        </a:solidFill>
        <a:latin typeface="Calibri" charset="0"/>
        <a:ea typeface="ヒラギノ角ゴ Pro W3" charset="0"/>
        <a:cs typeface="ヒラギノ角ゴ Pro W3" charset="0"/>
      </a:defRPr>
    </a:lvl8pPr>
    <a:lvl9pPr marL="3657600" algn="l" defTabSz="457200" rtl="0" eaLnBrk="1" latinLnBrk="0" hangingPunct="1">
      <a:defRPr sz="2400" kern="1200">
        <a:solidFill>
          <a:schemeClr val="tx1"/>
        </a:solidFill>
        <a:latin typeface="Calibri" charset="0"/>
        <a:ea typeface="ヒラギノ角ゴ Pro W3" charset="0"/>
        <a:cs typeface="ヒラギノ角ゴ Pro W3"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C3F6"/>
    <a:srgbClr val="6BABD8"/>
    <a:srgbClr val="6CADDA"/>
    <a:srgbClr val="75BBEC"/>
    <a:srgbClr val="639E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60086" autoAdjust="0"/>
  </p:normalViewPr>
  <p:slideViewPr>
    <p:cSldViewPr snapToGrid="0" snapToObjects="1">
      <p:cViewPr varScale="1">
        <p:scale>
          <a:sx n="79" d="100"/>
          <a:sy n="79" d="100"/>
        </p:scale>
        <p:origin x="1168" y="52"/>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EAF121F8-AE56-1C4C-A722-5F9C945C7991}" type="datetimeFigureOut">
              <a:rPr lang="en-US" smtClean="0"/>
              <a:t>8/13/2020</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8CF3C0B5-E688-F94C-90B8-AB47BB3FFE05}" type="slidenum">
              <a:rPr lang="en-US" smtClean="0"/>
              <a:t>‹#›</a:t>
            </a:fld>
            <a:endParaRPr lang="en-US"/>
          </a:p>
        </p:txBody>
      </p:sp>
    </p:spTree>
    <p:extLst>
      <p:ext uri="{BB962C8B-B14F-4D97-AF65-F5344CB8AC3E}">
        <p14:creationId xmlns:p14="http://schemas.microsoft.com/office/powerpoint/2010/main" val="1866473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CF3C0B5-E688-F94C-90B8-AB47BB3FFE05}" type="slidenum">
              <a:rPr lang="en-US" smtClean="0"/>
              <a:t>1</a:t>
            </a:fld>
            <a:endParaRPr lang="en-US"/>
          </a:p>
        </p:txBody>
      </p:sp>
    </p:spTree>
    <p:extLst>
      <p:ext uri="{BB962C8B-B14F-4D97-AF65-F5344CB8AC3E}">
        <p14:creationId xmlns:p14="http://schemas.microsoft.com/office/powerpoint/2010/main" val="2914547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Focusing on immediate, pragmatic issues today, want to address all as we go along.  </a:t>
            </a:r>
          </a:p>
        </p:txBody>
      </p:sp>
      <p:sp>
        <p:nvSpPr>
          <p:cNvPr id="4" name="Slide Number Placeholder 3"/>
          <p:cNvSpPr>
            <a:spLocks noGrp="1"/>
          </p:cNvSpPr>
          <p:nvPr>
            <p:ph type="sldNum" sz="quarter" idx="5"/>
          </p:nvPr>
        </p:nvSpPr>
        <p:spPr/>
        <p:txBody>
          <a:bodyPr/>
          <a:lstStyle/>
          <a:p>
            <a:fld id="{8CF3C0B5-E688-F94C-90B8-AB47BB3FFE05}" type="slidenum">
              <a:rPr lang="en-US" smtClean="0"/>
              <a:t>4</a:t>
            </a:fld>
            <a:endParaRPr lang="en-US"/>
          </a:p>
        </p:txBody>
      </p:sp>
    </p:spTree>
    <p:extLst>
      <p:ext uri="{BB962C8B-B14F-4D97-AF65-F5344CB8AC3E}">
        <p14:creationId xmlns:p14="http://schemas.microsoft.com/office/powerpoint/2010/main" val="35415139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3C0B5-E688-F94C-90B8-AB47BB3FFE05}" type="slidenum">
              <a:rPr lang="en-US" smtClean="0"/>
              <a:t>12</a:t>
            </a:fld>
            <a:endParaRPr lang="en-US"/>
          </a:p>
        </p:txBody>
      </p:sp>
    </p:spTree>
    <p:extLst>
      <p:ext uri="{BB962C8B-B14F-4D97-AF65-F5344CB8AC3E}">
        <p14:creationId xmlns:p14="http://schemas.microsoft.com/office/powerpoint/2010/main" val="249582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hope to release reports by Oct. 31.  </a:t>
            </a:r>
          </a:p>
        </p:txBody>
      </p:sp>
      <p:sp>
        <p:nvSpPr>
          <p:cNvPr id="4" name="Slide Number Placeholder 3"/>
          <p:cNvSpPr>
            <a:spLocks noGrp="1"/>
          </p:cNvSpPr>
          <p:nvPr>
            <p:ph type="sldNum" sz="quarter" idx="5"/>
          </p:nvPr>
        </p:nvSpPr>
        <p:spPr/>
        <p:txBody>
          <a:bodyPr/>
          <a:lstStyle/>
          <a:p>
            <a:fld id="{8CF3C0B5-E688-F94C-90B8-AB47BB3FFE05}" type="slidenum">
              <a:rPr lang="en-US" smtClean="0"/>
              <a:t>14</a:t>
            </a:fld>
            <a:endParaRPr lang="en-US"/>
          </a:p>
        </p:txBody>
      </p:sp>
    </p:spTree>
    <p:extLst>
      <p:ext uri="{BB962C8B-B14F-4D97-AF65-F5344CB8AC3E}">
        <p14:creationId xmlns:p14="http://schemas.microsoft.com/office/powerpoint/2010/main" val="36368292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pp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68392" cy="6874079"/>
          </a:xfrm>
          <a:prstGeom prst="rect">
            <a:avLst/>
          </a:prstGeom>
        </p:spPr>
      </p:pic>
    </p:spTree>
    <p:extLst>
      <p:ext uri="{BB962C8B-B14F-4D97-AF65-F5344CB8AC3E}">
        <p14:creationId xmlns:p14="http://schemas.microsoft.com/office/powerpoint/2010/main" val="1797622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lgn="l">
              <a:defRPr sz="4000">
                <a:solidFill>
                  <a:schemeClr val="tx1">
                    <a:lumMod val="65000"/>
                    <a:lumOff val="3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57200" y="1600201"/>
            <a:ext cx="8229600" cy="4082066"/>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301387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p:cNvSpPr/>
          <p:nvPr/>
        </p:nvSpPr>
        <p:spPr>
          <a:xfrm>
            <a:off x="0" y="5892799"/>
            <a:ext cx="9144000" cy="965201"/>
          </a:xfrm>
          <a:prstGeom prst="rect">
            <a:avLst/>
          </a:prstGeom>
          <a:gradFill>
            <a:gsLst>
              <a:gs pos="0">
                <a:srgbClr val="639EC8"/>
              </a:gs>
              <a:gs pos="100000">
                <a:srgbClr val="6BABD8"/>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800"/>
          </a:p>
        </p:txBody>
      </p:sp>
      <p:pic>
        <p:nvPicPr>
          <p:cNvPr id="3" name="Picture 2" descr="kittner_070409_owell_fl.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22201" y="5936348"/>
            <a:ext cx="5274746" cy="870539"/>
          </a:xfrm>
          <a:prstGeom prst="rect">
            <a:avLst/>
          </a:prstGeom>
        </p:spPr>
      </p:pic>
      <p:pic>
        <p:nvPicPr>
          <p:cNvPr id="4" name="Picture 3" descr="large_white_trans.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94549" y="5994463"/>
            <a:ext cx="2675542" cy="738449"/>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1" r:id="rId2"/>
  </p:sldLayoutIdLst>
  <p:txStyles>
    <p:titleStyle>
      <a:lvl1pPr algn="ctr" defTabSz="457200" rtl="0" eaLnBrk="1" fontAlgn="base" hangingPunct="1">
        <a:spcBef>
          <a:spcPct val="0"/>
        </a:spcBef>
        <a:spcAft>
          <a:spcPct val="0"/>
        </a:spcAft>
        <a:defRPr sz="4400" kern="1200">
          <a:solidFill>
            <a:schemeClr val="tx1"/>
          </a:solidFill>
          <a:latin typeface="+mj-lt"/>
          <a:ea typeface="ヒラギノ角ゴ Pro W3" charset="0"/>
          <a:cs typeface="ヒラギノ角ゴ Pro W3" charset="0"/>
        </a:defRPr>
      </a:lvl1pPr>
      <a:lvl2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2pPr>
      <a:lvl3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3pPr>
      <a:lvl4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4pPr>
      <a:lvl5pPr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5pPr>
      <a:lvl6pPr marL="4572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6pPr>
      <a:lvl7pPr marL="9144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7pPr>
      <a:lvl8pPr marL="13716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8pPr>
      <a:lvl9pPr marL="1828800" algn="ctr" defTabSz="457200" rtl="0" eaLnBrk="1" fontAlgn="base" hangingPunct="1">
        <a:spcBef>
          <a:spcPct val="0"/>
        </a:spcBef>
        <a:spcAft>
          <a:spcPct val="0"/>
        </a:spcAft>
        <a:defRPr sz="4400">
          <a:solidFill>
            <a:schemeClr val="tx1"/>
          </a:solidFill>
          <a:latin typeface="Calibri" charset="0"/>
          <a:ea typeface="ヒラギノ角ゴ Pro W3" charset="0"/>
          <a:cs typeface="ヒラギノ角ゴ Pro W3"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ヒラギノ角ゴ Pro W3" charset="0"/>
          <a:cs typeface="ヒラギノ角ゴ Pro W3" charset="0"/>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ヒラギノ角ゴ Pro W3"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ヒラギノ角ゴ Pro W3"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ヒラギノ角ゴ Pro W3"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3"/>
          <p:cNvSpPr>
            <a:spLocks noChangeArrowheads="1"/>
          </p:cNvSpPr>
          <p:nvPr/>
        </p:nvSpPr>
        <p:spPr bwMode="auto">
          <a:xfrm>
            <a:off x="743213" y="2479837"/>
            <a:ext cx="552190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1800" dirty="0">
                <a:solidFill>
                  <a:schemeClr val="bg1"/>
                </a:solidFill>
              </a:rPr>
              <a:t>Friday, August 14, 2020</a:t>
            </a:r>
          </a:p>
        </p:txBody>
      </p:sp>
      <p:sp>
        <p:nvSpPr>
          <p:cNvPr id="3075" name="Title 1"/>
          <p:cNvSpPr txBox="1">
            <a:spLocks/>
          </p:cNvSpPr>
          <p:nvPr/>
        </p:nvSpPr>
        <p:spPr bwMode="auto">
          <a:xfrm>
            <a:off x="743213" y="534573"/>
            <a:ext cx="6189850" cy="17605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Calibri" charset="0"/>
                <a:ea typeface="ヒラギノ角ゴ Pro W3" charset="0"/>
                <a:cs typeface="ヒラギノ角ゴ Pro W3" charset="0"/>
              </a:defRPr>
            </a:lvl1pPr>
            <a:lvl2pPr marL="742950" indent="-285750" eaLnBrk="0" hangingPunct="0">
              <a:defRPr sz="2400">
                <a:solidFill>
                  <a:schemeClr val="tx1"/>
                </a:solidFill>
                <a:latin typeface="Calibri" charset="0"/>
                <a:ea typeface="ヒラギノ角ゴ Pro W3" charset="0"/>
              </a:defRPr>
            </a:lvl2pPr>
            <a:lvl3pPr marL="1143000" indent="-228600" eaLnBrk="0" hangingPunct="0">
              <a:defRPr sz="2400">
                <a:solidFill>
                  <a:schemeClr val="tx1"/>
                </a:solidFill>
                <a:latin typeface="Calibri" charset="0"/>
                <a:ea typeface="ヒラギノ角ゴ Pro W3" charset="0"/>
              </a:defRPr>
            </a:lvl3pPr>
            <a:lvl4pPr marL="1600200" indent="-228600" eaLnBrk="0" hangingPunct="0">
              <a:defRPr sz="2400">
                <a:solidFill>
                  <a:schemeClr val="tx1"/>
                </a:solidFill>
                <a:latin typeface="Calibri" charset="0"/>
                <a:ea typeface="ヒラギノ角ゴ Pro W3" charset="0"/>
              </a:defRPr>
            </a:lvl4pPr>
            <a:lvl5pPr marL="2057400" indent="-228600" eaLnBrk="0" hangingPunct="0">
              <a:defRPr sz="2400">
                <a:solidFill>
                  <a:schemeClr val="tx1"/>
                </a:solidFill>
                <a:latin typeface="Calibri" charset="0"/>
                <a:ea typeface="ヒラギノ角ゴ Pro W3" charset="0"/>
              </a:defRPr>
            </a:lvl5pPr>
            <a:lvl6pPr marL="2514600" indent="-228600" eaLnBrk="0" fontAlgn="base" hangingPunct="0">
              <a:spcBef>
                <a:spcPct val="0"/>
              </a:spcBef>
              <a:spcAft>
                <a:spcPct val="0"/>
              </a:spcAft>
              <a:defRPr sz="2400">
                <a:solidFill>
                  <a:schemeClr val="tx1"/>
                </a:solidFill>
                <a:latin typeface="Calibri" charset="0"/>
                <a:ea typeface="ヒラギノ角ゴ Pro W3" charset="0"/>
              </a:defRPr>
            </a:lvl6pPr>
            <a:lvl7pPr marL="2971800" indent="-228600" eaLnBrk="0" fontAlgn="base" hangingPunct="0">
              <a:spcBef>
                <a:spcPct val="0"/>
              </a:spcBef>
              <a:spcAft>
                <a:spcPct val="0"/>
              </a:spcAft>
              <a:defRPr sz="2400">
                <a:solidFill>
                  <a:schemeClr val="tx1"/>
                </a:solidFill>
                <a:latin typeface="Calibri" charset="0"/>
                <a:ea typeface="ヒラギノ角ゴ Pro W3" charset="0"/>
              </a:defRPr>
            </a:lvl7pPr>
            <a:lvl8pPr marL="3429000" indent="-228600" eaLnBrk="0" fontAlgn="base" hangingPunct="0">
              <a:spcBef>
                <a:spcPct val="0"/>
              </a:spcBef>
              <a:spcAft>
                <a:spcPct val="0"/>
              </a:spcAft>
              <a:defRPr sz="2400">
                <a:solidFill>
                  <a:schemeClr val="tx1"/>
                </a:solidFill>
                <a:latin typeface="Calibri" charset="0"/>
                <a:ea typeface="ヒラギノ角ゴ Pro W3" charset="0"/>
              </a:defRPr>
            </a:lvl8pPr>
            <a:lvl9pPr marL="3886200" indent="-228600" eaLnBrk="0" fontAlgn="base" hangingPunct="0">
              <a:spcBef>
                <a:spcPct val="0"/>
              </a:spcBef>
              <a:spcAft>
                <a:spcPct val="0"/>
              </a:spcAft>
              <a:defRPr sz="2400">
                <a:solidFill>
                  <a:schemeClr val="tx1"/>
                </a:solidFill>
                <a:latin typeface="Calibri" charset="0"/>
                <a:ea typeface="ヒラギノ角ゴ Pro W3" charset="0"/>
              </a:defRPr>
            </a:lvl9pPr>
          </a:lstStyle>
          <a:p>
            <a:pPr eaLnBrk="1" hangingPunct="1"/>
            <a:r>
              <a:rPr lang="en-US" sz="4000" dirty="0">
                <a:solidFill>
                  <a:schemeClr val="bg1"/>
                </a:solidFill>
              </a:rPr>
              <a:t>Educare Learning Network:</a:t>
            </a:r>
          </a:p>
          <a:p>
            <a:pPr eaLnBrk="1" hangingPunct="1"/>
            <a:r>
              <a:rPr lang="en-US" sz="3200" dirty="0">
                <a:solidFill>
                  <a:schemeClr val="bg1"/>
                </a:solidFill>
              </a:rPr>
              <a:t>LEP Community of Practice</a:t>
            </a:r>
          </a:p>
        </p:txBody>
      </p:sp>
      <p:pic>
        <p:nvPicPr>
          <p:cNvPr id="2" name="Picture 1" descr="large_white_tran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65606" y="5554923"/>
            <a:ext cx="3406055" cy="9400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40A53-7AE9-420C-8780-77D4A24B145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80955A10-2AD4-4F07-AE2E-5E50CB13DE2B}"/>
              </a:ext>
            </a:extLst>
          </p:cNvPr>
          <p:cNvSpPr>
            <a:spLocks noGrp="1"/>
          </p:cNvSpPr>
          <p:nvPr>
            <p:ph idx="1"/>
          </p:nvPr>
        </p:nvSpPr>
        <p:spPr/>
        <p:txBody>
          <a:bodyPr>
            <a:normAutofit fontScale="77500" lnSpcReduction="20000"/>
          </a:bodyPr>
          <a:lstStyle/>
          <a:p>
            <a:r>
              <a:rPr lang="en-US" dirty="0"/>
              <a:t>Welcome</a:t>
            </a:r>
          </a:p>
          <a:p>
            <a:r>
              <a:rPr lang="en-US" dirty="0"/>
              <a:t>EREDS Work Group</a:t>
            </a:r>
          </a:p>
          <a:p>
            <a:r>
              <a:rPr lang="en-US" dirty="0"/>
              <a:t>National Evaluation – Fall Variations/Issues</a:t>
            </a:r>
          </a:p>
          <a:p>
            <a:pPr lvl="1"/>
            <a:r>
              <a:rPr lang="en-US" dirty="0"/>
              <a:t>2019-20 Attendance</a:t>
            </a:r>
          </a:p>
          <a:p>
            <a:pPr lvl="1"/>
            <a:r>
              <a:rPr lang="en-US" dirty="0"/>
              <a:t>2020-21 Enrollment, Class Type, etc.</a:t>
            </a:r>
          </a:p>
          <a:p>
            <a:pPr lvl="1"/>
            <a:r>
              <a:rPr lang="en-US" dirty="0"/>
              <a:t>Child measures</a:t>
            </a:r>
          </a:p>
          <a:p>
            <a:pPr lvl="1"/>
            <a:r>
              <a:rPr lang="en-US" dirty="0"/>
              <a:t>Parent interviews</a:t>
            </a:r>
          </a:p>
          <a:p>
            <a:r>
              <a:rPr lang="en-US" dirty="0"/>
              <a:t>Ongoing Discussions </a:t>
            </a:r>
          </a:p>
          <a:p>
            <a:r>
              <a:rPr lang="en-US" dirty="0"/>
              <a:t>Data Camp</a:t>
            </a:r>
          </a:p>
          <a:p>
            <a:r>
              <a:rPr lang="en-US" dirty="0"/>
              <a:t>Housekeeping</a:t>
            </a:r>
          </a:p>
          <a:p>
            <a:r>
              <a:rPr lang="en-US" dirty="0"/>
              <a:t>Network Next Steps</a:t>
            </a:r>
          </a:p>
          <a:p>
            <a:endParaRPr lang="en-US" dirty="0"/>
          </a:p>
          <a:p>
            <a:endParaRPr lang="en-US" dirty="0"/>
          </a:p>
        </p:txBody>
      </p:sp>
    </p:spTree>
    <p:extLst>
      <p:ext uri="{BB962C8B-B14F-4D97-AF65-F5344CB8AC3E}">
        <p14:creationId xmlns:p14="http://schemas.microsoft.com/office/powerpoint/2010/main" val="526353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DDBF6-E2A3-4F21-B8FB-AE871F631734}"/>
              </a:ext>
            </a:extLst>
          </p:cNvPr>
          <p:cNvSpPr>
            <a:spLocks noGrp="1"/>
          </p:cNvSpPr>
          <p:nvPr>
            <p:ph type="title"/>
          </p:nvPr>
        </p:nvSpPr>
        <p:spPr/>
        <p:txBody>
          <a:bodyPr/>
          <a:lstStyle/>
          <a:p>
            <a:r>
              <a:rPr lang="en-US" dirty="0"/>
              <a:t>EREDS Work Group</a:t>
            </a:r>
          </a:p>
        </p:txBody>
      </p:sp>
      <p:sp>
        <p:nvSpPr>
          <p:cNvPr id="3" name="Content Placeholder 2">
            <a:extLst>
              <a:ext uri="{FF2B5EF4-FFF2-40B4-BE49-F238E27FC236}">
                <a16:creationId xmlns:a16="http://schemas.microsoft.com/office/drawing/2014/main" id="{821D300C-1137-4F4E-B68D-8B0BB4B8DCF4}"/>
              </a:ext>
            </a:extLst>
          </p:cNvPr>
          <p:cNvSpPr>
            <a:spLocks noGrp="1"/>
          </p:cNvSpPr>
          <p:nvPr>
            <p:ph idx="1"/>
          </p:nvPr>
        </p:nvSpPr>
        <p:spPr/>
        <p:txBody>
          <a:bodyPr/>
          <a:lstStyle/>
          <a:p>
            <a:r>
              <a:rPr lang="en-US" dirty="0"/>
              <a:t>Charter</a:t>
            </a:r>
          </a:p>
          <a:p>
            <a:r>
              <a:rPr lang="en-US" dirty="0"/>
              <a:t>Leadership</a:t>
            </a:r>
          </a:p>
          <a:p>
            <a:endParaRPr lang="en-US" dirty="0"/>
          </a:p>
        </p:txBody>
      </p:sp>
    </p:spTree>
    <p:extLst>
      <p:ext uri="{BB962C8B-B14F-4D97-AF65-F5344CB8AC3E}">
        <p14:creationId xmlns:p14="http://schemas.microsoft.com/office/powerpoint/2010/main" val="3043759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8ADF-F068-44CA-9CF8-8E9C27954E20}"/>
              </a:ext>
            </a:extLst>
          </p:cNvPr>
          <p:cNvSpPr>
            <a:spLocks noGrp="1"/>
          </p:cNvSpPr>
          <p:nvPr>
            <p:ph type="title"/>
          </p:nvPr>
        </p:nvSpPr>
        <p:spPr>
          <a:xfrm>
            <a:off x="457200" y="171338"/>
            <a:ext cx="8229600" cy="1052456"/>
          </a:xfrm>
        </p:spPr>
        <p:txBody>
          <a:bodyPr/>
          <a:lstStyle/>
          <a:p>
            <a:r>
              <a:rPr lang="en-US" sz="3200" dirty="0"/>
              <a:t>National Evaluation</a:t>
            </a:r>
            <a:br>
              <a:rPr lang="en-US" sz="3200" dirty="0"/>
            </a:br>
            <a:r>
              <a:rPr lang="en-US" sz="3200" dirty="0"/>
              <a:t>Fall Variations/Issues: Your Requests</a:t>
            </a:r>
          </a:p>
        </p:txBody>
      </p:sp>
      <p:sp>
        <p:nvSpPr>
          <p:cNvPr id="3" name="Content Placeholder 2">
            <a:extLst>
              <a:ext uri="{FF2B5EF4-FFF2-40B4-BE49-F238E27FC236}">
                <a16:creationId xmlns:a16="http://schemas.microsoft.com/office/drawing/2014/main" id="{FA8A05FC-2ABE-4C93-9046-DE929601393E}"/>
              </a:ext>
            </a:extLst>
          </p:cNvPr>
          <p:cNvSpPr>
            <a:spLocks noGrp="1"/>
          </p:cNvSpPr>
          <p:nvPr>
            <p:ph idx="1"/>
          </p:nvPr>
        </p:nvSpPr>
        <p:spPr>
          <a:xfrm>
            <a:off x="202301" y="1223793"/>
            <a:ext cx="8715121" cy="5298387"/>
          </a:xfrm>
        </p:spPr>
        <p:txBody>
          <a:bodyPr>
            <a:noAutofit/>
          </a:bodyPr>
          <a:lstStyle/>
          <a:p>
            <a:r>
              <a:rPr lang="en-US" sz="1900" dirty="0"/>
              <a:t>“Share and document strategies for </a:t>
            </a:r>
            <a:r>
              <a:rPr lang="en-US" sz="1900" dirty="0">
                <a:solidFill>
                  <a:srgbClr val="FF0000"/>
                </a:solidFill>
              </a:rPr>
              <a:t>RPP and data use for CQI </a:t>
            </a:r>
            <a:r>
              <a:rPr lang="en-US" sz="1900" dirty="0"/>
              <a:t>during a pandemic (remote/virtual meetings, leaders/staff with less time to attend to evidence-base and data).” </a:t>
            </a:r>
          </a:p>
          <a:p>
            <a:r>
              <a:rPr lang="en-US" sz="1900" dirty="0"/>
              <a:t>“…</a:t>
            </a:r>
            <a:r>
              <a:rPr lang="en-US" sz="1900" dirty="0">
                <a:solidFill>
                  <a:srgbClr val="FF0000"/>
                </a:solidFill>
              </a:rPr>
              <a:t>Tech-enabled assessments</a:t>
            </a:r>
            <a:r>
              <a:rPr lang="en-US" sz="1900" dirty="0"/>
              <a:t>. The Ounce ELN team is looking into offering a webinar/demo as part of our backbone work with the Network to support practice/CQI.” </a:t>
            </a:r>
          </a:p>
          <a:p>
            <a:r>
              <a:rPr lang="en-US" sz="1900" dirty="0"/>
              <a:t>“Other </a:t>
            </a:r>
            <a:r>
              <a:rPr lang="en-US" sz="1900" dirty="0">
                <a:solidFill>
                  <a:srgbClr val="FF0000"/>
                </a:solidFill>
              </a:rPr>
              <a:t>measures that can be done remotely</a:t>
            </a:r>
            <a:r>
              <a:rPr lang="en-US" sz="1900" dirty="0"/>
              <a:t>; but place minimal burden on staff.” </a:t>
            </a:r>
          </a:p>
          <a:p>
            <a:r>
              <a:rPr lang="en-US" sz="1900" dirty="0"/>
              <a:t>“Recommendations of </a:t>
            </a:r>
            <a:r>
              <a:rPr lang="en-US" sz="1900" dirty="0">
                <a:solidFill>
                  <a:srgbClr val="FF0000"/>
                </a:solidFill>
              </a:rPr>
              <a:t>pre-/post- COVID analyses </a:t>
            </a:r>
            <a:r>
              <a:rPr lang="en-US" sz="1900" dirty="0"/>
              <a:t>for local and Network data.”</a:t>
            </a:r>
          </a:p>
          <a:p>
            <a:r>
              <a:rPr lang="en-US" sz="1900" dirty="0"/>
              <a:t>“Resources, strategies, supports for </a:t>
            </a:r>
            <a:r>
              <a:rPr lang="en-US" sz="1900" dirty="0">
                <a:solidFill>
                  <a:srgbClr val="FF0000"/>
                </a:solidFill>
              </a:rPr>
              <a:t>anti-racism and equity </a:t>
            </a:r>
            <a:r>
              <a:rPr lang="en-US" sz="1900" dirty="0"/>
              <a:t>in our evaluation methods and local RPP work.”</a:t>
            </a:r>
          </a:p>
          <a:p>
            <a:r>
              <a:rPr lang="en-US" sz="1900" dirty="0"/>
              <a:t>"It will be important to collect </a:t>
            </a:r>
            <a:r>
              <a:rPr lang="en-US" sz="1900" dirty="0">
                <a:solidFill>
                  <a:srgbClr val="FF0000"/>
                </a:solidFill>
              </a:rPr>
              <a:t>site-level data around closures and implementation differences</a:t>
            </a:r>
            <a:r>
              <a:rPr lang="en-US" sz="1900" dirty="0"/>
              <a:t> in the face of COVID. Monitoring ratios and possibly using the fidelity checklist more formally."</a:t>
            </a:r>
          </a:p>
          <a:p>
            <a:r>
              <a:rPr lang="en-US" sz="1900" dirty="0"/>
              <a:t>“how we handle data”</a:t>
            </a:r>
          </a:p>
          <a:p>
            <a:r>
              <a:rPr lang="en-US" sz="1900" b="1" dirty="0"/>
              <a:t>“Is the network going to make recommendations/suggestions how to proceed this year?”</a:t>
            </a:r>
          </a:p>
        </p:txBody>
      </p:sp>
    </p:spTree>
    <p:extLst>
      <p:ext uri="{BB962C8B-B14F-4D97-AF65-F5344CB8AC3E}">
        <p14:creationId xmlns:p14="http://schemas.microsoft.com/office/powerpoint/2010/main" val="1833443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9FF06-3383-4F0A-95B4-A1DC9ECBF4D0}"/>
              </a:ext>
            </a:extLst>
          </p:cNvPr>
          <p:cNvSpPr>
            <a:spLocks noGrp="1"/>
          </p:cNvSpPr>
          <p:nvPr>
            <p:ph type="title"/>
          </p:nvPr>
        </p:nvSpPr>
        <p:spPr/>
        <p:txBody>
          <a:bodyPr>
            <a:normAutofit fontScale="90000"/>
          </a:bodyPr>
          <a:lstStyle/>
          <a:p>
            <a:r>
              <a:rPr lang="en-US" dirty="0"/>
              <a:t>National Evaluation</a:t>
            </a:r>
            <a:br>
              <a:rPr lang="en-US" dirty="0"/>
            </a:br>
            <a:r>
              <a:rPr lang="en-US" dirty="0"/>
              <a:t>Fall Variations/Issues: Attendance</a:t>
            </a:r>
          </a:p>
        </p:txBody>
      </p:sp>
      <p:sp>
        <p:nvSpPr>
          <p:cNvPr id="3" name="Content Placeholder 2">
            <a:extLst>
              <a:ext uri="{FF2B5EF4-FFF2-40B4-BE49-F238E27FC236}">
                <a16:creationId xmlns:a16="http://schemas.microsoft.com/office/drawing/2014/main" id="{A27FE22A-8129-463A-8251-7F92CB6417F3}"/>
              </a:ext>
            </a:extLst>
          </p:cNvPr>
          <p:cNvSpPr>
            <a:spLocks noGrp="1"/>
          </p:cNvSpPr>
          <p:nvPr>
            <p:ph idx="1"/>
          </p:nvPr>
        </p:nvSpPr>
        <p:spPr/>
        <p:txBody>
          <a:bodyPr/>
          <a:lstStyle/>
          <a:p>
            <a:pPr marL="0" indent="0">
              <a:buNone/>
            </a:pPr>
            <a:r>
              <a:rPr lang="en-US" dirty="0"/>
              <a:t>Previously: </a:t>
            </a:r>
            <a:r>
              <a:rPr lang="en-US" dirty="0" err="1"/>
              <a:t>DaysAttended</a:t>
            </a:r>
            <a:r>
              <a:rPr lang="en-US" dirty="0"/>
              <a:t>/</a:t>
            </a:r>
            <a:r>
              <a:rPr lang="en-US" dirty="0" err="1"/>
              <a:t>DaysPossible</a:t>
            </a:r>
            <a:endParaRPr lang="en-US" dirty="0"/>
          </a:p>
          <a:p>
            <a:pPr marL="0" indent="0">
              <a:buNone/>
            </a:pPr>
            <a:r>
              <a:rPr lang="en-US" dirty="0"/>
              <a:t>2019-20: </a:t>
            </a:r>
          </a:p>
          <a:p>
            <a:pPr>
              <a:buFontTx/>
              <a:buChar char="-"/>
            </a:pPr>
            <a:r>
              <a:rPr lang="en-US" dirty="0" err="1"/>
              <a:t>InPersonDaysAttended</a:t>
            </a:r>
            <a:r>
              <a:rPr lang="en-US" dirty="0"/>
              <a:t>/</a:t>
            </a:r>
            <a:r>
              <a:rPr lang="en-US" dirty="0" err="1"/>
              <a:t>InPersonDaysPossible</a:t>
            </a:r>
            <a:endParaRPr lang="en-US" dirty="0"/>
          </a:p>
          <a:p>
            <a:pPr>
              <a:buFontTx/>
              <a:buChar char="-"/>
            </a:pPr>
            <a:r>
              <a:rPr lang="en-US" dirty="0" err="1"/>
              <a:t>RemoteDaysAttended</a:t>
            </a:r>
            <a:r>
              <a:rPr lang="en-US" dirty="0"/>
              <a:t>/</a:t>
            </a:r>
            <a:r>
              <a:rPr lang="en-US" dirty="0" err="1"/>
              <a:t>RemoteDaysPossible</a:t>
            </a:r>
            <a:r>
              <a:rPr lang="en-US" dirty="0"/>
              <a:t>*</a:t>
            </a:r>
          </a:p>
          <a:p>
            <a:pPr marL="0" indent="0">
              <a:buNone/>
            </a:pPr>
            <a:r>
              <a:rPr lang="en-US" dirty="0"/>
              <a:t>	*if applicable and if known</a:t>
            </a:r>
          </a:p>
          <a:p>
            <a:pPr marL="0" indent="0">
              <a:buNone/>
            </a:pPr>
            <a:r>
              <a:rPr lang="en-US" dirty="0"/>
              <a:t>Error reports coming soon</a:t>
            </a:r>
          </a:p>
          <a:p>
            <a:endParaRPr lang="en-US" dirty="0"/>
          </a:p>
        </p:txBody>
      </p:sp>
    </p:spTree>
    <p:extLst>
      <p:ext uri="{BB962C8B-B14F-4D97-AF65-F5344CB8AC3E}">
        <p14:creationId xmlns:p14="http://schemas.microsoft.com/office/powerpoint/2010/main" val="413113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AC26-DA9D-4284-AC08-382B8AF627BE}"/>
              </a:ext>
            </a:extLst>
          </p:cNvPr>
          <p:cNvSpPr>
            <a:spLocks noGrp="1"/>
          </p:cNvSpPr>
          <p:nvPr>
            <p:ph type="title"/>
          </p:nvPr>
        </p:nvSpPr>
        <p:spPr/>
        <p:txBody>
          <a:bodyPr>
            <a:normAutofit fontScale="90000"/>
          </a:bodyPr>
          <a:lstStyle/>
          <a:p>
            <a:r>
              <a:rPr lang="en-US" dirty="0"/>
              <a:t>National Evaluation</a:t>
            </a:r>
            <a:br>
              <a:rPr lang="en-US" dirty="0"/>
            </a:br>
            <a:r>
              <a:rPr lang="en-US" sz="3100" dirty="0"/>
              <a:t>Fall Variations/Issues: Enrollment, Class Type, etc.</a:t>
            </a:r>
          </a:p>
        </p:txBody>
      </p:sp>
      <p:sp>
        <p:nvSpPr>
          <p:cNvPr id="3" name="Content Placeholder 2">
            <a:extLst>
              <a:ext uri="{FF2B5EF4-FFF2-40B4-BE49-F238E27FC236}">
                <a16:creationId xmlns:a16="http://schemas.microsoft.com/office/drawing/2014/main" id="{DB23C3B3-5B30-4FEA-AF76-192C778C4A67}"/>
              </a:ext>
            </a:extLst>
          </p:cNvPr>
          <p:cNvSpPr>
            <a:spLocks noGrp="1"/>
          </p:cNvSpPr>
          <p:nvPr>
            <p:ph idx="1"/>
          </p:nvPr>
        </p:nvSpPr>
        <p:spPr/>
        <p:txBody>
          <a:bodyPr>
            <a:normAutofit fontScale="92500" lnSpcReduction="10000"/>
          </a:bodyPr>
          <a:lstStyle/>
          <a:p>
            <a:pPr marL="0" indent="0">
              <a:buNone/>
            </a:pPr>
            <a:r>
              <a:rPr lang="en-US" dirty="0"/>
              <a:t>You report variations including:</a:t>
            </a:r>
          </a:p>
          <a:p>
            <a:pPr>
              <a:buFontTx/>
              <a:buChar char="-"/>
            </a:pPr>
            <a:r>
              <a:rPr lang="en-US" dirty="0"/>
              <a:t>AM/PM classes</a:t>
            </a:r>
          </a:p>
          <a:p>
            <a:pPr>
              <a:buFontTx/>
              <a:buChar char="-"/>
            </a:pPr>
            <a:r>
              <a:rPr lang="en-US" dirty="0"/>
              <a:t>4 days in person, 1 day remote</a:t>
            </a:r>
          </a:p>
          <a:p>
            <a:pPr>
              <a:buFontTx/>
              <a:buChar char="-"/>
            </a:pPr>
            <a:r>
              <a:rPr lang="en-US" dirty="0"/>
              <a:t>Some children/families remote only</a:t>
            </a:r>
          </a:p>
          <a:p>
            <a:pPr>
              <a:buFontTx/>
              <a:buChar char="-"/>
            </a:pPr>
            <a:r>
              <a:rPr lang="en-US" dirty="0"/>
              <a:t>Home-based services (1 home visit per month)</a:t>
            </a:r>
          </a:p>
          <a:p>
            <a:pPr>
              <a:buFontTx/>
              <a:buChar char="-"/>
            </a:pPr>
            <a:r>
              <a:rPr lang="en-US" dirty="0"/>
              <a:t>Half-days in person </a:t>
            </a:r>
          </a:p>
          <a:p>
            <a:pPr>
              <a:buFontTx/>
              <a:buChar char="-"/>
            </a:pPr>
            <a:r>
              <a:rPr lang="en-US" dirty="0"/>
              <a:t>Opening all remote in September, adding small classes in person in October</a:t>
            </a:r>
          </a:p>
          <a:p>
            <a:pPr marL="0" indent="0">
              <a:buNone/>
            </a:pPr>
            <a:endParaRPr lang="en-US" dirty="0"/>
          </a:p>
          <a:p>
            <a:pPr>
              <a:buFontTx/>
              <a:buChar char="-"/>
            </a:pPr>
            <a:endParaRPr lang="en-US" dirty="0"/>
          </a:p>
        </p:txBody>
      </p:sp>
    </p:spTree>
    <p:extLst>
      <p:ext uri="{BB962C8B-B14F-4D97-AF65-F5344CB8AC3E}">
        <p14:creationId xmlns:p14="http://schemas.microsoft.com/office/powerpoint/2010/main" val="1438651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AC26-DA9D-4284-AC08-382B8AF627BE}"/>
              </a:ext>
            </a:extLst>
          </p:cNvPr>
          <p:cNvSpPr>
            <a:spLocks noGrp="1"/>
          </p:cNvSpPr>
          <p:nvPr>
            <p:ph type="title"/>
          </p:nvPr>
        </p:nvSpPr>
        <p:spPr/>
        <p:txBody>
          <a:bodyPr>
            <a:normAutofit fontScale="90000"/>
          </a:bodyPr>
          <a:lstStyle/>
          <a:p>
            <a:r>
              <a:rPr lang="en-US" dirty="0"/>
              <a:t>National Evaluation</a:t>
            </a:r>
            <a:br>
              <a:rPr lang="en-US" dirty="0"/>
            </a:br>
            <a:r>
              <a:rPr lang="en-US" sz="3100" dirty="0"/>
              <a:t>Fall Variations/Issues: Enrollment, Class Type, etc.</a:t>
            </a:r>
          </a:p>
        </p:txBody>
      </p:sp>
      <p:sp>
        <p:nvSpPr>
          <p:cNvPr id="3" name="Content Placeholder 2">
            <a:extLst>
              <a:ext uri="{FF2B5EF4-FFF2-40B4-BE49-F238E27FC236}">
                <a16:creationId xmlns:a16="http://schemas.microsoft.com/office/drawing/2014/main" id="{DB23C3B3-5B30-4FEA-AF76-192C778C4A67}"/>
              </a:ext>
            </a:extLst>
          </p:cNvPr>
          <p:cNvSpPr>
            <a:spLocks noGrp="1"/>
          </p:cNvSpPr>
          <p:nvPr>
            <p:ph idx="1"/>
          </p:nvPr>
        </p:nvSpPr>
        <p:spPr/>
        <p:txBody>
          <a:bodyPr>
            <a:normAutofit/>
          </a:bodyPr>
          <a:lstStyle/>
          <a:p>
            <a:pPr marL="0" indent="0">
              <a:buNone/>
            </a:pPr>
            <a:r>
              <a:rPr lang="en-US" dirty="0"/>
              <a:t>Changes anticipated during fall semester:</a:t>
            </a:r>
          </a:p>
          <a:p>
            <a:pPr>
              <a:buFontTx/>
              <a:buChar char="-"/>
            </a:pPr>
            <a:r>
              <a:rPr lang="en-US" dirty="0"/>
              <a:t>Increased in-person enrollment</a:t>
            </a:r>
          </a:p>
          <a:p>
            <a:pPr>
              <a:buFontTx/>
              <a:buChar char="-"/>
            </a:pPr>
            <a:r>
              <a:rPr lang="en-US" dirty="0"/>
              <a:t>Re-closing classrooms or school</a:t>
            </a:r>
          </a:p>
          <a:p>
            <a:pPr>
              <a:buFontTx/>
              <a:buChar char="-"/>
            </a:pPr>
            <a:r>
              <a:rPr lang="en-US" dirty="0"/>
              <a:t>Addition of new remote services</a:t>
            </a:r>
          </a:p>
          <a:p>
            <a:pPr>
              <a:buFontTx/>
              <a:buChar char="-"/>
            </a:pPr>
            <a:endParaRPr lang="en-US" dirty="0"/>
          </a:p>
          <a:p>
            <a:pPr>
              <a:buFontTx/>
              <a:buChar char="-"/>
            </a:pPr>
            <a:endParaRPr lang="en-US" dirty="0"/>
          </a:p>
        </p:txBody>
      </p:sp>
    </p:spTree>
    <p:extLst>
      <p:ext uri="{BB962C8B-B14F-4D97-AF65-F5344CB8AC3E}">
        <p14:creationId xmlns:p14="http://schemas.microsoft.com/office/powerpoint/2010/main" val="626108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CAC26-DA9D-4284-AC08-382B8AF627BE}"/>
              </a:ext>
            </a:extLst>
          </p:cNvPr>
          <p:cNvSpPr>
            <a:spLocks noGrp="1"/>
          </p:cNvSpPr>
          <p:nvPr>
            <p:ph type="title"/>
          </p:nvPr>
        </p:nvSpPr>
        <p:spPr/>
        <p:txBody>
          <a:bodyPr>
            <a:normAutofit fontScale="90000"/>
          </a:bodyPr>
          <a:lstStyle/>
          <a:p>
            <a:r>
              <a:rPr lang="en-US" dirty="0"/>
              <a:t>National Evaluation</a:t>
            </a:r>
            <a:br>
              <a:rPr lang="en-US" dirty="0"/>
            </a:br>
            <a:r>
              <a:rPr lang="en-US" sz="3100" dirty="0"/>
              <a:t>Fall Variations/Issues: Enrollment, Class Type, etc.</a:t>
            </a:r>
          </a:p>
        </p:txBody>
      </p:sp>
      <p:sp>
        <p:nvSpPr>
          <p:cNvPr id="3" name="Content Placeholder 2">
            <a:extLst>
              <a:ext uri="{FF2B5EF4-FFF2-40B4-BE49-F238E27FC236}">
                <a16:creationId xmlns:a16="http://schemas.microsoft.com/office/drawing/2014/main" id="{DB23C3B3-5B30-4FEA-AF76-192C778C4A67}"/>
              </a:ext>
            </a:extLst>
          </p:cNvPr>
          <p:cNvSpPr>
            <a:spLocks noGrp="1"/>
          </p:cNvSpPr>
          <p:nvPr>
            <p:ph idx="1"/>
          </p:nvPr>
        </p:nvSpPr>
        <p:spPr/>
        <p:txBody>
          <a:bodyPr>
            <a:normAutofit fontScale="92500" lnSpcReduction="20000"/>
          </a:bodyPr>
          <a:lstStyle/>
          <a:p>
            <a:pPr marL="0" indent="0">
              <a:buNone/>
            </a:pPr>
            <a:r>
              <a:rPr lang="en-US" dirty="0"/>
              <a:t>Documenting variations and how they change:</a:t>
            </a:r>
          </a:p>
          <a:p>
            <a:pPr>
              <a:buFontTx/>
              <a:buChar char="-"/>
            </a:pPr>
            <a:r>
              <a:rPr lang="en-US" dirty="0"/>
              <a:t>Attendance: additional fields? Frequency?</a:t>
            </a:r>
          </a:p>
          <a:p>
            <a:pPr>
              <a:buFontTx/>
              <a:buChar char="-"/>
            </a:pPr>
            <a:r>
              <a:rPr lang="en-US" dirty="0"/>
              <a:t>Classroom Characteristics: Frequency?  </a:t>
            </a:r>
          </a:p>
          <a:p>
            <a:pPr marL="0" indent="0">
              <a:buNone/>
            </a:pPr>
            <a:r>
              <a:rPr lang="en-US" dirty="0"/>
              <a:t>Data collection process:</a:t>
            </a:r>
          </a:p>
          <a:p>
            <a:pPr>
              <a:buFontTx/>
              <a:buChar char="-"/>
            </a:pPr>
            <a:r>
              <a:rPr lang="en-US" dirty="0"/>
              <a:t>What do school professionals document and how?</a:t>
            </a:r>
          </a:p>
          <a:p>
            <a:pPr>
              <a:buFontTx/>
              <a:buChar char="-"/>
            </a:pPr>
            <a:r>
              <a:rPr lang="en-US" dirty="0"/>
              <a:t>What do LEPs document/track and how?</a:t>
            </a:r>
          </a:p>
          <a:p>
            <a:pPr>
              <a:buFontTx/>
              <a:buChar char="-"/>
            </a:pPr>
            <a:r>
              <a:rPr lang="en-US" dirty="0"/>
              <a:t>What do FPG’s systems need to capture, how and where?  </a:t>
            </a:r>
          </a:p>
          <a:p>
            <a:pPr>
              <a:buFontTx/>
              <a:buChar char="-"/>
            </a:pPr>
            <a:endParaRPr lang="en-US" dirty="0"/>
          </a:p>
          <a:p>
            <a:pPr>
              <a:buFontTx/>
              <a:buChar char="-"/>
            </a:pPr>
            <a:endParaRPr lang="en-US" dirty="0"/>
          </a:p>
        </p:txBody>
      </p:sp>
    </p:spTree>
    <p:extLst>
      <p:ext uri="{BB962C8B-B14F-4D97-AF65-F5344CB8AC3E}">
        <p14:creationId xmlns:p14="http://schemas.microsoft.com/office/powerpoint/2010/main" val="1508765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2BE21-2E67-4652-AC2A-ECCA497A81C2}"/>
              </a:ext>
            </a:extLst>
          </p:cNvPr>
          <p:cNvSpPr>
            <a:spLocks noGrp="1"/>
          </p:cNvSpPr>
          <p:nvPr>
            <p:ph type="title"/>
          </p:nvPr>
        </p:nvSpPr>
        <p:spPr>
          <a:xfrm>
            <a:off x="457200" y="274638"/>
            <a:ext cx="8229600" cy="947259"/>
          </a:xfrm>
        </p:spPr>
        <p:txBody>
          <a:bodyPr/>
          <a:lstStyle/>
          <a:p>
            <a:r>
              <a:rPr lang="en-US" sz="3200" dirty="0"/>
              <a:t>National Evaluation</a:t>
            </a:r>
            <a:br>
              <a:rPr lang="en-US" sz="3200" dirty="0"/>
            </a:br>
            <a:r>
              <a:rPr lang="en-US" sz="3200" dirty="0"/>
              <a:t>Fall Variations/Issues: Child Measures</a:t>
            </a:r>
          </a:p>
        </p:txBody>
      </p:sp>
      <p:graphicFrame>
        <p:nvGraphicFramePr>
          <p:cNvPr id="4" name="Content Placeholder 3">
            <a:extLst>
              <a:ext uri="{FF2B5EF4-FFF2-40B4-BE49-F238E27FC236}">
                <a16:creationId xmlns:a16="http://schemas.microsoft.com/office/drawing/2014/main" id="{F0335595-1746-470C-9F7C-A7644F82FB26}"/>
              </a:ext>
            </a:extLst>
          </p:cNvPr>
          <p:cNvGraphicFramePr>
            <a:graphicFrameLocks noGrp="1"/>
          </p:cNvGraphicFramePr>
          <p:nvPr>
            <p:ph idx="1"/>
            <p:extLst>
              <p:ext uri="{D42A27DB-BD31-4B8C-83A1-F6EECF244321}">
                <p14:modId xmlns:p14="http://schemas.microsoft.com/office/powerpoint/2010/main" val="1255448643"/>
              </p:ext>
            </p:extLst>
          </p:nvPr>
        </p:nvGraphicFramePr>
        <p:xfrm>
          <a:off x="372234" y="1677562"/>
          <a:ext cx="8379302" cy="4415740"/>
        </p:xfrm>
        <a:graphic>
          <a:graphicData uri="http://schemas.openxmlformats.org/drawingml/2006/table">
            <a:tbl>
              <a:tblPr firstRow="1" firstCol="1" bandRow="1">
                <a:tableStyleId>{5C22544A-7EE6-4342-B048-85BDC9FD1C3A}</a:tableStyleId>
              </a:tblPr>
              <a:tblGrid>
                <a:gridCol w="736375">
                  <a:extLst>
                    <a:ext uri="{9D8B030D-6E8A-4147-A177-3AD203B41FA5}">
                      <a16:colId xmlns:a16="http://schemas.microsoft.com/office/drawing/2014/main" val="1015278719"/>
                    </a:ext>
                  </a:extLst>
                </a:gridCol>
                <a:gridCol w="1553136">
                  <a:extLst>
                    <a:ext uri="{9D8B030D-6E8A-4147-A177-3AD203B41FA5}">
                      <a16:colId xmlns:a16="http://schemas.microsoft.com/office/drawing/2014/main" val="806420724"/>
                    </a:ext>
                  </a:extLst>
                </a:gridCol>
                <a:gridCol w="2165392">
                  <a:extLst>
                    <a:ext uri="{9D8B030D-6E8A-4147-A177-3AD203B41FA5}">
                      <a16:colId xmlns:a16="http://schemas.microsoft.com/office/drawing/2014/main" val="2758004057"/>
                    </a:ext>
                  </a:extLst>
                </a:gridCol>
                <a:gridCol w="1621572">
                  <a:extLst>
                    <a:ext uri="{9D8B030D-6E8A-4147-A177-3AD203B41FA5}">
                      <a16:colId xmlns:a16="http://schemas.microsoft.com/office/drawing/2014/main" val="1358077635"/>
                    </a:ext>
                  </a:extLst>
                </a:gridCol>
                <a:gridCol w="2302827">
                  <a:extLst>
                    <a:ext uri="{9D8B030D-6E8A-4147-A177-3AD203B41FA5}">
                      <a16:colId xmlns:a16="http://schemas.microsoft.com/office/drawing/2014/main" val="3611760892"/>
                    </a:ext>
                  </a:extLst>
                </a:gridCol>
              </a:tblGrid>
              <a:tr h="804110">
                <a:tc>
                  <a:txBody>
                    <a:bodyPr/>
                    <a:lstStyle/>
                    <a:p>
                      <a:pPr marL="0" marR="0">
                        <a:lnSpc>
                          <a:spcPct val="107000"/>
                        </a:lnSpc>
                        <a:spcBef>
                          <a:spcPts val="0"/>
                        </a:spcBef>
                        <a:spcAft>
                          <a:spcPts val="0"/>
                        </a:spcAft>
                      </a:pPr>
                      <a:r>
                        <a:rPr lang="en-US" sz="1800" dirty="0">
                          <a:effectLst/>
                        </a:rPr>
                        <a:t>Topic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tc>
                  <a:txBody>
                    <a:bodyPr/>
                    <a:lstStyle/>
                    <a:p>
                      <a:pPr marL="0" marR="0">
                        <a:lnSpc>
                          <a:spcPct val="107000"/>
                        </a:lnSpc>
                        <a:spcBef>
                          <a:spcPts val="0"/>
                        </a:spcBef>
                        <a:spcAft>
                          <a:spcPts val="0"/>
                        </a:spcAft>
                      </a:pPr>
                      <a:r>
                        <a:rPr lang="en-US" sz="1800">
                          <a:effectLst/>
                        </a:rPr>
                        <a:t>Variations/Issues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tc>
                  <a:txBody>
                    <a:bodyPr/>
                    <a:lstStyle/>
                    <a:p>
                      <a:pPr marL="0" marR="0">
                        <a:lnSpc>
                          <a:spcPct val="107000"/>
                        </a:lnSpc>
                        <a:spcBef>
                          <a:spcPts val="0"/>
                        </a:spcBef>
                        <a:spcAft>
                          <a:spcPts val="0"/>
                        </a:spcAft>
                      </a:pPr>
                      <a:r>
                        <a:rPr lang="en-US" sz="1800" dirty="0">
                          <a:effectLst/>
                        </a:rPr>
                        <a:t>National Evaluation Guidance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tc>
                  <a:txBody>
                    <a:bodyPr/>
                    <a:lstStyle/>
                    <a:p>
                      <a:pPr marL="0" marR="0">
                        <a:lnSpc>
                          <a:spcPct val="107000"/>
                        </a:lnSpc>
                        <a:spcBef>
                          <a:spcPts val="0"/>
                        </a:spcBef>
                        <a:spcAft>
                          <a:spcPts val="0"/>
                        </a:spcAft>
                      </a:pPr>
                      <a:r>
                        <a:rPr lang="en-US" sz="1800">
                          <a:effectLst/>
                        </a:rPr>
                        <a:t>Needs Resolution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tc>
                  <a:txBody>
                    <a:bodyPr/>
                    <a:lstStyle/>
                    <a:p>
                      <a:pPr marL="0" marR="0">
                        <a:lnSpc>
                          <a:spcPct val="107000"/>
                        </a:lnSpc>
                        <a:spcBef>
                          <a:spcPts val="0"/>
                        </a:spcBef>
                        <a:spcAft>
                          <a:spcPts val="0"/>
                        </a:spcAft>
                      </a:pPr>
                      <a:r>
                        <a:rPr lang="en-US" sz="1800">
                          <a:effectLst/>
                        </a:rPr>
                        <a:t>Guidance to LEP for local RPP</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extLst>
                  <a:ext uri="{0D108BD9-81ED-4DB2-BD59-A6C34878D82A}">
                    <a16:rowId xmlns:a16="http://schemas.microsoft.com/office/drawing/2014/main" val="2807011816"/>
                  </a:ext>
                </a:extLst>
              </a:tr>
              <a:tr h="3611630">
                <a:tc>
                  <a:txBody>
                    <a:bodyPr/>
                    <a:lstStyle/>
                    <a:p>
                      <a:pPr marL="0" marR="0">
                        <a:lnSpc>
                          <a:spcPct val="107000"/>
                        </a:lnSpc>
                        <a:spcBef>
                          <a:spcPts val="0"/>
                        </a:spcBef>
                        <a:spcAft>
                          <a:spcPts val="0"/>
                        </a:spcAft>
                      </a:pPr>
                      <a:r>
                        <a:rPr lang="en-US" sz="1800" dirty="0">
                          <a:effectLst/>
                        </a:rPr>
                        <a:t>DECA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tc>
                  <a:txBody>
                    <a:bodyPr/>
                    <a:lstStyle/>
                    <a:p>
                      <a:pPr marL="0" marR="0">
                        <a:lnSpc>
                          <a:spcPct val="107000"/>
                        </a:lnSpc>
                        <a:spcBef>
                          <a:spcPts val="0"/>
                        </a:spcBef>
                        <a:spcAft>
                          <a:spcPts val="0"/>
                        </a:spcAft>
                      </a:pPr>
                      <a:r>
                        <a:rPr lang="en-US" sz="1800" dirty="0">
                          <a:effectLst/>
                        </a:rPr>
                        <a:t>-some children will not attend in person</a:t>
                      </a:r>
                    </a:p>
                    <a:p>
                      <a:pPr marL="0" marR="0">
                        <a:lnSpc>
                          <a:spcPct val="107000"/>
                        </a:lnSpc>
                        <a:spcBef>
                          <a:spcPts val="0"/>
                        </a:spcBef>
                        <a:spcAft>
                          <a:spcPts val="0"/>
                        </a:spcAft>
                      </a:pPr>
                      <a:r>
                        <a:rPr lang="en-US" sz="1800" dirty="0">
                          <a:effectLst/>
                        </a:rPr>
                        <a:t>-some programs want to collect parent DECAs for the first time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tc>
                  <a:txBody>
                    <a:bodyPr/>
                    <a:lstStyle/>
                    <a:p>
                      <a:pPr marL="0" marR="0">
                        <a:lnSpc>
                          <a:spcPct val="107000"/>
                        </a:lnSpc>
                        <a:spcBef>
                          <a:spcPts val="0"/>
                        </a:spcBef>
                        <a:spcAft>
                          <a:spcPts val="0"/>
                        </a:spcAft>
                      </a:pPr>
                      <a:r>
                        <a:rPr lang="en-US" sz="1800">
                          <a:effectLst/>
                        </a:rPr>
                        <a:t>-Teacher DECAs should be collected if children attend in person </a:t>
                      </a:r>
                    </a:p>
                    <a:p>
                      <a:pPr marL="0" marR="0">
                        <a:lnSpc>
                          <a:spcPct val="107000"/>
                        </a:lnSpc>
                        <a:spcBef>
                          <a:spcPts val="0"/>
                        </a:spcBef>
                        <a:spcAft>
                          <a:spcPts val="0"/>
                        </a:spcAft>
                      </a:pPr>
                      <a:r>
                        <a:rPr lang="en-US" sz="1800">
                          <a:effectLst/>
                        </a:rPr>
                        <a:t>-Only teacher DECAs should be submitted to FPG’s system (not parent DECAs)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tc>
                  <a:txBody>
                    <a:bodyPr/>
                    <a:lstStyle/>
                    <a:p>
                      <a:pPr marL="0" marR="0">
                        <a:lnSpc>
                          <a:spcPct val="107000"/>
                        </a:lnSpc>
                        <a:spcBef>
                          <a:spcPts val="0"/>
                        </a:spcBef>
                        <a:spcAft>
                          <a:spcPts val="0"/>
                        </a:spcAft>
                      </a:pPr>
                      <a:r>
                        <a:rPr lang="en-US" sz="1800">
                          <a:effectLst/>
                        </a:rPr>
                        <a:t>-how often must a child attend in person for a teacher to submit DECA ratings?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tc>
                  <a:txBody>
                    <a:bodyPr/>
                    <a:lstStyle/>
                    <a:p>
                      <a:pPr marL="0" marR="0">
                        <a:lnSpc>
                          <a:spcPct val="107000"/>
                        </a:lnSpc>
                        <a:spcBef>
                          <a:spcPts val="0"/>
                        </a:spcBef>
                        <a:spcAft>
                          <a:spcPts val="0"/>
                        </a:spcAft>
                      </a:pPr>
                      <a:r>
                        <a:rPr lang="en-US" sz="1800" dirty="0">
                          <a:effectLst/>
                        </a:rPr>
                        <a:t>-if collecting parent DECAs for the first time (for children only enrolled in remote learning) consider how data will be managed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0321" marR="60321" marT="0" marB="0"/>
                </a:tc>
                <a:extLst>
                  <a:ext uri="{0D108BD9-81ED-4DB2-BD59-A6C34878D82A}">
                    <a16:rowId xmlns:a16="http://schemas.microsoft.com/office/drawing/2014/main" val="1914985470"/>
                  </a:ext>
                </a:extLst>
              </a:tr>
            </a:tbl>
          </a:graphicData>
        </a:graphic>
      </p:graphicFrame>
    </p:spTree>
    <p:extLst>
      <p:ext uri="{BB962C8B-B14F-4D97-AF65-F5344CB8AC3E}">
        <p14:creationId xmlns:p14="http://schemas.microsoft.com/office/powerpoint/2010/main" val="3678706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D1186-907B-4A69-B0DE-B446A559F900}"/>
              </a:ext>
            </a:extLst>
          </p:cNvPr>
          <p:cNvSpPr>
            <a:spLocks noGrp="1"/>
          </p:cNvSpPr>
          <p:nvPr>
            <p:ph type="title"/>
          </p:nvPr>
        </p:nvSpPr>
        <p:spPr/>
        <p:txBody>
          <a:bodyPr/>
          <a:lstStyle/>
          <a:p>
            <a:r>
              <a:rPr lang="en-US" dirty="0"/>
              <a:t>National Evaluation</a:t>
            </a:r>
            <a:br>
              <a:rPr lang="en-US" dirty="0"/>
            </a:br>
            <a:r>
              <a:rPr lang="en-US" dirty="0"/>
              <a:t>Fall Variations/Issues: Child Measures</a:t>
            </a:r>
          </a:p>
        </p:txBody>
      </p:sp>
      <p:sp>
        <p:nvSpPr>
          <p:cNvPr id="3" name="Content Placeholder 2">
            <a:extLst>
              <a:ext uri="{FF2B5EF4-FFF2-40B4-BE49-F238E27FC236}">
                <a16:creationId xmlns:a16="http://schemas.microsoft.com/office/drawing/2014/main" id="{16A20BBE-0EC6-4835-AB53-10B68D7AC924}"/>
              </a:ext>
            </a:extLst>
          </p:cNvPr>
          <p:cNvSpPr>
            <a:spLocks noGrp="1"/>
          </p:cNvSpPr>
          <p:nvPr>
            <p:ph idx="1"/>
          </p:nvPr>
        </p:nvSpPr>
        <p:spPr/>
        <p:txBody>
          <a:bodyPr>
            <a:normAutofit fontScale="92500" lnSpcReduction="20000"/>
          </a:bodyPr>
          <a:lstStyle/>
          <a:p>
            <a:pPr marL="0" marR="0" indent="0">
              <a:lnSpc>
                <a:spcPct val="107000"/>
              </a:lnSpc>
              <a:spcBef>
                <a:spcPts val="0"/>
              </a:spcBef>
              <a:spcAft>
                <a:spcPts val="0"/>
              </a:spcAft>
              <a:buNone/>
            </a:pPr>
            <a:r>
              <a:rPr lang="en-US" dirty="0"/>
              <a:t>PLS-5</a:t>
            </a:r>
          </a:p>
          <a:p>
            <a:pPr marL="0" marR="0">
              <a:lnSpc>
                <a:spcPct val="107000"/>
              </a:lnSpc>
              <a:spcBef>
                <a:spcPts val="0"/>
              </a:spcBef>
              <a:spcAft>
                <a:spcPts val="0"/>
              </a:spcAft>
            </a:pPr>
            <a:r>
              <a:rPr lang="en-US" dirty="0"/>
              <a:t>one site might only assess 5yos</a:t>
            </a:r>
          </a:p>
          <a:p>
            <a:pPr marL="0" marR="0">
              <a:lnSpc>
                <a:spcPct val="107000"/>
              </a:lnSpc>
              <a:spcBef>
                <a:spcPts val="0"/>
              </a:spcBef>
              <a:spcAft>
                <a:spcPts val="0"/>
              </a:spcAft>
            </a:pPr>
            <a:r>
              <a:rPr lang="en-US" dirty="0"/>
              <a:t>some can’t collect fall assessments</a:t>
            </a:r>
          </a:p>
          <a:p>
            <a:pPr marL="0" marR="0">
              <a:lnSpc>
                <a:spcPct val="107000"/>
              </a:lnSpc>
              <a:spcBef>
                <a:spcPts val="0"/>
              </a:spcBef>
              <a:spcAft>
                <a:spcPts val="0"/>
              </a:spcAft>
            </a:pPr>
            <a:r>
              <a:rPr lang="en-US" dirty="0"/>
              <a:t>some exploring electronic PLS so screen can be wiped</a:t>
            </a:r>
          </a:p>
          <a:p>
            <a:pPr marL="0" marR="0">
              <a:lnSpc>
                <a:spcPct val="107000"/>
              </a:lnSpc>
              <a:spcBef>
                <a:spcPts val="0"/>
              </a:spcBef>
              <a:spcAft>
                <a:spcPts val="0"/>
              </a:spcAft>
            </a:pPr>
            <a:r>
              <a:rPr lang="en-US" dirty="0"/>
              <a:t>one assigning evaluators to each classroom to avoid mixing</a:t>
            </a:r>
          </a:p>
          <a:p>
            <a:pPr marL="0" marR="0">
              <a:lnSpc>
                <a:spcPct val="107000"/>
              </a:lnSpc>
              <a:spcBef>
                <a:spcPts val="0"/>
              </a:spcBef>
              <a:spcAft>
                <a:spcPts val="0"/>
              </a:spcAft>
            </a:pPr>
            <a:r>
              <a:rPr lang="en-US" dirty="0"/>
              <a:t>one assigning rotations with 10 days remote work between assessment weeks</a:t>
            </a: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91554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F53A7-6683-4001-B44E-E57637E86FE0}"/>
              </a:ext>
            </a:extLst>
          </p:cNvPr>
          <p:cNvSpPr>
            <a:spLocks noGrp="1"/>
          </p:cNvSpPr>
          <p:nvPr>
            <p:ph type="title"/>
          </p:nvPr>
        </p:nvSpPr>
        <p:spPr>
          <a:xfrm>
            <a:off x="457200" y="274638"/>
            <a:ext cx="8229600" cy="809695"/>
          </a:xfrm>
        </p:spPr>
        <p:txBody>
          <a:bodyPr/>
          <a:lstStyle/>
          <a:p>
            <a:r>
              <a:rPr lang="en-US" sz="3600" dirty="0"/>
              <a:t>How will fall parent interviews be collected </a:t>
            </a:r>
          </a:p>
        </p:txBody>
      </p:sp>
      <p:graphicFrame>
        <p:nvGraphicFramePr>
          <p:cNvPr id="4" name="Content Placeholder 3">
            <a:extLst>
              <a:ext uri="{FF2B5EF4-FFF2-40B4-BE49-F238E27FC236}">
                <a16:creationId xmlns:a16="http://schemas.microsoft.com/office/drawing/2014/main" id="{181DB9DD-75B3-4F22-A0C3-A6800BA8172C}"/>
              </a:ext>
            </a:extLst>
          </p:cNvPr>
          <p:cNvGraphicFramePr>
            <a:graphicFrameLocks noGrp="1"/>
          </p:cNvGraphicFramePr>
          <p:nvPr>
            <p:ph idx="1"/>
            <p:extLst>
              <p:ext uri="{D42A27DB-BD31-4B8C-83A1-F6EECF244321}">
                <p14:modId xmlns:p14="http://schemas.microsoft.com/office/powerpoint/2010/main" val="838790721"/>
              </p:ext>
            </p:extLst>
          </p:nvPr>
        </p:nvGraphicFramePr>
        <p:xfrm>
          <a:off x="457200" y="1197621"/>
          <a:ext cx="8290290" cy="5403962"/>
        </p:xfrm>
        <a:graphic>
          <a:graphicData uri="http://schemas.openxmlformats.org/drawingml/2006/table">
            <a:tbl>
              <a:tblPr>
                <a:tableStyleId>{5C22544A-7EE6-4342-B048-85BDC9FD1C3A}</a:tableStyleId>
              </a:tblPr>
              <a:tblGrid>
                <a:gridCol w="942252">
                  <a:extLst>
                    <a:ext uri="{9D8B030D-6E8A-4147-A177-3AD203B41FA5}">
                      <a16:colId xmlns:a16="http://schemas.microsoft.com/office/drawing/2014/main" val="3470044800"/>
                    </a:ext>
                  </a:extLst>
                </a:gridCol>
                <a:gridCol w="7348038">
                  <a:extLst>
                    <a:ext uri="{9D8B030D-6E8A-4147-A177-3AD203B41FA5}">
                      <a16:colId xmlns:a16="http://schemas.microsoft.com/office/drawing/2014/main" val="2117118762"/>
                    </a:ext>
                  </a:extLst>
                </a:gridCol>
              </a:tblGrid>
              <a:tr h="275354">
                <a:tc>
                  <a:txBody>
                    <a:bodyPr/>
                    <a:lstStyle/>
                    <a:p>
                      <a:pPr algn="l" fontAlgn="b"/>
                      <a:r>
                        <a:rPr lang="en-US" sz="1600" u="none" strike="noStrike" dirty="0">
                          <a:effectLst/>
                        </a:rPr>
                        <a:t>ATL</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in person and zoom</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9298742"/>
                  </a:ext>
                </a:extLst>
              </a:tr>
              <a:tr h="1080451">
                <a:tc>
                  <a:txBody>
                    <a:bodyPr/>
                    <a:lstStyle/>
                    <a:p>
                      <a:pPr algn="l" fontAlgn="b"/>
                      <a:r>
                        <a:rPr lang="en-US" sz="1600" u="none" strike="noStrike" dirty="0">
                          <a:effectLst/>
                        </a:rPr>
                        <a:t>CHI</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Our FSS have told us they will conduct the fall interview as an actual </a:t>
                      </a:r>
                      <a:br>
                        <a:rPr lang="en-US" sz="1600" u="none" strike="noStrike" dirty="0">
                          <a:effectLst/>
                        </a:rPr>
                      </a:br>
                      <a:r>
                        <a:rPr lang="en-US" sz="1600" u="none" strike="noStrike" dirty="0">
                          <a:effectLst/>
                        </a:rPr>
                        <a:t>interview via phone, Zoom, or socially distanced outdoors for NEW </a:t>
                      </a:r>
                      <a:br>
                        <a:rPr lang="en-US" sz="1600" u="none" strike="noStrike" dirty="0">
                          <a:effectLst/>
                        </a:rPr>
                      </a:br>
                      <a:r>
                        <a:rPr lang="en-US" sz="1600" u="none" strike="noStrike" dirty="0">
                          <a:effectLst/>
                        </a:rPr>
                        <a:t>families; but they will have returning families complete it as a hard copy survey. Our LEP team will do data entry for all as usual.</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8088399"/>
                  </a:ext>
                </a:extLst>
              </a:tr>
              <a:tr h="275354">
                <a:tc>
                  <a:txBody>
                    <a:bodyPr/>
                    <a:lstStyle/>
                    <a:p>
                      <a:pPr algn="l" fontAlgn="b"/>
                      <a:r>
                        <a:rPr lang="en-US" sz="1600" u="none" strike="noStrike" dirty="0">
                          <a:effectLst/>
                        </a:rPr>
                        <a:t>CME</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In person, zoom, and via phone</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0116419"/>
                  </a:ext>
                </a:extLst>
              </a:tr>
              <a:tr h="275354">
                <a:tc>
                  <a:txBody>
                    <a:bodyPr/>
                    <a:lstStyle/>
                    <a:p>
                      <a:pPr algn="l" fontAlgn="b"/>
                      <a:r>
                        <a:rPr lang="en-US" sz="1600" u="none" strike="noStrike" dirty="0">
                          <a:effectLst/>
                        </a:rPr>
                        <a:t>CSV</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Phone</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0848674"/>
                  </a:ext>
                </a:extLst>
              </a:tr>
              <a:tr h="275354">
                <a:tc>
                  <a:txBody>
                    <a:bodyPr/>
                    <a:lstStyle/>
                    <a:p>
                      <a:pPr algn="l" fontAlgn="b"/>
                      <a:r>
                        <a:rPr lang="en-US" sz="1600" u="none" strike="noStrike" dirty="0">
                          <a:effectLst/>
                        </a:rPr>
                        <a:t>DEN</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Combination of in person/remotely</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28138993"/>
                  </a:ext>
                </a:extLst>
              </a:tr>
              <a:tr h="275354">
                <a:tc>
                  <a:txBody>
                    <a:bodyPr/>
                    <a:lstStyle/>
                    <a:p>
                      <a:pPr algn="l" fontAlgn="b"/>
                      <a:r>
                        <a:rPr lang="en-US" sz="1600" u="none" strike="noStrike" dirty="0">
                          <a:effectLst/>
                        </a:rPr>
                        <a:t>LIN</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Combination of online and Zoom or by mail</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1101959"/>
                  </a:ext>
                </a:extLst>
              </a:tr>
              <a:tr h="275354">
                <a:tc>
                  <a:txBody>
                    <a:bodyPr/>
                    <a:lstStyle/>
                    <a:p>
                      <a:pPr algn="l" fontAlgn="b"/>
                      <a:r>
                        <a:rPr lang="en-US" sz="1600" u="none" strike="noStrike" dirty="0">
                          <a:effectLst/>
                        </a:rPr>
                        <a:t>MIA</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DK - but phone seems possible</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89635878"/>
                  </a:ext>
                </a:extLst>
              </a:tr>
              <a:tr h="275354">
                <a:tc>
                  <a:txBody>
                    <a:bodyPr/>
                    <a:lstStyle/>
                    <a:p>
                      <a:pPr algn="l" fontAlgn="b"/>
                      <a:r>
                        <a:rPr lang="en-US" sz="1600" u="none" strike="noStrike" dirty="0">
                          <a:effectLst/>
                        </a:rPr>
                        <a:t>NOL</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This is still to be determined. There was talk of Qualtrics survey.</a:t>
                      </a:r>
                      <a:endParaRPr lang="en-US" sz="1600" b="0" i="0" u="none" strike="noStrike" dirty="0">
                        <a:solidFill>
                          <a:srgbClr val="201F1E"/>
                        </a:solidFill>
                        <a:effectLst/>
                        <a:latin typeface="Helvetica"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14555233"/>
                  </a:ext>
                </a:extLst>
              </a:tr>
              <a:tr h="275354">
                <a:tc>
                  <a:txBody>
                    <a:bodyPr/>
                    <a:lstStyle/>
                    <a:p>
                      <a:pPr algn="l" fontAlgn="b"/>
                      <a:r>
                        <a:rPr lang="en-US" sz="1600" u="none" strike="noStrike" dirty="0">
                          <a:effectLst/>
                        </a:rPr>
                        <a:t>PHX</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DK- but zoom or phone are possibilities</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464818"/>
                  </a:ext>
                </a:extLst>
              </a:tr>
              <a:tr h="275354">
                <a:tc>
                  <a:txBody>
                    <a:bodyPr/>
                    <a:lstStyle/>
                    <a:p>
                      <a:pPr algn="l" fontAlgn="b"/>
                      <a:r>
                        <a:rPr lang="en-US" sz="1600" u="none" strike="noStrike" dirty="0">
                          <a:effectLst/>
                        </a:rPr>
                        <a:t>TUL</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Zoom or over the phone</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3174"/>
                  </a:ext>
                </a:extLst>
              </a:tr>
              <a:tr h="1348816">
                <a:tc>
                  <a:txBody>
                    <a:bodyPr/>
                    <a:lstStyle/>
                    <a:p>
                      <a:pPr algn="l" fontAlgn="b"/>
                      <a:r>
                        <a:rPr lang="en-US" sz="1600" u="none" strike="noStrike" dirty="0">
                          <a:effectLst/>
                        </a:rPr>
                        <a:t>WDP</a:t>
                      </a:r>
                      <a:endParaRPr lang="en-US" sz="1600" b="1"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Parents will make appointments to come to WDP to meet with Family </a:t>
                      </a:r>
                      <a:br>
                        <a:rPr lang="en-US" sz="1600" u="none" strike="noStrike" dirty="0">
                          <a:effectLst/>
                        </a:rPr>
                      </a:br>
                      <a:r>
                        <a:rPr lang="en-US" sz="1600" u="none" strike="noStrike" dirty="0">
                          <a:effectLst/>
                        </a:rPr>
                        <a:t>Engagement Specialists (FES). Tents and folding tables will be set up in </a:t>
                      </a:r>
                      <a:br>
                        <a:rPr lang="en-US" sz="1600" u="none" strike="noStrike" dirty="0">
                          <a:effectLst/>
                        </a:rPr>
                      </a:br>
                      <a:r>
                        <a:rPr lang="en-US" sz="1600" u="none" strike="noStrike" dirty="0">
                          <a:effectLst/>
                        </a:rPr>
                        <a:t>the school's back parking lot so that interviews can be conducted outside with social distancing procedures in place. An LEP team member will be present on all interview days to provide support.</a:t>
                      </a:r>
                      <a:endParaRPr lang="en-US" sz="1600" b="0" i="0" u="none" strike="noStrike" dirty="0">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88742829"/>
                  </a:ext>
                </a:extLst>
              </a:tr>
              <a:tr h="288246">
                <a:tc>
                  <a:txBody>
                    <a:bodyPr/>
                    <a:lstStyle/>
                    <a:p>
                      <a:pPr algn="l" fontAlgn="b"/>
                      <a:r>
                        <a:rPr lang="en-US" sz="1600" u="none" strike="noStrike">
                          <a:effectLst/>
                        </a:rPr>
                        <a:t>WIN</a:t>
                      </a:r>
                      <a:endParaRPr lang="en-US" sz="1600" b="1" i="0" u="none" strike="noStrike">
                        <a:solidFill>
                          <a:srgbClr val="000000"/>
                        </a:solidFill>
                        <a:effectLst/>
                        <a:latin typeface="Arial" panose="020B060402020202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600" u="none" strike="noStrike" dirty="0">
                          <a:effectLst/>
                        </a:rPr>
                        <a:t>Phone interviews</a:t>
                      </a:r>
                      <a:endParaRPr lang="en-US" sz="16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8635192"/>
                  </a:ext>
                </a:extLst>
              </a:tr>
              <a:tr h="208263">
                <a:tc>
                  <a:txBody>
                    <a:bodyPr/>
                    <a:lstStyle/>
                    <a:p>
                      <a:pPr algn="l" fontAlgn="b"/>
                      <a:endParaRPr lang="en-US" sz="1200" b="1" i="0" u="none" strike="noStrike" dirty="0">
                        <a:solidFill>
                          <a:srgbClr val="000000"/>
                        </a:solidFill>
                        <a:effectLst/>
                        <a:latin typeface="Calibri" panose="020F0502020204030204" pitchFamily="34" charset="0"/>
                      </a:endParaRPr>
                    </a:p>
                  </a:txBody>
                  <a:tcPr marL="6350" marR="6350" marT="6350" marB="0" anchor="b">
                    <a:lnT w="12700" cap="flat" cmpd="sng" algn="ctr">
                      <a:solidFill>
                        <a:schemeClr val="tx1"/>
                      </a:solidFill>
                      <a:prstDash val="solid"/>
                      <a:round/>
                      <a:headEnd type="none" w="med" len="med"/>
                      <a:tailEnd type="none" w="med" len="med"/>
                    </a:lnT>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6350" marR="6350" marT="6350"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44119563"/>
                  </a:ext>
                </a:extLst>
              </a:tr>
            </a:tbl>
          </a:graphicData>
        </a:graphic>
      </p:graphicFrame>
    </p:spTree>
    <p:extLst>
      <p:ext uri="{BB962C8B-B14F-4D97-AF65-F5344CB8AC3E}">
        <p14:creationId xmlns:p14="http://schemas.microsoft.com/office/powerpoint/2010/main" val="1058743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Ongoing Discussions</a:t>
            </a:r>
          </a:p>
        </p:txBody>
      </p:sp>
      <p:sp>
        <p:nvSpPr>
          <p:cNvPr id="3" name="Content Placeholder 2"/>
          <p:cNvSpPr>
            <a:spLocks noGrp="1"/>
          </p:cNvSpPr>
          <p:nvPr>
            <p:ph idx="1"/>
          </p:nvPr>
        </p:nvSpPr>
        <p:spPr>
          <a:xfrm>
            <a:off x="457200" y="1302818"/>
            <a:ext cx="8229600" cy="4379449"/>
          </a:xfrm>
        </p:spPr>
        <p:txBody>
          <a:bodyPr>
            <a:normAutofit/>
          </a:bodyPr>
          <a:lstStyle/>
          <a:p>
            <a:pPr marL="0" indent="0">
              <a:buNone/>
            </a:pPr>
            <a:r>
              <a:rPr lang="en-US" dirty="0">
                <a:solidFill>
                  <a:schemeClr val="tx1"/>
                </a:solidFill>
              </a:rPr>
              <a:t>Small group discussion options:</a:t>
            </a:r>
          </a:p>
          <a:p>
            <a:r>
              <a:rPr lang="en-US" dirty="0">
                <a:solidFill>
                  <a:schemeClr val="tx1"/>
                </a:solidFill>
              </a:rPr>
              <a:t>strategies for RPP and data use for CQI during a pandemic </a:t>
            </a:r>
          </a:p>
          <a:p>
            <a:r>
              <a:rPr lang="en-US" dirty="0">
                <a:solidFill>
                  <a:schemeClr val="tx1"/>
                </a:solidFill>
              </a:rPr>
              <a:t>pre-/post- COVID analyses </a:t>
            </a:r>
          </a:p>
          <a:p>
            <a:pPr marL="0" indent="0">
              <a:buNone/>
            </a:pPr>
            <a:endParaRPr lang="en-US" dirty="0">
              <a:solidFill>
                <a:schemeClr val="tx1"/>
              </a:solidFill>
            </a:endParaRPr>
          </a:p>
          <a:p>
            <a:pPr marL="0" indent="0">
              <a:buNone/>
            </a:pPr>
            <a:r>
              <a:rPr lang="en-US" i="1" dirty="0">
                <a:solidFill>
                  <a:schemeClr val="tx1"/>
                </a:solidFill>
              </a:rPr>
              <a:t>September: anti-racism</a:t>
            </a:r>
          </a:p>
        </p:txBody>
      </p:sp>
    </p:spTree>
    <p:extLst>
      <p:ext uri="{BB962C8B-B14F-4D97-AF65-F5344CB8AC3E}">
        <p14:creationId xmlns:p14="http://schemas.microsoft.com/office/powerpoint/2010/main" val="3264810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C647-5727-4066-909C-C6199201D4B8}"/>
              </a:ext>
            </a:extLst>
          </p:cNvPr>
          <p:cNvSpPr>
            <a:spLocks noGrp="1"/>
          </p:cNvSpPr>
          <p:nvPr>
            <p:ph type="title"/>
          </p:nvPr>
        </p:nvSpPr>
        <p:spPr/>
        <p:txBody>
          <a:bodyPr/>
          <a:lstStyle/>
          <a:p>
            <a:r>
              <a:rPr lang="en-US" dirty="0"/>
              <a:t>Data Camp – Google Doc</a:t>
            </a:r>
          </a:p>
        </p:txBody>
      </p:sp>
      <p:graphicFrame>
        <p:nvGraphicFramePr>
          <p:cNvPr id="4" name="Content Placeholder 3">
            <a:extLst>
              <a:ext uri="{FF2B5EF4-FFF2-40B4-BE49-F238E27FC236}">
                <a16:creationId xmlns:a16="http://schemas.microsoft.com/office/drawing/2014/main" id="{EF8DCB6C-89C3-4A12-86C5-7E7B12F2296A}"/>
              </a:ext>
            </a:extLst>
          </p:cNvPr>
          <p:cNvGraphicFramePr>
            <a:graphicFrameLocks noGrp="1"/>
          </p:cNvGraphicFramePr>
          <p:nvPr>
            <p:ph idx="1"/>
            <p:extLst>
              <p:ext uri="{D42A27DB-BD31-4B8C-83A1-F6EECF244321}">
                <p14:modId xmlns:p14="http://schemas.microsoft.com/office/powerpoint/2010/main" val="4051153851"/>
              </p:ext>
            </p:extLst>
          </p:nvPr>
        </p:nvGraphicFramePr>
        <p:xfrm>
          <a:off x="631179" y="1076241"/>
          <a:ext cx="7833089" cy="5506608"/>
        </p:xfrm>
        <a:graphic>
          <a:graphicData uri="http://schemas.openxmlformats.org/drawingml/2006/table">
            <a:tbl>
              <a:tblPr/>
              <a:tblGrid>
                <a:gridCol w="7833089">
                  <a:extLst>
                    <a:ext uri="{9D8B030D-6E8A-4147-A177-3AD203B41FA5}">
                      <a16:colId xmlns:a16="http://schemas.microsoft.com/office/drawing/2014/main" val="1279231490"/>
                    </a:ext>
                  </a:extLst>
                </a:gridCol>
              </a:tblGrid>
              <a:tr h="1327094">
                <a:tc>
                  <a:txBody>
                    <a:bodyPr/>
                    <a:lstStyle/>
                    <a:p>
                      <a:pPr rtl="0" fontAlgn="b"/>
                      <a:r>
                        <a:rPr lang="en-US" sz="1800" b="1" i="0" dirty="0">
                          <a:effectLst/>
                          <a:latin typeface="Arial" panose="020B0604020202020204" pitchFamily="34" charset="0"/>
                        </a:rPr>
                        <a:t>Option 1: Cancel </a:t>
                      </a:r>
                      <a:r>
                        <a:rPr lang="en-US" sz="1800" b="1" i="1" dirty="0">
                          <a:effectLst/>
                          <a:latin typeface="Arial" panose="020B0604020202020204" pitchFamily="34" charset="0"/>
                        </a:rPr>
                        <a:t>in person</a:t>
                      </a:r>
                      <a:r>
                        <a:rPr lang="en-US" sz="1800" b="1" i="0" dirty="0">
                          <a:effectLst/>
                          <a:latin typeface="Arial" panose="020B0604020202020204" pitchFamily="34" charset="0"/>
                        </a:rPr>
                        <a:t> Data Camp, moving to </a:t>
                      </a:r>
                      <a:r>
                        <a:rPr lang="en-US" sz="1800" b="1" i="1" dirty="0">
                          <a:effectLst/>
                          <a:latin typeface="Arial" panose="020B0604020202020204" pitchFamily="34" charset="0"/>
                        </a:rPr>
                        <a:t>virtual only</a:t>
                      </a:r>
                      <a:r>
                        <a:rPr lang="en-US" sz="1800" b="1" i="0" dirty="0">
                          <a:effectLst/>
                          <a:latin typeface="Arial" panose="020B0604020202020204" pitchFamily="34" charset="0"/>
                        </a:rPr>
                        <a:t> the same week (November 15-20) </a:t>
                      </a:r>
                      <a:br>
                        <a:rPr lang="en-US" sz="1800" i="0" dirty="0">
                          <a:effectLst/>
                          <a:latin typeface="Arial" panose="020B0604020202020204" pitchFamily="34" charset="0"/>
                        </a:rPr>
                      </a:br>
                      <a:r>
                        <a:rPr lang="en-US" sz="1800" i="0" dirty="0">
                          <a:effectLst/>
                          <a:latin typeface="Arial" panose="020B0604020202020204" pitchFamily="34" charset="0"/>
                        </a:rPr>
                        <a:t>Master Class, originally scheduled for November 19 and 20, will be conducted virtually, by appointment. More details will be available at a later date. </a:t>
                      </a:r>
                      <a:endParaRPr lang="en-US" sz="1800" dirty="0">
                        <a:effectLst/>
                      </a:endParaRPr>
                    </a:p>
                  </a:txBody>
                  <a:tcPr marL="0" marR="0" marT="2526" marB="2526" anchor="b">
                    <a:lnL w="6350" cap="flat" cmpd="sng" algn="ctr">
                      <a:solidFill>
                        <a:srgbClr val="800197"/>
                      </a:solidFill>
                      <a:prstDash val="solid"/>
                      <a:round/>
                      <a:headEnd type="none" w="med" len="med"/>
                      <a:tailEnd type="none" w="med" len="med"/>
                    </a:lnL>
                    <a:lnR w="6350" cap="flat" cmpd="sng" algn="ctr">
                      <a:solidFill>
                        <a:srgbClr val="800197"/>
                      </a:solidFill>
                      <a:prstDash val="solid"/>
                      <a:round/>
                      <a:headEnd type="none" w="med" len="med"/>
                      <a:tailEnd type="none" w="med" len="med"/>
                    </a:lnR>
                    <a:lnT w="6350" cap="flat" cmpd="sng" algn="ctr">
                      <a:solidFill>
                        <a:srgbClr val="800197"/>
                      </a:solidFill>
                      <a:prstDash val="solid"/>
                      <a:round/>
                      <a:headEnd type="none" w="med" len="med"/>
                      <a:tailEnd type="none" w="med" len="med"/>
                    </a:lnT>
                    <a:lnB w="6350" cap="flat" cmpd="sng" algn="ctr">
                      <a:solidFill>
                        <a:srgbClr val="A00597"/>
                      </a:solidFill>
                      <a:prstDash val="solid"/>
                      <a:round/>
                      <a:headEnd type="none" w="med" len="med"/>
                      <a:tailEnd type="none" w="med" len="med"/>
                    </a:lnB>
                    <a:solidFill>
                      <a:srgbClr val="C9DAF8"/>
                    </a:solidFill>
                  </a:tcPr>
                </a:tc>
                <a:extLst>
                  <a:ext uri="{0D108BD9-81ED-4DB2-BD59-A6C34878D82A}">
                    <a16:rowId xmlns:a16="http://schemas.microsoft.com/office/drawing/2014/main" val="676812375"/>
                  </a:ext>
                </a:extLst>
              </a:tr>
              <a:tr h="1062649">
                <a:tc>
                  <a:txBody>
                    <a:bodyPr/>
                    <a:lstStyle/>
                    <a:p>
                      <a:pPr rtl="0" fontAlgn="b"/>
                      <a:r>
                        <a:rPr lang="en-US" sz="1800" b="1" i="0" dirty="0">
                          <a:effectLst/>
                          <a:latin typeface="Arial" panose="020B0604020202020204" pitchFamily="34" charset="0"/>
                        </a:rPr>
                        <a:t>Option 2: Hybrid model </a:t>
                      </a:r>
                      <a:br>
                        <a:rPr lang="en-US" sz="1800" b="1" i="0" dirty="0">
                          <a:effectLst/>
                          <a:latin typeface="Arial" panose="020B0604020202020204" pitchFamily="34" charset="0"/>
                        </a:rPr>
                      </a:br>
                      <a:r>
                        <a:rPr lang="en-US" sz="1800" i="0" dirty="0">
                          <a:effectLst/>
                          <a:latin typeface="Arial" panose="020B0604020202020204" pitchFamily="34" charset="0"/>
                        </a:rPr>
                        <a:t>One team member from each Educare location would be permitted to come to Chapel Hill and attend in person. Other interested team members would have options to participate virtually from their home location. </a:t>
                      </a:r>
                      <a:endParaRPr lang="en-US" sz="1800" dirty="0">
                        <a:effectLst/>
                      </a:endParaRPr>
                    </a:p>
                  </a:txBody>
                  <a:tcPr marL="0" marR="0" marT="2526" marB="2526" anchor="b">
                    <a:lnL w="6350" cap="flat" cmpd="sng" algn="ctr">
                      <a:solidFill>
                        <a:srgbClr val="A00597"/>
                      </a:solidFill>
                      <a:prstDash val="solid"/>
                      <a:round/>
                      <a:headEnd type="none" w="med" len="med"/>
                      <a:tailEnd type="none" w="med" len="med"/>
                    </a:lnL>
                    <a:lnR w="6350" cap="flat" cmpd="sng" algn="ctr">
                      <a:solidFill>
                        <a:srgbClr val="A00597"/>
                      </a:solidFill>
                      <a:prstDash val="solid"/>
                      <a:round/>
                      <a:headEnd type="none" w="med" len="med"/>
                      <a:tailEnd type="none" w="med" len="med"/>
                    </a:lnR>
                    <a:lnT w="6350" cap="flat" cmpd="sng" algn="ctr">
                      <a:solidFill>
                        <a:srgbClr val="A00597"/>
                      </a:solidFill>
                      <a:prstDash val="solid"/>
                      <a:round/>
                      <a:headEnd type="none" w="med" len="med"/>
                      <a:tailEnd type="none" w="med" len="med"/>
                    </a:lnT>
                    <a:lnB w="6350" cap="flat" cmpd="sng" algn="ctr">
                      <a:solidFill>
                        <a:srgbClr val="600897"/>
                      </a:solidFill>
                      <a:prstDash val="solid"/>
                      <a:round/>
                      <a:headEnd type="none" w="med" len="med"/>
                      <a:tailEnd type="none" w="med" len="med"/>
                    </a:lnB>
                    <a:solidFill>
                      <a:srgbClr val="D9EAD3"/>
                    </a:solidFill>
                  </a:tcPr>
                </a:tc>
                <a:extLst>
                  <a:ext uri="{0D108BD9-81ED-4DB2-BD59-A6C34878D82A}">
                    <a16:rowId xmlns:a16="http://schemas.microsoft.com/office/drawing/2014/main" val="1824182758"/>
                  </a:ext>
                </a:extLst>
              </a:tr>
              <a:tr h="1327094">
                <a:tc>
                  <a:txBody>
                    <a:bodyPr/>
                    <a:lstStyle/>
                    <a:p>
                      <a:pPr rtl="0" fontAlgn="b"/>
                      <a:r>
                        <a:rPr lang="en-US" sz="1800" b="1" i="0" dirty="0">
                          <a:effectLst/>
                          <a:latin typeface="Arial" panose="020B0604020202020204" pitchFamily="34" charset="0"/>
                        </a:rPr>
                        <a:t>Option 3: Reschedule for in person in Spring 2021 </a:t>
                      </a:r>
                      <a:br>
                        <a:rPr lang="en-US" sz="1800" i="0" dirty="0">
                          <a:effectLst/>
                          <a:latin typeface="Arial" panose="020B0604020202020204" pitchFamily="34" charset="0"/>
                        </a:rPr>
                      </a:br>
                      <a:r>
                        <a:rPr lang="en-US" sz="1800" i="0" dirty="0">
                          <a:effectLst/>
                          <a:latin typeface="Arial" panose="020B0604020202020204" pitchFamily="34" charset="0"/>
                        </a:rPr>
                        <a:t>Many events at the Carolina Inn have been rescheduled from Fall 2020 to Spring 2021, so we are not sure what dates will be available at this time. We also would like to be mindful of conferences so that all who wish to come are able. Please let us know of conference conflicts you are aware of.</a:t>
                      </a:r>
                      <a:endParaRPr lang="en-US" sz="1800" dirty="0">
                        <a:effectLst/>
                      </a:endParaRPr>
                    </a:p>
                  </a:txBody>
                  <a:tcPr marL="0" marR="0" marT="2526" marB="2526" anchor="b">
                    <a:lnL w="6350" cap="flat" cmpd="sng" algn="ctr">
                      <a:solidFill>
                        <a:srgbClr val="600897"/>
                      </a:solidFill>
                      <a:prstDash val="solid"/>
                      <a:round/>
                      <a:headEnd type="none" w="med" len="med"/>
                      <a:tailEnd type="none" w="med" len="med"/>
                    </a:lnL>
                    <a:lnR w="6350" cap="flat" cmpd="sng" algn="ctr">
                      <a:solidFill>
                        <a:srgbClr val="600897"/>
                      </a:solidFill>
                      <a:prstDash val="solid"/>
                      <a:round/>
                      <a:headEnd type="none" w="med" len="med"/>
                      <a:tailEnd type="none" w="med" len="med"/>
                    </a:lnR>
                    <a:lnT w="6350" cap="flat" cmpd="sng" algn="ctr">
                      <a:solidFill>
                        <a:srgbClr val="600897"/>
                      </a:solidFill>
                      <a:prstDash val="solid"/>
                      <a:round/>
                      <a:headEnd type="none" w="med" len="med"/>
                      <a:tailEnd type="none" w="med" len="med"/>
                    </a:lnT>
                    <a:lnB w="6350" cap="flat" cmpd="sng" algn="ctr">
                      <a:solidFill>
                        <a:srgbClr val="C00897"/>
                      </a:solidFill>
                      <a:prstDash val="solid"/>
                      <a:round/>
                      <a:headEnd type="none" w="med" len="med"/>
                      <a:tailEnd type="none" w="med" len="med"/>
                    </a:lnB>
                    <a:solidFill>
                      <a:srgbClr val="FCE5CD"/>
                    </a:solidFill>
                  </a:tcPr>
                </a:tc>
                <a:extLst>
                  <a:ext uri="{0D108BD9-81ED-4DB2-BD59-A6C34878D82A}">
                    <a16:rowId xmlns:a16="http://schemas.microsoft.com/office/drawing/2014/main" val="2683462899"/>
                  </a:ext>
                </a:extLst>
              </a:tr>
              <a:tr h="1591539">
                <a:tc>
                  <a:txBody>
                    <a:bodyPr/>
                    <a:lstStyle/>
                    <a:p>
                      <a:pPr rtl="0" fontAlgn="b"/>
                      <a:r>
                        <a:rPr lang="en-US" sz="1800" b="1" i="0" dirty="0">
                          <a:effectLst/>
                          <a:latin typeface="Arial" panose="020B0604020202020204" pitchFamily="34" charset="0"/>
                        </a:rPr>
                        <a:t>Option 4: Reschedule for in person in Fall 2021 </a:t>
                      </a:r>
                      <a:br>
                        <a:rPr lang="en-US" sz="1800" b="1" i="0" dirty="0">
                          <a:effectLst/>
                          <a:latin typeface="Arial" panose="020B0604020202020204" pitchFamily="34" charset="0"/>
                        </a:rPr>
                      </a:br>
                      <a:r>
                        <a:rPr lang="en-US" sz="1800" i="0" dirty="0">
                          <a:effectLst/>
                          <a:latin typeface="Arial" panose="020B0604020202020204" pitchFamily="34" charset="0"/>
                        </a:rPr>
                        <a:t>The original dates (November 15-20) are not available at the Carolina Inn in the Fall of 2021, but we have been offered to move the dates to November 8-13, 2021. We also would like to be mindful of conferences so that all who wish to come are able. Please let us know of conference conflicts you are aware of. </a:t>
                      </a:r>
                      <a:endParaRPr lang="en-US" sz="1800" dirty="0">
                        <a:effectLst/>
                      </a:endParaRPr>
                    </a:p>
                  </a:txBody>
                  <a:tcPr marL="0" marR="0" marT="2526" marB="2526" anchor="b">
                    <a:lnL w="6350" cap="flat" cmpd="sng" algn="ctr">
                      <a:solidFill>
                        <a:srgbClr val="C00897"/>
                      </a:solidFill>
                      <a:prstDash val="solid"/>
                      <a:round/>
                      <a:headEnd type="none" w="med" len="med"/>
                      <a:tailEnd type="none" w="med" len="med"/>
                    </a:lnL>
                    <a:lnR w="6350" cap="flat" cmpd="sng" algn="ctr">
                      <a:solidFill>
                        <a:srgbClr val="C00897"/>
                      </a:solidFill>
                      <a:prstDash val="solid"/>
                      <a:round/>
                      <a:headEnd type="none" w="med" len="med"/>
                      <a:tailEnd type="none" w="med" len="med"/>
                    </a:lnR>
                    <a:lnT w="6350" cap="flat" cmpd="sng" algn="ctr">
                      <a:solidFill>
                        <a:srgbClr val="C00897"/>
                      </a:solidFill>
                      <a:prstDash val="solid"/>
                      <a:round/>
                      <a:headEnd type="none" w="med" len="med"/>
                      <a:tailEnd type="none" w="med" len="med"/>
                    </a:lnT>
                    <a:lnB w="6350" cap="flat" cmpd="sng" algn="ctr">
                      <a:solidFill>
                        <a:srgbClr val="C00897"/>
                      </a:solidFill>
                      <a:prstDash val="solid"/>
                      <a:round/>
                      <a:headEnd type="none" w="med" len="med"/>
                      <a:tailEnd type="none" w="med" len="med"/>
                    </a:lnB>
                    <a:solidFill>
                      <a:srgbClr val="D9D2E9"/>
                    </a:solidFill>
                  </a:tcPr>
                </a:tc>
                <a:extLst>
                  <a:ext uri="{0D108BD9-81ED-4DB2-BD59-A6C34878D82A}">
                    <a16:rowId xmlns:a16="http://schemas.microsoft.com/office/drawing/2014/main" val="3056080028"/>
                  </a:ext>
                </a:extLst>
              </a:tr>
            </a:tbl>
          </a:graphicData>
        </a:graphic>
      </p:graphicFrame>
    </p:spTree>
    <p:extLst>
      <p:ext uri="{BB962C8B-B14F-4D97-AF65-F5344CB8AC3E}">
        <p14:creationId xmlns:p14="http://schemas.microsoft.com/office/powerpoint/2010/main" val="2087648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1FF59-3348-40B7-80C7-70F26840DA90}"/>
              </a:ext>
            </a:extLst>
          </p:cNvPr>
          <p:cNvSpPr>
            <a:spLocks noGrp="1"/>
          </p:cNvSpPr>
          <p:nvPr>
            <p:ph type="title"/>
          </p:nvPr>
        </p:nvSpPr>
        <p:spPr/>
        <p:txBody>
          <a:bodyPr/>
          <a:lstStyle/>
          <a:p>
            <a:r>
              <a:rPr lang="en-US" dirty="0"/>
              <a:t>Housekeeping</a:t>
            </a:r>
          </a:p>
        </p:txBody>
      </p:sp>
      <p:sp>
        <p:nvSpPr>
          <p:cNvPr id="3" name="Content Placeholder 2">
            <a:extLst>
              <a:ext uri="{FF2B5EF4-FFF2-40B4-BE49-F238E27FC236}">
                <a16:creationId xmlns:a16="http://schemas.microsoft.com/office/drawing/2014/main" id="{62A42EB0-153F-4519-98FB-A51718D06949}"/>
              </a:ext>
            </a:extLst>
          </p:cNvPr>
          <p:cNvSpPr>
            <a:spLocks noGrp="1"/>
          </p:cNvSpPr>
          <p:nvPr>
            <p:ph idx="1"/>
          </p:nvPr>
        </p:nvSpPr>
        <p:spPr>
          <a:xfrm>
            <a:off x="457200" y="1153551"/>
            <a:ext cx="8229600" cy="4528716"/>
          </a:xfrm>
        </p:spPr>
        <p:txBody>
          <a:bodyPr>
            <a:normAutofit/>
          </a:bodyPr>
          <a:lstStyle/>
          <a:p>
            <a:r>
              <a:rPr lang="en-US" dirty="0"/>
              <a:t>We received 2019-20 Classroom Coversheets for all classrooms at 14 schools</a:t>
            </a:r>
          </a:p>
          <a:p>
            <a:r>
              <a:rPr lang="en-US" dirty="0"/>
              <a:t>Watch for error correction request</a:t>
            </a:r>
          </a:p>
          <a:p>
            <a:r>
              <a:rPr lang="en-US" dirty="0"/>
              <a:t>Prepare for Attendance/Special Needs data request</a:t>
            </a:r>
          </a:p>
          <a:p>
            <a:r>
              <a:rPr lang="en-US" dirty="0"/>
              <a:t>Complete Spring Parent Survey data entry by Sept. 15</a:t>
            </a:r>
          </a:p>
          <a:p>
            <a:endParaRPr lang="en-US" dirty="0"/>
          </a:p>
          <a:p>
            <a:endParaRPr lang="en-US" dirty="0"/>
          </a:p>
        </p:txBody>
      </p:sp>
    </p:spTree>
    <p:extLst>
      <p:ext uri="{BB962C8B-B14F-4D97-AF65-F5344CB8AC3E}">
        <p14:creationId xmlns:p14="http://schemas.microsoft.com/office/powerpoint/2010/main" val="314241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48CC2-405C-473A-AA67-DA651DA5F6E3}"/>
              </a:ext>
            </a:extLst>
          </p:cNvPr>
          <p:cNvSpPr>
            <a:spLocks noGrp="1"/>
          </p:cNvSpPr>
          <p:nvPr>
            <p:ph type="title"/>
          </p:nvPr>
        </p:nvSpPr>
        <p:spPr/>
        <p:txBody>
          <a:bodyPr/>
          <a:lstStyle/>
          <a:p>
            <a:r>
              <a:rPr lang="en-US" dirty="0"/>
              <a:t>Network Next Steps</a:t>
            </a:r>
          </a:p>
        </p:txBody>
      </p:sp>
      <p:sp>
        <p:nvSpPr>
          <p:cNvPr id="3" name="Content Placeholder 2">
            <a:extLst>
              <a:ext uri="{FF2B5EF4-FFF2-40B4-BE49-F238E27FC236}">
                <a16:creationId xmlns:a16="http://schemas.microsoft.com/office/drawing/2014/main" id="{E5737992-29B9-47BD-82E4-A634A183139E}"/>
              </a:ext>
            </a:extLst>
          </p:cNvPr>
          <p:cNvSpPr>
            <a:spLocks noGrp="1"/>
          </p:cNvSpPr>
          <p:nvPr>
            <p:ph idx="1"/>
          </p:nvPr>
        </p:nvSpPr>
        <p:spPr/>
        <p:txBody>
          <a:bodyPr/>
          <a:lstStyle/>
          <a:p>
            <a:r>
              <a:rPr lang="en-US" dirty="0"/>
              <a:t>Coming soon – approved EREDS Charter</a:t>
            </a:r>
          </a:p>
          <a:p>
            <a:r>
              <a:rPr lang="en-US" dirty="0"/>
              <a:t>April 2021 Network Meeting – dates TBA</a:t>
            </a:r>
          </a:p>
          <a:p>
            <a:pPr lvl="0"/>
            <a:r>
              <a:rPr lang="en-US" dirty="0"/>
              <a:t>Check out Educare Insights (see Amanda’s email or the Educare Connections newsletter)</a:t>
            </a:r>
          </a:p>
          <a:p>
            <a:pPr lvl="0"/>
            <a:r>
              <a:rPr lang="en-US" dirty="0"/>
              <a:t>Create a schedule and confirm topics for ELN virtual data dialogues and ELN Research Spotlight.  </a:t>
            </a:r>
          </a:p>
        </p:txBody>
      </p:sp>
    </p:spTree>
    <p:extLst>
      <p:ext uri="{BB962C8B-B14F-4D97-AF65-F5344CB8AC3E}">
        <p14:creationId xmlns:p14="http://schemas.microsoft.com/office/powerpoint/2010/main" val="863357296"/>
      </p:ext>
    </p:extLst>
  </p:cSld>
  <p:clrMapOvr>
    <a:masterClrMapping/>
  </p:clrMapOvr>
</p:sld>
</file>

<file path=ppt/theme/theme1.xml><?xml version="1.0" encoding="utf-8"?>
<a:theme xmlns:a="http://schemas.openxmlformats.org/drawingml/2006/main" name="powerpointUNC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powerpointUNC5</Template>
  <TotalTime>6279</TotalTime>
  <Words>1172</Words>
  <Application>Microsoft Office PowerPoint</Application>
  <PresentationFormat>On-screen Show (4:3)</PresentationFormat>
  <Paragraphs>127</Paragraphs>
  <Slides>15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Helvetica</vt:lpstr>
      <vt:lpstr>powerpointUNC4</vt:lpstr>
      <vt:lpstr>PowerPoint Presentation</vt:lpstr>
      <vt:lpstr>Agenda</vt:lpstr>
      <vt:lpstr>EREDS Work Group</vt:lpstr>
      <vt:lpstr>National Evaluation Fall Variations/Issues: Your Requests</vt:lpstr>
      <vt:lpstr>National Evaluation Fall Variations/Issues: Attendance</vt:lpstr>
      <vt:lpstr>National Evaluation Fall Variations/Issues: Enrollment, Class Type, etc.</vt:lpstr>
      <vt:lpstr>National Evaluation Fall Variations/Issues: Enrollment, Class Type, etc.</vt:lpstr>
      <vt:lpstr>National Evaluation Fall Variations/Issues: Enrollment, Class Type, etc.</vt:lpstr>
      <vt:lpstr>National Evaluation Fall Variations/Issues: Child Measures</vt:lpstr>
      <vt:lpstr>National Evaluation Fall Variations/Issues: Child Measures</vt:lpstr>
      <vt:lpstr>How will fall parent interviews be collected </vt:lpstr>
      <vt:lpstr>Ongoing Discussions</vt:lpstr>
      <vt:lpstr>Data Camp – Google Doc</vt:lpstr>
      <vt:lpstr>Housekeeping</vt:lpstr>
      <vt:lpstr>Network 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Crawford, Gisele M</dc:creator>
  <cp:lastModifiedBy>Crawford, Gisele M</cp:lastModifiedBy>
  <cp:revision>185</cp:revision>
  <cp:lastPrinted>2019-08-20T15:55:12Z</cp:lastPrinted>
  <dcterms:created xsi:type="dcterms:W3CDTF">2018-05-24T14:36:24Z</dcterms:created>
  <dcterms:modified xsi:type="dcterms:W3CDTF">2020-08-14T17:38:11Z</dcterms:modified>
</cp:coreProperties>
</file>