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1"/>
  </p:notesMasterIdLst>
  <p:sldIdLst>
    <p:sldId id="416" r:id="rId5"/>
    <p:sldId id="421" r:id="rId6"/>
    <p:sldId id="3790" r:id="rId7"/>
    <p:sldId id="3791" r:id="rId8"/>
    <p:sldId id="3792" r:id="rId9"/>
    <p:sldId id="379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F8893-662B-C448-995F-C48B55DE1F7B}" v="9" dt="2025-06-12T17:51:37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/>
    <p:restoredTop sz="77932"/>
  </p:normalViewPr>
  <p:slideViewPr>
    <p:cSldViewPr snapToGrid="0" snapToObjects="1">
      <p:cViewPr varScale="1">
        <p:scale>
          <a:sx n="86" d="100"/>
          <a:sy n="86" d="100"/>
        </p:scale>
        <p:origin x="1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A2000-EA07-C648-B8D2-E63BB78AA797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63252-6694-C544-8FDD-142F4C253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5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Freire, P. (2021).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Pedagogy of hope: Reliving pedagogy of the oppressed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Bloomsbury Publishing.</a:t>
            </a:r>
            <a:endParaRPr lang="en-US" dirty="0"/>
          </a:p>
          <a:p>
            <a:endParaRPr lang="en-US" dirty="0"/>
          </a:p>
          <a:p>
            <a:r>
              <a:rPr lang="en-US" dirty="0"/>
              <a:t>Take 10 minutes to read the brief article.</a:t>
            </a:r>
          </a:p>
          <a:p>
            <a:endParaRPr lang="en-US" dirty="0"/>
          </a:p>
          <a:p>
            <a:r>
              <a:rPr lang="en-US" dirty="0"/>
              <a:t>Drop in chat: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docs.google.com</a:t>
            </a:r>
            <a:r>
              <a:rPr lang="en-US" dirty="0"/>
              <a:t>/document/d/12tyOqGuTK1JRUTWKwcS8XsAAauGIxEZB8UTkpgZIl7E/</a:t>
            </a:r>
            <a:r>
              <a:rPr lang="en-US" dirty="0" err="1"/>
              <a:t>edit?usp</a:t>
            </a:r>
            <a:r>
              <a:rPr lang="en-US" dirty="0"/>
              <a:t>=sharing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48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Reflect/journal </a:t>
            </a:r>
          </a:p>
          <a:p>
            <a:endParaRPr lang="en-US" dirty="0"/>
          </a:p>
          <a:p>
            <a:r>
              <a:rPr lang="en-US" dirty="0"/>
              <a:t>Share out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plan</a:t>
            </a:r>
          </a:p>
          <a:p>
            <a:endParaRPr lang="en-US" dirty="0"/>
          </a:p>
          <a:p>
            <a:r>
              <a:rPr lang="en-US" dirty="0"/>
              <a:t>Give folks 3-5 minutes to reflect</a:t>
            </a:r>
          </a:p>
          <a:p>
            <a:endParaRPr lang="en-US" dirty="0"/>
          </a:p>
          <a:p>
            <a:r>
              <a:rPr lang="en-US" dirty="0"/>
              <a:t>Launch breakouts. </a:t>
            </a:r>
          </a:p>
          <a:p>
            <a:endParaRPr lang="en-US" dirty="0"/>
          </a:p>
          <a:p>
            <a:r>
              <a:rPr lang="en-US" dirty="0"/>
              <a:t>~12 minutes</a:t>
            </a:r>
          </a:p>
          <a:p>
            <a:endParaRPr lang="en-US" dirty="0"/>
          </a:p>
          <a:p>
            <a:r>
              <a:rPr lang="en-US" dirty="0"/>
              <a:t>Not sharing back our stories!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7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63252-6694-C544-8FDD-142F4C2530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7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55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03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91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11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92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1088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56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2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7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0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F864A9C7-E61D-5841-87AF-8ED596809B8D}" type="datetimeFigureOut">
              <a:rPr lang="en-US" smtClean="0"/>
              <a:t>7/28/26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76145ED-A9F6-F24E-9C32-3405A694E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5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4961376" y="1432223"/>
            <a:ext cx="6057144" cy="335797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6600"/>
            </a:pPr>
            <a:r>
              <a:rPr lang="en-US" sz="5600" kern="1200" cap="none" dirty="0">
                <a:latin typeface="+mj-lt"/>
                <a:ea typeface="+mj-ea"/>
                <a:cs typeface="+mj-cs"/>
              </a:rPr>
              <a:t>Racial Equity in Educare</a:t>
            </a: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r>
              <a:rPr lang="en-US" sz="5600" kern="1200" cap="none" dirty="0">
                <a:latin typeface="+mj-lt"/>
                <a:ea typeface="+mj-ea"/>
                <a:cs typeface="+mj-cs"/>
              </a:rPr>
              <a:t>(AKA …)</a:t>
            </a: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br>
              <a:rPr lang="en-US" sz="5600" kern="1200" cap="none" dirty="0">
                <a:latin typeface="+mj-lt"/>
                <a:ea typeface="+mj-ea"/>
                <a:cs typeface="+mj-cs"/>
              </a:rPr>
            </a:br>
            <a:r>
              <a:rPr lang="en-US" sz="5600" cap="none" dirty="0"/>
              <a:t>June</a:t>
            </a:r>
            <a:r>
              <a:rPr lang="en-US" sz="5600" dirty="0"/>
              <a:t> </a:t>
            </a:r>
            <a:r>
              <a:rPr lang="en-US" sz="5600" kern="1200" cap="none" dirty="0">
                <a:latin typeface="+mj-lt"/>
                <a:ea typeface="+mj-ea"/>
                <a:cs typeface="+mj-cs"/>
              </a:rPr>
              <a:t>CoP 6/13/2025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15" y="1185593"/>
            <a:ext cx="3416725" cy="44181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7E95F3-BC2B-CED7-2016-C0EC8DFEEC46}"/>
              </a:ext>
            </a:extLst>
          </p:cNvPr>
          <p:cNvSpPr txBox="1"/>
          <p:nvPr/>
        </p:nvSpPr>
        <p:spPr>
          <a:xfrm>
            <a:off x="387433" y="6221528"/>
            <a:ext cx="11414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Adapted and facilitated by Dr.  Allison De Marco, of the Educare National Evaluation Partner at the Frank Porter Graham </a:t>
            </a:r>
          </a:p>
          <a:p>
            <a:pPr algn="ctr"/>
            <a:r>
              <a:rPr lang="en-US" sz="1600" dirty="0"/>
              <a:t>Child Development Institute, University of North Carolina – Chapel Hill. ©2025</a:t>
            </a:r>
          </a:p>
        </p:txBody>
      </p:sp>
    </p:spTree>
    <p:extLst>
      <p:ext uri="{BB962C8B-B14F-4D97-AF65-F5344CB8AC3E}">
        <p14:creationId xmlns:p14="http://schemas.microsoft.com/office/powerpoint/2010/main" val="35444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62E11DD-B54B-4751-9C17-39DAF9EF4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715" y="430174"/>
            <a:ext cx="6743844" cy="1043782"/>
          </a:xfrm>
        </p:spPr>
        <p:txBody>
          <a:bodyPr>
            <a:normAutofit/>
          </a:bodyPr>
          <a:lstStyle/>
          <a:p>
            <a:r>
              <a:rPr lang="en-US" sz="4800" b="1" cap="none" dirty="0"/>
              <a:t>Overview</a:t>
            </a:r>
            <a:endParaRPr lang="en-US" sz="4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278" y="1473957"/>
            <a:ext cx="6743845" cy="5055631"/>
          </a:xfrm>
        </p:spPr>
        <p:txBody>
          <a:bodyPr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200" dirty="0"/>
              <a:t>Critical Hope as an Antidote for Overwhelm</a:t>
            </a:r>
          </a:p>
          <a:p>
            <a:r>
              <a:rPr lang="en-US" sz="3200" dirty="0"/>
              <a:t>Discussion &amp; application to our work</a:t>
            </a:r>
          </a:p>
          <a:p>
            <a:r>
              <a:rPr lang="en-US" sz="3200" dirty="0"/>
              <a:t>Community building through story-telling activity</a:t>
            </a:r>
          </a:p>
          <a:p>
            <a:endParaRPr lang="en-US" sz="1800" dirty="0"/>
          </a:p>
        </p:txBody>
      </p:sp>
      <p:pic>
        <p:nvPicPr>
          <p:cNvPr id="12" name="Picture 4" descr="Glasses on top of a book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266" r="39845" b="-1"/>
          <a:stretch/>
        </p:blipFill>
        <p:spPr>
          <a:xfrm>
            <a:off x="7545274" y="430174"/>
            <a:ext cx="4646726" cy="685799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55DE4E1-F219-45A4-96D9-9A86D0E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601C3FF-4A5D-437C-B3DB-A53B99D3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1B1BDC9-B583-4F65-8FE9-E2CBE71D9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F4B8E-715C-DE21-E27F-134A05EB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91529"/>
            <a:ext cx="10058400" cy="6226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/>
              <a:t>Critical Hope </a:t>
            </a:r>
            <a:r>
              <a:rPr lang="en-US" sz="4400" dirty="0"/>
              <a:t>as</a:t>
            </a:r>
            <a:r>
              <a:rPr lang="en-US" sz="4900" dirty="0"/>
              <a:t> an Antidote for Overwhelm</a:t>
            </a:r>
            <a:br>
              <a:rPr lang="en-US" dirty="0"/>
            </a:b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82D84-FAFD-8BE5-0BC8-E7D5F1033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957" y="1214204"/>
            <a:ext cx="6795154" cy="4965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1" cap="none" dirty="0">
                <a:solidFill>
                  <a:schemeClr val="accent1">
                    <a:lumMod val="75000"/>
                  </a:schemeClr>
                </a:solidFill>
                <a:effectLst/>
              </a:rPr>
              <a:t>Seven Principles of Critical Hope (term coined by Paulo Freire)</a:t>
            </a:r>
            <a:endParaRPr lang="en-US" sz="2000" b="1" cap="none" dirty="0"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indent="0">
              <a:buNone/>
            </a:pPr>
            <a:r>
              <a:rPr lang="en-US" dirty="0"/>
              <a:t>1.  Hope is necessary, but alone, it’s not enough </a:t>
            </a:r>
          </a:p>
          <a:p>
            <a:pPr marL="0" indent="0">
              <a:buNone/>
            </a:pPr>
            <a:r>
              <a:rPr lang="en-US" dirty="0"/>
              <a:t>2.  Critical hope is not something you have; it’s something you practice </a:t>
            </a:r>
          </a:p>
          <a:p>
            <a:pPr marL="0" indent="0">
              <a:buNone/>
            </a:pPr>
            <a:r>
              <a:rPr lang="en-US" dirty="0"/>
              <a:t>3.  Critical hope is messy, uncomfortable, and full of contradictions </a:t>
            </a:r>
          </a:p>
          <a:p>
            <a:pPr marL="0" indent="0">
              <a:buNone/>
            </a:pPr>
            <a:r>
              <a:rPr lang="en-US" dirty="0"/>
              <a:t>4.  Critical hope is intimately entangled with the body and the land </a:t>
            </a:r>
          </a:p>
          <a:p>
            <a:pPr marL="0" indent="0">
              <a:buNone/>
            </a:pPr>
            <a:r>
              <a:rPr lang="en-US" dirty="0"/>
              <a:t>5.  Critical hope requires bearing witness to social and historical trauma </a:t>
            </a:r>
          </a:p>
          <a:p>
            <a:pPr marL="0" indent="0">
              <a:buNone/>
            </a:pPr>
            <a:r>
              <a:rPr lang="en-US" dirty="0"/>
              <a:t>6.  Critical hope requires interruptions and invitations </a:t>
            </a:r>
          </a:p>
          <a:p>
            <a:pPr marL="0" indent="0">
              <a:buNone/>
            </a:pPr>
            <a:r>
              <a:rPr lang="en-US" dirty="0"/>
              <a:t>7.  Anger and grief have a seat at the table</a:t>
            </a:r>
            <a:endParaRPr lang="en-US" i="1" cap="none" dirty="0">
              <a:blipFill dpi="0" rotWithShape="1">
                <a:blip r:embed="rId3"/>
                <a:srcRect/>
                <a:tile tx="6350" ty="-127000" sx="65000" sy="64000" flip="none" algn="tl"/>
              </a:blipFill>
              <a:effectLst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953A3-D471-DFFD-7726-020F1224C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85095">
            <a:off x="7757385" y="2147477"/>
            <a:ext cx="3789475" cy="37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0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0A0EF5-B0DE-B6B2-74FF-78CCF2E26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4463" y="68536"/>
            <a:ext cx="6730277" cy="1195559"/>
          </a:xfr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dirty="0"/>
              <a:t>Reflect on these questions</a:t>
            </a:r>
          </a:p>
        </p:txBody>
      </p:sp>
      <p:pic>
        <p:nvPicPr>
          <p:cNvPr id="5" name="Picture 4" descr="A group of yellow figures and a red figure on the other side">
            <a:extLst>
              <a:ext uri="{FF2B5EF4-FFF2-40B4-BE49-F238E27FC236}">
                <a16:creationId xmlns:a16="http://schemas.microsoft.com/office/drawing/2014/main" id="{A42204BB-61D1-0B2A-1F46-6ED12F6CEA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697" r="9075" b="-1"/>
          <a:stretch/>
        </p:blipFill>
        <p:spPr>
          <a:xfrm>
            <a:off x="3344" y="10"/>
            <a:ext cx="3959056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B91377-B135-6A20-B3F2-C240B5A020C6}"/>
              </a:ext>
            </a:extLst>
          </p:cNvPr>
          <p:cNvSpPr txBox="1"/>
          <p:nvPr/>
        </p:nvSpPr>
        <p:spPr>
          <a:xfrm>
            <a:off x="4210391" y="1404730"/>
            <a:ext cx="7648534" cy="51123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What are your thoughts on the concept of critical hope?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2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How does it apply to your own social justice work?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2"/>
              </a:solidFill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/>
                </a:solidFill>
              </a:rPr>
              <a:t>How does it apply to our LEP work?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892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5251" y="340946"/>
            <a:ext cx="7115134" cy="1609344"/>
          </a:xfr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cap="none" dirty="0"/>
              <a:t>“</a:t>
            </a:r>
            <a:r>
              <a:rPr lang="en-US" sz="2800" i="1" cap="none" dirty="0"/>
              <a:t>The shortest distance between two people is a story</a:t>
            </a:r>
            <a:r>
              <a:rPr lang="en-US" sz="2800" cap="none" dirty="0"/>
              <a:t>.”</a:t>
            </a:r>
            <a:br>
              <a:rPr lang="en-US" sz="2800" cap="none" dirty="0"/>
            </a:br>
            <a:r>
              <a:rPr lang="en-US" sz="2800" cap="none" dirty="0"/>
              <a:t>CJ Suitt, former Chapel Hill Poet Laureate and Restorative Practices Associate, Dispute Settlement Center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0358A-1AFF-2F8A-83BD-D5021E921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849" r="19395"/>
          <a:stretch/>
        </p:blipFill>
        <p:spPr>
          <a:xfrm>
            <a:off x="3344" y="10"/>
            <a:ext cx="3760273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2D3407-CE92-5EAE-20EF-7BB86414DA3B}"/>
              </a:ext>
            </a:extLst>
          </p:cNvPr>
          <p:cNvSpPr txBox="1"/>
          <p:nvPr/>
        </p:nvSpPr>
        <p:spPr>
          <a:xfrm>
            <a:off x="4303156" y="2603226"/>
            <a:ext cx="7327168" cy="2973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sz="2400" dirty="0"/>
              <a:t>Small groups of 3, each take 3 minutes to share a story in response to these prompts:</a:t>
            </a:r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sz="2400" dirty="0"/>
          </a:p>
          <a:p>
            <a:r>
              <a:rPr lang="en-US" sz="2400" dirty="0"/>
              <a:t>Tell us a story about a time when you experienced a sense of hope? What made this experience possible? Who was there with you? When and where did it happen?</a:t>
            </a:r>
            <a:endParaRPr lang="en-US" dirty="0"/>
          </a:p>
          <a:p>
            <a:pPr marL="285750" indent="-182880">
              <a:lnSpc>
                <a:spcPct val="9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142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964958D-AF5D-4863-B5FB-83F6B8CB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12188656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82222-56E6-C18C-2A93-E142DFB8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341" y="3428999"/>
            <a:ext cx="6730277" cy="1609344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cap="none" dirty="0"/>
              <a:t>Closing question:</a:t>
            </a:r>
            <a:r>
              <a:rPr lang="en-US" cap="none" dirty="0"/>
              <a:t> What do you want to take with you from this time together?</a:t>
            </a:r>
            <a:br>
              <a:rPr lang="en-US" sz="4800" cap="none" dirty="0"/>
            </a:br>
            <a:br>
              <a:rPr lang="en-US" sz="4800" dirty="0"/>
            </a:br>
            <a:endParaRPr lang="en-US" sz="4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B2BEEA-8FAE-36E5-D007-F2DD9C9381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140" r="47632" b="-1"/>
          <a:stretch/>
        </p:blipFill>
        <p:spPr>
          <a:xfrm>
            <a:off x="3344" y="10"/>
            <a:ext cx="2951891" cy="6857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1002ACD-3B0C-4885-8754-8A00E926F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F0313CD-4196-4456-A70D-5EE2B995B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DE0B32-9EE8-4975-AD48-3855B0A82A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242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ab5e796167d18536feef0ade3b364aba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e92af3e7770b30fbdcec0d53197a6269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Props1.xml><?xml version="1.0" encoding="utf-8"?>
<ds:datastoreItem xmlns:ds="http://schemas.openxmlformats.org/officeDocument/2006/customXml" ds:itemID="{B77A2F0E-758E-43A5-9C2C-FA4BFD15796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0A1E01-E4AD-4AFD-BD7E-BA021293D953}"/>
</file>

<file path=customXml/itemProps3.xml><?xml version="1.0" encoding="utf-8"?>
<ds:datastoreItem xmlns:ds="http://schemas.openxmlformats.org/officeDocument/2006/customXml" ds:itemID="{8D7CB43C-B7FE-4619-9399-E60CF5AA9F1E}">
  <ds:schemaRefs>
    <ds:schemaRef ds:uri="http://schemas.microsoft.com/office/2006/metadata/properties"/>
    <ds:schemaRef ds:uri="http://schemas.microsoft.com/office/infopath/2007/PartnerControls"/>
    <ds:schemaRef ds:uri="12227191-5176-4a52-a30a-0e251a68934d"/>
    <ds:schemaRef ds:uri="b6627302-d8ea-44f3-be5f-50967031ef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{4BC14A24-2030-8045-94A1-D7D780F47123}tf10001070</Template>
  <TotalTime>65299</TotalTime>
  <Words>391</Words>
  <Application>Microsoft Macintosh PowerPoint</Application>
  <PresentationFormat>Widescreen</PresentationFormat>
  <Paragraphs>55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Racial Equity in Educare (AKA …)  June CoP 6/13/2025</vt:lpstr>
      <vt:lpstr>Overview</vt:lpstr>
      <vt:lpstr>Critical Hope as an Antidote for Overwhelm  </vt:lpstr>
      <vt:lpstr>Reflect on these questions</vt:lpstr>
      <vt:lpstr>“The shortest distance between two people is a story.” CJ Suitt, former Chapel Hill Poet Laureate and Restorative Practices Associate, Dispute Settlement Center</vt:lpstr>
      <vt:lpstr>Closing question: What do you want to take with you from this time together?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Anti-racist research – what does it look like and how do we do it!  Part II</dc:title>
  <dc:creator>De Marco, Allison Cheyney</dc:creator>
  <cp:lastModifiedBy>De Marco, Allison Cheyney</cp:lastModifiedBy>
  <cp:revision>54</cp:revision>
  <cp:lastPrinted>2025-06-12T14:37:13Z</cp:lastPrinted>
  <dcterms:created xsi:type="dcterms:W3CDTF">2021-03-17T15:36:51Z</dcterms:created>
  <dcterms:modified xsi:type="dcterms:W3CDTF">2026-07-28T18:04:07Z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</Properties>
</file>