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416" r:id="rId2"/>
    <p:sldId id="421" r:id="rId3"/>
    <p:sldId id="3790" r:id="rId4"/>
    <p:sldId id="3791" r:id="rId5"/>
    <p:sldId id="3792" r:id="rId6"/>
    <p:sldId id="379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F8893-662B-C448-995F-C48B55DE1F7B}" v="9" dt="2025-06-12T17:51:37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1"/>
    <p:restoredTop sz="77932"/>
  </p:normalViewPr>
  <p:slideViewPr>
    <p:cSldViewPr snapToGrid="0" snapToObjects="1">
      <p:cViewPr varScale="1">
        <p:scale>
          <a:sx n="85" d="100"/>
          <a:sy n="85" d="100"/>
        </p:scale>
        <p:origin x="1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C15F8893-662B-C448-995F-C48B55DE1F7B}"/>
    <pc:docChg chg="custSel modSld">
      <pc:chgData name="De Marco, Allison Cheyney" userId="135085f3-6b16-41c7-871d-07ebf5fb7c3c" providerId="ADAL" clId="{C15F8893-662B-C448-995F-C48B55DE1F7B}" dt="2025-06-13T15:58:54.576" v="59" actId="20577"/>
      <pc:docMkLst>
        <pc:docMk/>
      </pc:docMkLst>
      <pc:sldChg chg="modSp mod">
        <pc:chgData name="De Marco, Allison Cheyney" userId="135085f3-6b16-41c7-871d-07ebf5fb7c3c" providerId="ADAL" clId="{C15F8893-662B-C448-995F-C48B55DE1F7B}" dt="2025-06-13T15:58:54.576" v="59" actId="20577"/>
        <pc:sldMkLst>
          <pc:docMk/>
          <pc:sldMk cId="3544429703" sldId="416"/>
        </pc:sldMkLst>
        <pc:spChg chg="mod">
          <ac:chgData name="De Marco, Allison Cheyney" userId="135085f3-6b16-41c7-871d-07ebf5fb7c3c" providerId="ADAL" clId="{C15F8893-662B-C448-995F-C48B55DE1F7B}" dt="2025-06-13T15:58:54.576" v="59" actId="20577"/>
          <ac:spMkLst>
            <pc:docMk/>
            <pc:sldMk cId="3544429703" sldId="416"/>
            <ac:spMk id="104" creationId="{00000000-0000-0000-0000-000000000000}"/>
          </ac:spMkLst>
        </pc:spChg>
      </pc:sldChg>
      <pc:sldChg chg="addSp modSp mod">
        <pc:chgData name="De Marco, Allison Cheyney" userId="135085f3-6b16-41c7-871d-07ebf5fb7c3c" providerId="ADAL" clId="{C15F8893-662B-C448-995F-C48B55DE1F7B}" dt="2025-06-12T17:52:25.032" v="13" actId="27636"/>
        <pc:sldMkLst>
          <pc:docMk/>
          <pc:sldMk cId="55202039" sldId="3790"/>
        </pc:sldMkLst>
        <pc:spChg chg="mod">
          <ac:chgData name="De Marco, Allison Cheyney" userId="135085f3-6b16-41c7-871d-07ebf5fb7c3c" providerId="ADAL" clId="{C15F8893-662B-C448-995F-C48B55DE1F7B}" dt="2025-06-12T17:52:21.462" v="11" actId="14100"/>
          <ac:spMkLst>
            <pc:docMk/>
            <pc:sldMk cId="55202039" sldId="3790"/>
            <ac:spMk id="2" creationId="{A2DF4B8E-715C-DE21-E27F-134A05EBFACF}"/>
          </ac:spMkLst>
        </pc:spChg>
        <pc:spChg chg="mod">
          <ac:chgData name="De Marco, Allison Cheyney" userId="135085f3-6b16-41c7-871d-07ebf5fb7c3c" providerId="ADAL" clId="{C15F8893-662B-C448-995F-C48B55DE1F7B}" dt="2025-06-12T17:52:25.032" v="13" actId="27636"/>
          <ac:spMkLst>
            <pc:docMk/>
            <pc:sldMk cId="55202039" sldId="3790"/>
            <ac:spMk id="3" creationId="{A3982D84-FAFD-8BE5-0BC8-E7D5F103352A}"/>
          </ac:spMkLst>
        </pc:spChg>
        <pc:picChg chg="add mod">
          <ac:chgData name="De Marco, Allison Cheyney" userId="135085f3-6b16-41c7-871d-07ebf5fb7c3c" providerId="ADAL" clId="{C15F8893-662B-C448-995F-C48B55DE1F7B}" dt="2025-06-12T17:51:56.173" v="5" actId="1076"/>
          <ac:picMkLst>
            <pc:docMk/>
            <pc:sldMk cId="55202039" sldId="3790"/>
            <ac:picMk id="5" creationId="{6DD953A3-D471-DFFD-7726-020F1224C2B1}"/>
          </ac:picMkLst>
        </pc:picChg>
      </pc:sldChg>
      <pc:sldChg chg="modNotesTx">
        <pc:chgData name="De Marco, Allison Cheyney" userId="135085f3-6b16-41c7-871d-07ebf5fb7c3c" providerId="ADAL" clId="{C15F8893-662B-C448-995F-C48B55DE1F7B}" dt="2025-06-13T15:48:08.989" v="57" actId="20577"/>
        <pc:sldMkLst>
          <pc:docMk/>
          <pc:sldMk cId="2051420011" sldId="37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6/12/25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10 minutes to read the brief article.</a:t>
            </a:r>
          </a:p>
          <a:p>
            <a:endParaRPr lang="en-US" dirty="0"/>
          </a:p>
          <a:p>
            <a:r>
              <a:rPr lang="en-US" dirty="0"/>
              <a:t>Drop in chat: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docs.google.com</a:t>
            </a:r>
            <a:r>
              <a:rPr lang="en-US" dirty="0"/>
              <a:t>/document/d/12tyOqGuTK1JRUTWKwcS8XsAAauGIxEZB8UTkpgZIl7E/</a:t>
            </a:r>
            <a:r>
              <a:rPr lang="en-US" dirty="0" err="1"/>
              <a:t>edit?usp</a:t>
            </a:r>
            <a:r>
              <a:rPr lang="en-US" dirty="0"/>
              <a:t>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8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Reflect/journal </a:t>
            </a:r>
          </a:p>
          <a:p>
            <a:endParaRPr lang="en-US" dirty="0"/>
          </a:p>
          <a:p>
            <a:r>
              <a:rPr lang="en-US" dirty="0"/>
              <a:t>Share out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plan</a:t>
            </a:r>
          </a:p>
          <a:p>
            <a:endParaRPr lang="en-US" dirty="0"/>
          </a:p>
          <a:p>
            <a:r>
              <a:rPr lang="en-US" dirty="0"/>
              <a:t>Give folks 3-5 minutes to reflect</a:t>
            </a:r>
          </a:p>
          <a:p>
            <a:endParaRPr lang="en-US" dirty="0"/>
          </a:p>
          <a:p>
            <a:r>
              <a:rPr lang="en-US" dirty="0"/>
              <a:t>Launch breakouts. </a:t>
            </a:r>
          </a:p>
          <a:p>
            <a:endParaRPr lang="en-US" dirty="0"/>
          </a:p>
          <a:p>
            <a:r>
              <a:rPr lang="en-US" dirty="0"/>
              <a:t>~12 minutes</a:t>
            </a:r>
          </a:p>
          <a:p>
            <a:endParaRPr lang="en-US" dirty="0"/>
          </a:p>
          <a:p>
            <a:r>
              <a:rPr lang="en-US" dirty="0"/>
              <a:t>Not sharing back our stories!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7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5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0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9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1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2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108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2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7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0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6/12/25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5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4961376" y="1432223"/>
            <a:ext cx="6057144" cy="335797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5600" kern="1200" cap="none" dirty="0">
                <a:latin typeface="+mj-lt"/>
                <a:ea typeface="+mj-ea"/>
                <a:cs typeface="+mj-cs"/>
              </a:rPr>
              <a:t>Racial Equity in Educare</a:t>
            </a: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r>
              <a:rPr lang="en-US" sz="5600" kern="1200" cap="none" dirty="0">
                <a:latin typeface="+mj-lt"/>
                <a:ea typeface="+mj-ea"/>
                <a:cs typeface="+mj-cs"/>
              </a:rPr>
              <a:t>(AKA …)</a:t>
            </a: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r>
              <a:rPr lang="en-US" sz="5600" cap="none" dirty="0"/>
              <a:t>June</a:t>
            </a:r>
            <a:r>
              <a:rPr lang="en-US" sz="5600" dirty="0"/>
              <a:t> </a:t>
            </a:r>
            <a:r>
              <a:rPr lang="en-US" sz="5600" kern="1200" cap="none" dirty="0">
                <a:latin typeface="+mj-lt"/>
                <a:ea typeface="+mj-ea"/>
                <a:cs typeface="+mj-cs"/>
              </a:rPr>
              <a:t>CoP 6/13/2025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15" y="1185593"/>
            <a:ext cx="3416725" cy="441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715" y="430174"/>
            <a:ext cx="6743844" cy="1043782"/>
          </a:xfrm>
        </p:spPr>
        <p:txBody>
          <a:bodyPr>
            <a:normAutofit/>
          </a:bodyPr>
          <a:lstStyle/>
          <a:p>
            <a:r>
              <a:rPr lang="en-US" sz="4800" b="1" cap="none" dirty="0"/>
              <a:t>Overview</a:t>
            </a:r>
            <a:endParaRPr lang="en-US" sz="4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8" y="1473957"/>
            <a:ext cx="6743845" cy="5055631"/>
          </a:xfrm>
        </p:spPr>
        <p:txBody>
          <a:bodyPr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/>
              <a:t>Critical Hope as an Antidote for Overwhelm</a:t>
            </a:r>
          </a:p>
          <a:p>
            <a:r>
              <a:rPr lang="en-US" sz="3200" dirty="0"/>
              <a:t>Discussion &amp; application to our work</a:t>
            </a:r>
          </a:p>
          <a:p>
            <a:r>
              <a:rPr lang="en-US" sz="3200" dirty="0"/>
              <a:t>Community building through story-telling activity</a:t>
            </a:r>
          </a:p>
          <a:p>
            <a:endParaRPr lang="en-US" sz="1800" dirty="0"/>
          </a:p>
        </p:txBody>
      </p:sp>
      <p:pic>
        <p:nvPicPr>
          <p:cNvPr id="12" name="Picture 4" descr="Glasses on top of a book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66" r="39845" b="-1"/>
          <a:stretch/>
        </p:blipFill>
        <p:spPr>
          <a:xfrm>
            <a:off x="7545274" y="430174"/>
            <a:ext cx="4646726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4B8E-715C-DE21-E27F-134A05EB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91529"/>
            <a:ext cx="10058400" cy="6226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/>
              <a:t>Critical Hope </a:t>
            </a:r>
            <a:r>
              <a:rPr lang="en-US" sz="4400" dirty="0"/>
              <a:t>as</a:t>
            </a:r>
            <a:r>
              <a:rPr lang="en-US" sz="4900" dirty="0"/>
              <a:t> an Antidote for Overwhelm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2D84-FAFD-8BE5-0BC8-E7D5F1033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57" y="1214204"/>
            <a:ext cx="6795154" cy="4965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1" cap="none" dirty="0">
                <a:solidFill>
                  <a:schemeClr val="accent1">
                    <a:lumMod val="75000"/>
                  </a:schemeClr>
                </a:solidFill>
                <a:effectLst/>
              </a:rPr>
              <a:t>Seven Principles of Critical Hope (term coined by Paulo Freire)</a:t>
            </a:r>
            <a:endParaRPr lang="en-US" sz="2000" b="1" cap="none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dirty="0"/>
              <a:t>1.  Hope is necessary, but alone, it’s not enough </a:t>
            </a:r>
          </a:p>
          <a:p>
            <a:pPr marL="0" indent="0">
              <a:buNone/>
            </a:pPr>
            <a:r>
              <a:rPr lang="en-US" dirty="0"/>
              <a:t>2.  Critical hope is not something you have; it’s something you practice </a:t>
            </a:r>
          </a:p>
          <a:p>
            <a:pPr marL="0" indent="0">
              <a:buNone/>
            </a:pPr>
            <a:r>
              <a:rPr lang="en-US" dirty="0"/>
              <a:t>3.  Critical hope is messy, uncomfortable, and full of contradictions </a:t>
            </a:r>
          </a:p>
          <a:p>
            <a:pPr marL="0" indent="0">
              <a:buNone/>
            </a:pPr>
            <a:r>
              <a:rPr lang="en-US" dirty="0"/>
              <a:t>4.  Critical hope is intimately entangled with the body and the land </a:t>
            </a:r>
          </a:p>
          <a:p>
            <a:pPr marL="0" indent="0">
              <a:buNone/>
            </a:pPr>
            <a:r>
              <a:rPr lang="en-US" dirty="0"/>
              <a:t>5.  Critical hope requires bearing witness to social and historical trauma </a:t>
            </a:r>
          </a:p>
          <a:p>
            <a:pPr marL="0" indent="0">
              <a:buNone/>
            </a:pPr>
            <a:r>
              <a:rPr lang="en-US" dirty="0"/>
              <a:t>6.  Critical hope requires interruptions and invitations </a:t>
            </a:r>
          </a:p>
          <a:p>
            <a:pPr marL="0" indent="0">
              <a:buNone/>
            </a:pPr>
            <a:r>
              <a:rPr lang="en-US" dirty="0"/>
              <a:t>7.  Anger and grief have a seat at the table</a:t>
            </a:r>
            <a:endParaRPr lang="en-US" i="1" cap="none" dirty="0"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953A3-D471-DFFD-7726-020F1224C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85095">
            <a:off x="7757385" y="2147477"/>
            <a:ext cx="3789475" cy="37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A0EF5-B0DE-B6B2-74FF-78CCF2E2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463" y="68536"/>
            <a:ext cx="6730277" cy="119555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dirty="0"/>
              <a:t>Reflect on these questions</a:t>
            </a:r>
          </a:p>
        </p:txBody>
      </p:sp>
      <p:pic>
        <p:nvPicPr>
          <p:cNvPr id="5" name="Picture 4" descr="A group of yellow figures and a red figure on the other side">
            <a:extLst>
              <a:ext uri="{FF2B5EF4-FFF2-40B4-BE49-F238E27FC236}">
                <a16:creationId xmlns:a16="http://schemas.microsoft.com/office/drawing/2014/main" id="{A42204BB-61D1-0B2A-1F46-6ED12F6CEA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697" r="9075" b="-1"/>
          <a:stretch/>
        </p:blipFill>
        <p:spPr>
          <a:xfrm>
            <a:off x="3344" y="10"/>
            <a:ext cx="3959056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B91377-B135-6A20-B3F2-C240B5A020C6}"/>
              </a:ext>
            </a:extLst>
          </p:cNvPr>
          <p:cNvSpPr txBox="1"/>
          <p:nvPr/>
        </p:nvSpPr>
        <p:spPr>
          <a:xfrm>
            <a:off x="4210391" y="1404730"/>
            <a:ext cx="7648534" cy="5112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What are your thoughts on the concept of critical hope?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2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How does it apply to your own social justice work?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2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How does it apply to our LEP work?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89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251" y="340946"/>
            <a:ext cx="7115134" cy="1609344"/>
          </a:xfr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cap="none" dirty="0"/>
              <a:t>“</a:t>
            </a:r>
            <a:r>
              <a:rPr lang="en-US" sz="2800" i="1" cap="none" dirty="0"/>
              <a:t>The shortest distance between two people is a story</a:t>
            </a:r>
            <a:r>
              <a:rPr lang="en-US" sz="2800" cap="none" dirty="0"/>
              <a:t>.”</a:t>
            </a:r>
            <a:br>
              <a:rPr lang="en-US" sz="2800" cap="none" dirty="0"/>
            </a:br>
            <a:r>
              <a:rPr lang="en-US" sz="2800" cap="none" dirty="0"/>
              <a:t>CJ Suitt, former Chapel Hill Poet Laureate and Restorative Practices Associate, Dispute Settlement Center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0358A-1AFF-2F8A-83BD-D5021E921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849" r="19395"/>
          <a:stretch/>
        </p:blipFill>
        <p:spPr>
          <a:xfrm>
            <a:off x="3344" y="10"/>
            <a:ext cx="3760273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2D3407-CE92-5EAE-20EF-7BB86414DA3B}"/>
              </a:ext>
            </a:extLst>
          </p:cNvPr>
          <p:cNvSpPr txBox="1"/>
          <p:nvPr/>
        </p:nvSpPr>
        <p:spPr>
          <a:xfrm>
            <a:off x="4303156" y="2603226"/>
            <a:ext cx="7327168" cy="2973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Small groups of 3, each take 3 minutes to share a story in response to these prompts: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r>
              <a:rPr lang="en-US" sz="2400" dirty="0"/>
              <a:t>Tell us a story about a time when you experienced a sense of hope? What made this experience possible? Who was there with you? When and where did it happen?</a:t>
            </a: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142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341" y="3428999"/>
            <a:ext cx="6730277" cy="1609344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cap="none" dirty="0"/>
              <a:t>Closing question:</a:t>
            </a:r>
            <a:r>
              <a:rPr lang="en-US" cap="none" dirty="0"/>
              <a:t> What do you want to take with you from this time together?</a:t>
            </a:r>
            <a:br>
              <a:rPr lang="en-US" sz="4800" cap="none" dirty="0"/>
            </a:br>
            <a:br>
              <a:rPr lang="en-US" sz="4800" dirty="0"/>
            </a:b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2BEEA-8FAE-36E5-D007-F2DD9C9381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140" r="47632" b="-1"/>
          <a:stretch/>
        </p:blipFill>
        <p:spPr>
          <a:xfrm>
            <a:off x="3344" y="10"/>
            <a:ext cx="2951891" cy="6857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242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4c15dd584d0efb52c95c0bddecfb9c7b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f7d5d6b8d249e3a08f062c461a721108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Props1.xml><?xml version="1.0" encoding="utf-8"?>
<ds:datastoreItem xmlns:ds="http://schemas.openxmlformats.org/officeDocument/2006/customXml" ds:itemID="{4AFFCAD7-6F73-4E04-A4DD-E4DC92438AAF}"/>
</file>

<file path=customXml/itemProps2.xml><?xml version="1.0" encoding="utf-8"?>
<ds:datastoreItem xmlns:ds="http://schemas.openxmlformats.org/officeDocument/2006/customXml" ds:itemID="{B77A2F0E-758E-43A5-9C2C-FA4BFD157969}"/>
</file>

<file path=customXml/itemProps3.xml><?xml version="1.0" encoding="utf-8"?>
<ds:datastoreItem xmlns:ds="http://schemas.openxmlformats.org/officeDocument/2006/customXml" ds:itemID="{8D7CB43C-B7FE-4619-9399-E60CF5AA9F1E}"/>
</file>

<file path=docProps/app.xml><?xml version="1.0" encoding="utf-8"?>
<Properties xmlns="http://schemas.openxmlformats.org/officeDocument/2006/extended-properties" xmlns:vt="http://schemas.openxmlformats.org/officeDocument/2006/docPropsVTypes">
  <Template>{4BC14A24-2030-8045-94A1-D7D780F47123}tf10001070</Template>
  <TotalTime>65210</TotalTime>
  <Words>334</Words>
  <Application>Microsoft Macintosh PowerPoint</Application>
  <PresentationFormat>Widescreen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Racial Equity in Educare (AKA …)  June CoP 6/13/2025</vt:lpstr>
      <vt:lpstr>Overview</vt:lpstr>
      <vt:lpstr>Critical Hope as an Antidote for Overwhelm  </vt:lpstr>
      <vt:lpstr>Reflect on these questions</vt:lpstr>
      <vt:lpstr>“The shortest distance between two people is a story.” CJ Suitt, former Chapel Hill Poet Laureate and Restorative Practices Associate, Dispute Settlement Center</vt:lpstr>
      <vt:lpstr>Closing question: What do you want to take with you from this time together?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53</cp:revision>
  <cp:lastPrinted>2025-06-12T14:37:13Z</cp:lastPrinted>
  <dcterms:created xsi:type="dcterms:W3CDTF">2021-03-17T15:36:51Z</dcterms:created>
  <dcterms:modified xsi:type="dcterms:W3CDTF">2025-06-13T15:59:04Z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</Properties>
</file>