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sldIdLst>
    <p:sldId id="416" r:id="rId2"/>
    <p:sldId id="421" r:id="rId3"/>
    <p:sldId id="3786" r:id="rId4"/>
    <p:sldId id="780" r:id="rId5"/>
    <p:sldId id="3787" r:id="rId6"/>
    <p:sldId id="3789" r:id="rId7"/>
    <p:sldId id="3788" r:id="rId8"/>
    <p:sldId id="378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233A56-2324-B44E-A23B-2F491181FD9F}" v="3" dt="2026-07-28T18:21:42.6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72"/>
    <p:restoredTop sz="70756"/>
  </p:normalViewPr>
  <p:slideViewPr>
    <p:cSldViewPr snapToGrid="0" snapToObjects="1">
      <p:cViewPr varScale="1">
        <p:scale>
          <a:sx n="77" d="100"/>
          <a:sy n="77" d="100"/>
        </p:scale>
        <p:origin x="20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hyperlink" Target="https://transformharm.org/community-accountability-factsheet/"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transformharm.org/community-accountability-factsheet/" TargetMode="Externa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54C3EC-264D-4CF9-9491-F0B5F906EB3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B7831641-E70B-4E74-B973-E5E5F1B6DE45}">
      <dgm:prSet/>
      <dgm:spPr/>
      <dgm:t>
        <a:bodyPr/>
        <a:lstStyle/>
        <a:p>
          <a:r>
            <a:rPr lang="en-US" i="1" dirty="0"/>
            <a:t>Self-accountability: </a:t>
          </a:r>
          <a:r>
            <a:rPr lang="en-US" dirty="0"/>
            <a:t>practice of taking responsibility for your actions and consequences of those actions. Every team member must recognize they have a role to play in building a culture committed to inclusion, belonging, and equity, and recognition begins with taking responsibility for own contributions to culture. </a:t>
          </a:r>
        </a:p>
      </dgm:t>
    </dgm:pt>
    <dgm:pt modelId="{885C87DE-298F-48C3-B1C1-D7AD32116F2C}" type="parTrans" cxnId="{9921C5F0-5AEC-4560-A774-FB35F921E6E9}">
      <dgm:prSet/>
      <dgm:spPr/>
      <dgm:t>
        <a:bodyPr/>
        <a:lstStyle/>
        <a:p>
          <a:endParaRPr lang="en-US"/>
        </a:p>
      </dgm:t>
    </dgm:pt>
    <dgm:pt modelId="{9D5573A0-9173-4214-9B71-7C5B69712F52}" type="sibTrans" cxnId="{9921C5F0-5AEC-4560-A774-FB35F921E6E9}">
      <dgm:prSet/>
      <dgm:spPr/>
      <dgm:t>
        <a:bodyPr/>
        <a:lstStyle/>
        <a:p>
          <a:endParaRPr lang="en-US"/>
        </a:p>
      </dgm:t>
    </dgm:pt>
    <dgm:pt modelId="{B008EA71-737B-4C70-8E09-21EAE62A502F}">
      <dgm:prSet/>
      <dgm:spPr/>
      <dgm:t>
        <a:bodyPr/>
        <a:lstStyle/>
        <a:p>
          <a:r>
            <a:rPr lang="en-US" i="1" dirty="0"/>
            <a:t>Mutual accountability:</a:t>
          </a:r>
          <a:r>
            <a:rPr lang="en-US" dirty="0"/>
            <a:t> based on defining shared agenda for change, rather than top-down policing model rooted in punishment. Requires a commitment to putting relationships ahead of  need to be right or be perceived as a “good person.” </a:t>
          </a:r>
        </a:p>
      </dgm:t>
    </dgm:pt>
    <dgm:pt modelId="{75721105-B0B9-4C40-B73F-69B52B0A9A9F}" type="parTrans" cxnId="{D843A8BD-2CE2-4778-BB89-66587CC4F8D1}">
      <dgm:prSet/>
      <dgm:spPr/>
      <dgm:t>
        <a:bodyPr/>
        <a:lstStyle/>
        <a:p>
          <a:endParaRPr lang="en-US"/>
        </a:p>
      </dgm:t>
    </dgm:pt>
    <dgm:pt modelId="{32A8E14B-02F4-43EC-8A15-5696E438E416}" type="sibTrans" cxnId="{D843A8BD-2CE2-4778-BB89-66587CC4F8D1}">
      <dgm:prSet/>
      <dgm:spPr/>
      <dgm:t>
        <a:bodyPr/>
        <a:lstStyle/>
        <a:p>
          <a:endParaRPr lang="en-US"/>
        </a:p>
      </dgm:t>
    </dgm:pt>
    <dgm:pt modelId="{7DF9E330-7CAC-4BF8-BD99-09A254A4683D}">
      <dgm:prSet/>
      <dgm:spPr/>
      <dgm:t>
        <a:bodyPr/>
        <a:lstStyle/>
        <a:p>
          <a:r>
            <a:rPr lang="en-US" i="1" dirty="0"/>
            <a:t>Community accountability: </a:t>
          </a:r>
          <a:r>
            <a:rPr lang="en-US" dirty="0"/>
            <a:t>approach pioneered by feminists of color working to end gender-based violence in the early 2000s. </a:t>
          </a:r>
          <a:r>
            <a:rPr lang="en-US" dirty="0">
              <a:hlinkClick xmlns:r="http://schemas.openxmlformats.org/officeDocument/2006/relationships" r:id="rId1"/>
            </a:rPr>
            <a:t>INCITE! Women of Color Against Violence</a:t>
          </a:r>
          <a:r>
            <a:rPr lang="en-US" dirty="0"/>
            <a:t> defined as a process in which a community—in this case, a workplace—works together to do the following:</a:t>
          </a:r>
        </a:p>
      </dgm:t>
    </dgm:pt>
    <dgm:pt modelId="{E305B602-299A-4CA5-B1D9-24B5122222D3}" type="parTrans" cxnId="{255DE04D-DBB4-419A-BD26-D13C3E684FE8}">
      <dgm:prSet/>
      <dgm:spPr/>
      <dgm:t>
        <a:bodyPr/>
        <a:lstStyle/>
        <a:p>
          <a:endParaRPr lang="en-US"/>
        </a:p>
      </dgm:t>
    </dgm:pt>
    <dgm:pt modelId="{35A151C4-25FC-4B44-AE9D-59E62E1915CF}" type="sibTrans" cxnId="{255DE04D-DBB4-419A-BD26-D13C3E684FE8}">
      <dgm:prSet/>
      <dgm:spPr/>
      <dgm:t>
        <a:bodyPr/>
        <a:lstStyle/>
        <a:p>
          <a:endParaRPr lang="en-US"/>
        </a:p>
      </dgm:t>
    </dgm:pt>
    <dgm:pt modelId="{80B07B4A-0274-494C-B008-7F1EC7C7E66F}" type="pres">
      <dgm:prSet presAssocID="{A254C3EC-264D-4CF9-9491-F0B5F906EB33}" presName="linear" presStyleCnt="0">
        <dgm:presLayoutVars>
          <dgm:animLvl val="lvl"/>
          <dgm:resizeHandles val="exact"/>
        </dgm:presLayoutVars>
      </dgm:prSet>
      <dgm:spPr/>
    </dgm:pt>
    <dgm:pt modelId="{5419B43F-01A8-264D-82B9-CF5AE4A3E123}" type="pres">
      <dgm:prSet presAssocID="{B7831641-E70B-4E74-B973-E5E5F1B6DE45}" presName="parentText" presStyleLbl="node1" presStyleIdx="0" presStyleCnt="3">
        <dgm:presLayoutVars>
          <dgm:chMax val="0"/>
          <dgm:bulletEnabled val="1"/>
        </dgm:presLayoutVars>
      </dgm:prSet>
      <dgm:spPr/>
    </dgm:pt>
    <dgm:pt modelId="{35D4B136-2245-6246-A9FF-AC9B3471B19E}" type="pres">
      <dgm:prSet presAssocID="{9D5573A0-9173-4214-9B71-7C5B69712F52}" presName="spacer" presStyleCnt="0"/>
      <dgm:spPr/>
    </dgm:pt>
    <dgm:pt modelId="{3F3EAC39-A5FF-E94A-A97A-D8E18D27C0F6}" type="pres">
      <dgm:prSet presAssocID="{B008EA71-737B-4C70-8E09-21EAE62A502F}" presName="parentText" presStyleLbl="node1" presStyleIdx="1" presStyleCnt="3">
        <dgm:presLayoutVars>
          <dgm:chMax val="0"/>
          <dgm:bulletEnabled val="1"/>
        </dgm:presLayoutVars>
      </dgm:prSet>
      <dgm:spPr/>
    </dgm:pt>
    <dgm:pt modelId="{5D1D08ED-B5E5-2A46-8C45-2C31BC5E866E}" type="pres">
      <dgm:prSet presAssocID="{32A8E14B-02F4-43EC-8A15-5696E438E416}" presName="spacer" presStyleCnt="0"/>
      <dgm:spPr/>
    </dgm:pt>
    <dgm:pt modelId="{31E5FC79-6D69-6D44-A09B-0595C7C8114A}" type="pres">
      <dgm:prSet presAssocID="{7DF9E330-7CAC-4BF8-BD99-09A254A4683D}" presName="parentText" presStyleLbl="node1" presStyleIdx="2" presStyleCnt="3">
        <dgm:presLayoutVars>
          <dgm:chMax val="0"/>
          <dgm:bulletEnabled val="1"/>
        </dgm:presLayoutVars>
      </dgm:prSet>
      <dgm:spPr/>
    </dgm:pt>
  </dgm:ptLst>
  <dgm:cxnLst>
    <dgm:cxn modelId="{C1604126-6FFA-5641-A5BE-5EBB906D28C3}" type="presOf" srcId="{B7831641-E70B-4E74-B973-E5E5F1B6DE45}" destId="{5419B43F-01A8-264D-82B9-CF5AE4A3E123}" srcOrd="0" destOrd="0" presId="urn:microsoft.com/office/officeart/2005/8/layout/vList2"/>
    <dgm:cxn modelId="{E8306435-1719-9B46-88FB-9F569F618B7C}" type="presOf" srcId="{A254C3EC-264D-4CF9-9491-F0B5F906EB33}" destId="{80B07B4A-0274-494C-B008-7F1EC7C7E66F}" srcOrd="0" destOrd="0" presId="urn:microsoft.com/office/officeart/2005/8/layout/vList2"/>
    <dgm:cxn modelId="{7E77D63B-26D0-C34F-8E24-C66079C1857B}" type="presOf" srcId="{7DF9E330-7CAC-4BF8-BD99-09A254A4683D}" destId="{31E5FC79-6D69-6D44-A09B-0595C7C8114A}" srcOrd="0" destOrd="0" presId="urn:microsoft.com/office/officeart/2005/8/layout/vList2"/>
    <dgm:cxn modelId="{255DE04D-DBB4-419A-BD26-D13C3E684FE8}" srcId="{A254C3EC-264D-4CF9-9491-F0B5F906EB33}" destId="{7DF9E330-7CAC-4BF8-BD99-09A254A4683D}" srcOrd="2" destOrd="0" parTransId="{E305B602-299A-4CA5-B1D9-24B5122222D3}" sibTransId="{35A151C4-25FC-4B44-AE9D-59E62E1915CF}"/>
    <dgm:cxn modelId="{7A04A96E-8631-8C49-B47B-DE8CE9CBF3CE}" type="presOf" srcId="{B008EA71-737B-4C70-8E09-21EAE62A502F}" destId="{3F3EAC39-A5FF-E94A-A97A-D8E18D27C0F6}" srcOrd="0" destOrd="0" presId="urn:microsoft.com/office/officeart/2005/8/layout/vList2"/>
    <dgm:cxn modelId="{D843A8BD-2CE2-4778-BB89-66587CC4F8D1}" srcId="{A254C3EC-264D-4CF9-9491-F0B5F906EB33}" destId="{B008EA71-737B-4C70-8E09-21EAE62A502F}" srcOrd="1" destOrd="0" parTransId="{75721105-B0B9-4C40-B73F-69B52B0A9A9F}" sibTransId="{32A8E14B-02F4-43EC-8A15-5696E438E416}"/>
    <dgm:cxn modelId="{9921C5F0-5AEC-4560-A774-FB35F921E6E9}" srcId="{A254C3EC-264D-4CF9-9491-F0B5F906EB33}" destId="{B7831641-E70B-4E74-B973-E5E5F1B6DE45}" srcOrd="0" destOrd="0" parTransId="{885C87DE-298F-48C3-B1C1-D7AD32116F2C}" sibTransId="{9D5573A0-9173-4214-9B71-7C5B69712F52}"/>
    <dgm:cxn modelId="{B949D620-9AAC-6844-9BDA-E3BC68540421}" type="presParOf" srcId="{80B07B4A-0274-494C-B008-7F1EC7C7E66F}" destId="{5419B43F-01A8-264D-82B9-CF5AE4A3E123}" srcOrd="0" destOrd="0" presId="urn:microsoft.com/office/officeart/2005/8/layout/vList2"/>
    <dgm:cxn modelId="{4CCDF7AB-8621-844B-95A6-B5B71A4C0FA5}" type="presParOf" srcId="{80B07B4A-0274-494C-B008-7F1EC7C7E66F}" destId="{35D4B136-2245-6246-A9FF-AC9B3471B19E}" srcOrd="1" destOrd="0" presId="urn:microsoft.com/office/officeart/2005/8/layout/vList2"/>
    <dgm:cxn modelId="{9B3976D2-A96E-F142-95DC-725599795FE6}" type="presParOf" srcId="{80B07B4A-0274-494C-B008-7F1EC7C7E66F}" destId="{3F3EAC39-A5FF-E94A-A97A-D8E18D27C0F6}" srcOrd="2" destOrd="0" presId="urn:microsoft.com/office/officeart/2005/8/layout/vList2"/>
    <dgm:cxn modelId="{543294DB-2303-C240-99D2-23F1DCC492BD}" type="presParOf" srcId="{80B07B4A-0274-494C-B008-7F1EC7C7E66F}" destId="{5D1D08ED-B5E5-2A46-8C45-2C31BC5E866E}" srcOrd="3" destOrd="0" presId="urn:microsoft.com/office/officeart/2005/8/layout/vList2"/>
    <dgm:cxn modelId="{8AC894CB-59DA-E54B-913E-A5ABAEF76BD6}" type="presParOf" srcId="{80B07B4A-0274-494C-B008-7F1EC7C7E66F}" destId="{31E5FC79-6D69-6D44-A09B-0595C7C8114A}"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9B43F-01A8-264D-82B9-CF5AE4A3E123}">
      <dsp:nvSpPr>
        <dsp:cNvPr id="0" name=""/>
        <dsp:cNvSpPr/>
      </dsp:nvSpPr>
      <dsp:spPr>
        <a:xfrm>
          <a:off x="0" y="25718"/>
          <a:ext cx="10691446" cy="1380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i="1" kern="1200" dirty="0"/>
            <a:t>Self-accountability: </a:t>
          </a:r>
          <a:r>
            <a:rPr lang="en-US" sz="2000" kern="1200" dirty="0"/>
            <a:t>practice of taking responsibility for your actions and consequences of those actions. Every team member must recognize they have a role to play in building a culture committed to inclusion, belonging, and equity, and recognition begins with taking responsibility for own contributions to culture. </a:t>
          </a:r>
        </a:p>
      </dsp:txBody>
      <dsp:txXfrm>
        <a:off x="67395" y="93113"/>
        <a:ext cx="10556656" cy="1245810"/>
      </dsp:txXfrm>
    </dsp:sp>
    <dsp:sp modelId="{3F3EAC39-A5FF-E94A-A97A-D8E18D27C0F6}">
      <dsp:nvSpPr>
        <dsp:cNvPr id="0" name=""/>
        <dsp:cNvSpPr/>
      </dsp:nvSpPr>
      <dsp:spPr>
        <a:xfrm>
          <a:off x="0" y="1463918"/>
          <a:ext cx="10691446" cy="1380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i="1" kern="1200" dirty="0"/>
            <a:t>Mutual accountability:</a:t>
          </a:r>
          <a:r>
            <a:rPr lang="en-US" sz="2000" kern="1200" dirty="0"/>
            <a:t> based on defining shared agenda for change, rather than top-down policing model rooted in punishment. Requires a commitment to putting relationships ahead of  need to be right or be perceived as a “good person.” </a:t>
          </a:r>
        </a:p>
      </dsp:txBody>
      <dsp:txXfrm>
        <a:off x="67395" y="1531313"/>
        <a:ext cx="10556656" cy="1245810"/>
      </dsp:txXfrm>
    </dsp:sp>
    <dsp:sp modelId="{31E5FC79-6D69-6D44-A09B-0595C7C8114A}">
      <dsp:nvSpPr>
        <dsp:cNvPr id="0" name=""/>
        <dsp:cNvSpPr/>
      </dsp:nvSpPr>
      <dsp:spPr>
        <a:xfrm>
          <a:off x="0" y="2902118"/>
          <a:ext cx="10691446" cy="1380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i="1" kern="1200" dirty="0"/>
            <a:t>Community accountability: </a:t>
          </a:r>
          <a:r>
            <a:rPr lang="en-US" sz="2000" kern="1200" dirty="0"/>
            <a:t>approach pioneered by feminists of color working to end gender-based violence in the early 2000s. </a:t>
          </a:r>
          <a:r>
            <a:rPr lang="en-US" sz="2000" kern="1200" dirty="0">
              <a:hlinkClick xmlns:r="http://schemas.openxmlformats.org/officeDocument/2006/relationships" r:id="rId1"/>
            </a:rPr>
            <a:t>INCITE! Women of Color Against Violence</a:t>
          </a:r>
          <a:r>
            <a:rPr lang="en-US" sz="2000" kern="1200" dirty="0"/>
            <a:t> defined as a process in which a community—in this case, a workplace—works together to do the following:</a:t>
          </a:r>
        </a:p>
      </dsp:txBody>
      <dsp:txXfrm>
        <a:off x="67395" y="2969513"/>
        <a:ext cx="10556656" cy="12458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0A2000-EA07-C648-B8D2-E63BB78AA797}" type="datetimeFigureOut">
              <a:rPr lang="en-US" smtClean="0"/>
              <a:t>7/28/26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363252-6694-C544-8FDD-142F4C25301D}" type="slidenum">
              <a:rPr lang="en-US" smtClean="0"/>
              <a:t>‹#›</a:t>
            </a:fld>
            <a:endParaRPr lang="en-US"/>
          </a:p>
        </p:txBody>
      </p:sp>
    </p:spTree>
    <p:extLst>
      <p:ext uri="{BB962C8B-B14F-4D97-AF65-F5344CB8AC3E}">
        <p14:creationId xmlns:p14="http://schemas.microsoft.com/office/powerpoint/2010/main" val="2705057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ransformharm.org/community-accountability-factsheet/"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cssp.org/our-work/project/equity-justice/#core-competencie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notes"/>
          <p:cNvSpPr txBox="1">
            <a:spLocks noGrp="1"/>
          </p:cNvSpPr>
          <p:nvPr>
            <p:ph type="body" idx="1"/>
          </p:nvPr>
        </p:nvSpPr>
        <p:spPr>
          <a:xfrm>
            <a:off x="701040" y="4473892"/>
            <a:ext cx="5608320" cy="3660457"/>
          </a:xfrm>
          <a:prstGeom prst="rect">
            <a:avLst/>
          </a:prstGeom>
          <a:noFill/>
          <a:ln>
            <a:noFill/>
          </a:ln>
        </p:spPr>
        <p:txBody>
          <a:bodyPr spcFirstLastPara="1" wrap="square" lIns="93175" tIns="46575" rIns="93175" bIns="46575" anchor="t" anchorCtr="0">
            <a:noAutofit/>
          </a:bodyPr>
          <a:lstStyle/>
          <a:p>
            <a:pPr marL="628650" lvl="1" indent="-171450" algn="l" rtl="0">
              <a:spcBef>
                <a:spcPts val="0"/>
              </a:spcBef>
              <a:spcAft>
                <a:spcPts val="0"/>
              </a:spcAft>
              <a:buFont typeface="Wingdings" pitchFamily="2" charset="2"/>
              <a:buChar char="Ø"/>
            </a:pPr>
            <a:endParaRPr lang="en-US" dirty="0"/>
          </a:p>
          <a:p>
            <a:pPr marL="628650" lvl="1" indent="-171450" algn="l" rtl="0">
              <a:spcBef>
                <a:spcPts val="0"/>
              </a:spcBef>
              <a:spcAft>
                <a:spcPts val="0"/>
              </a:spcAft>
              <a:buFont typeface="Wingdings" pitchFamily="2" charset="2"/>
              <a:buChar char="Ø"/>
            </a:pPr>
            <a:endParaRPr lang="en-US" dirty="0"/>
          </a:p>
        </p:txBody>
      </p:sp>
      <p:sp>
        <p:nvSpPr>
          <p:cNvPr id="102" name="Google Shape;102;p1:notes"/>
          <p:cNvSpPr txBox="1">
            <a:spLocks noGrp="1"/>
          </p:cNvSpPr>
          <p:nvPr>
            <p:ph type="sldNum" idx="12"/>
          </p:nvPr>
        </p:nvSpPr>
        <p:spPr>
          <a:xfrm>
            <a:off x="3970939" y="8829968"/>
            <a:ext cx="3037840" cy="466434"/>
          </a:xfrm>
          <a:prstGeom prst="rect">
            <a:avLst/>
          </a:prstGeom>
          <a:noFill/>
          <a:ln>
            <a:noFill/>
          </a:ln>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438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E9005-00F1-CE44-9813-C8746F53B130}" type="slidenum">
              <a:rPr lang="en-US" smtClean="0"/>
              <a:t>2</a:t>
            </a:fld>
            <a:endParaRPr lang="en-US"/>
          </a:p>
        </p:txBody>
      </p:sp>
    </p:spTree>
    <p:extLst>
      <p:ext uri="{BB962C8B-B14F-4D97-AF65-F5344CB8AC3E}">
        <p14:creationId xmlns:p14="http://schemas.microsoft.com/office/powerpoint/2010/main" val="184748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3E9005-00F1-CE44-9813-C8746F53B130}" type="slidenum">
              <a:rPr lang="en-US" smtClean="0"/>
              <a:t>3</a:t>
            </a:fld>
            <a:endParaRPr lang="en-US"/>
          </a:p>
        </p:txBody>
      </p:sp>
    </p:spTree>
    <p:extLst>
      <p:ext uri="{BB962C8B-B14F-4D97-AF65-F5344CB8AC3E}">
        <p14:creationId xmlns:p14="http://schemas.microsoft.com/office/powerpoint/2010/main" val="1502624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t>
            </a:r>
            <a:r>
              <a:rPr lang="en-US" sz="1200" b="0" i="0" kern="1200" dirty="0">
                <a:solidFill>
                  <a:schemeClr val="tx1"/>
                </a:solidFill>
                <a:effectLst/>
                <a:latin typeface="+mn-lt"/>
                <a:ea typeface="+mn-ea"/>
                <a:cs typeface="+mn-cs"/>
              </a:rPr>
              <a:t>Anderson, P. (2021). Building a culture of accountability. </a:t>
            </a:r>
            <a:r>
              <a:rPr lang="en-US" sz="1200" b="0" i="1" kern="1200" dirty="0">
                <a:solidFill>
                  <a:schemeClr val="tx1"/>
                </a:solidFill>
                <a:effectLst/>
                <a:latin typeface="+mn-lt"/>
                <a:ea typeface="+mn-ea"/>
                <a:cs typeface="+mn-cs"/>
              </a:rPr>
              <a:t>Stanford Social Innovation Review (SSIR). Retrieved October</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31</a:t>
            </a:r>
            <a:r>
              <a:rPr lang="en-US" sz="1200" b="0" i="0" kern="1200" dirty="0">
                <a:solidFill>
                  <a:schemeClr val="tx1"/>
                </a:solidFill>
                <a:effectLst/>
                <a:latin typeface="+mn-lt"/>
                <a:ea typeface="+mn-ea"/>
                <a:cs typeface="+mn-cs"/>
              </a:rPr>
              <a:t>, 2021.</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Self-accountability: </a:t>
            </a:r>
            <a:r>
              <a:rPr lang="en-US" i="0" dirty="0"/>
              <a:t>t</a:t>
            </a:r>
            <a:r>
              <a:rPr lang="en-US" dirty="0"/>
              <a:t>he practice of taking responsibility for your actions and the consequences of those actions. Every single member of a team must recognize that they have a role to play in building a culture committed to inclusion, belonging, and equity, and this recognition begins with taking responsibility for their own contributions to that culture.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Mutual accountability</a:t>
            </a:r>
            <a:r>
              <a:rPr lang="en-US" dirty="0"/>
              <a:t>, which is based on defining a shared agenda for change, rather than using a top-down policing model rooted in punishment. Mutual accountability requires a commitment to putting relationships ahead of the need to be right or be perceived as a “good person.”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Community accountability</a:t>
            </a:r>
            <a:r>
              <a:rPr lang="en-US" dirty="0"/>
              <a:t>, an approach pioneered by feminists of color working to end gender-based violence in the early 2000s. </a:t>
            </a:r>
            <a:r>
              <a:rPr lang="en-US" dirty="0">
                <a:hlinkClick r:id="rId3"/>
              </a:rPr>
              <a:t>INCITE! Women of Color Against Violence</a:t>
            </a:r>
            <a:r>
              <a:rPr lang="en-US" dirty="0"/>
              <a:t> defines it as a process in which a community—in this case, a workplace—works together to do the following:</a:t>
            </a:r>
          </a:p>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4</a:t>
            </a:fld>
            <a:endParaRPr lang="en-US"/>
          </a:p>
        </p:txBody>
      </p:sp>
    </p:spTree>
    <p:extLst>
      <p:ext uri="{BB962C8B-B14F-4D97-AF65-F5344CB8AC3E}">
        <p14:creationId xmlns:p14="http://schemas.microsoft.com/office/powerpoint/2010/main" val="3984330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600"/>
              </a:spcAft>
              <a:buFont typeface="Symbol" pitchFamily="2" charset="2"/>
              <a:buChar char=""/>
            </a:pPr>
            <a:r>
              <a:rPr lang="en-US" sz="1200" dirty="0">
                <a:effectLst/>
                <a:latin typeface="Calibri" panose="020F0502020204030204" pitchFamily="34" charset="0"/>
                <a:ea typeface="Times New Roman" panose="02020603050405020304" pitchFamily="18" charset="0"/>
                <a:cs typeface="Calibri" panose="020F0502020204030204" pitchFamily="34" charset="0"/>
              </a:rPr>
              <a:t>Provide safety and support to those who have been targeted.</a:t>
            </a:r>
            <a:endParaRPr lang="en-US" sz="1200" dirty="0">
              <a:effectLst/>
              <a:latin typeface="Calibri" panose="020F0502020204030204" pitchFamily="34" charset="0"/>
              <a:ea typeface="Calibri" panose="020F0502020204030204" pitchFamily="34" charset="0"/>
              <a:cs typeface="Symbol" pitchFamily="2" charset="2"/>
            </a:endParaRPr>
          </a:p>
          <a:p>
            <a:pPr marL="342900" marR="0" lvl="0" indent="-342900">
              <a:spcBef>
                <a:spcPts val="0"/>
              </a:spcBef>
              <a:spcAft>
                <a:spcPts val="600"/>
              </a:spcAft>
              <a:buFont typeface="Symbol" pitchFamily="2" charset="2"/>
              <a:buChar char=""/>
            </a:pPr>
            <a:r>
              <a:rPr lang="en-US" sz="1200" dirty="0">
                <a:effectLst/>
                <a:latin typeface="Calibri" panose="020F0502020204030204" pitchFamily="34" charset="0"/>
                <a:ea typeface="Times New Roman" panose="02020603050405020304" pitchFamily="18" charset="0"/>
                <a:cs typeface="Calibri" panose="020F0502020204030204" pitchFamily="34" charset="0"/>
              </a:rPr>
              <a:t>Create and affirm values and practices that resist abuse and oppression, and encourage safety, support, and accountability.</a:t>
            </a:r>
            <a:endParaRPr lang="en-US" sz="1200" dirty="0">
              <a:effectLst/>
              <a:latin typeface="Calibri" panose="020F0502020204030204" pitchFamily="34" charset="0"/>
              <a:ea typeface="Calibri" panose="020F0502020204030204" pitchFamily="34" charset="0"/>
              <a:cs typeface="Symbol" pitchFamily="2" charset="2"/>
            </a:endParaRPr>
          </a:p>
          <a:p>
            <a:pPr marL="342900" marR="0" lvl="0" indent="-342900">
              <a:spcBef>
                <a:spcPts val="0"/>
              </a:spcBef>
              <a:spcAft>
                <a:spcPts val="600"/>
              </a:spcAft>
              <a:buFont typeface="Symbol" pitchFamily="2" charset="2"/>
              <a:buChar char=""/>
            </a:pPr>
            <a:r>
              <a:rPr lang="en-US" sz="1200" dirty="0">
                <a:effectLst/>
                <a:latin typeface="Calibri" panose="020F0502020204030204" pitchFamily="34" charset="0"/>
                <a:ea typeface="Times New Roman" panose="02020603050405020304" pitchFamily="18" charset="0"/>
                <a:cs typeface="Calibri" panose="020F0502020204030204" pitchFamily="34" charset="0"/>
              </a:rPr>
              <a:t>Develop sustainable strategies to address the abusive behavior of community member(s) and facilitate a process for them to account for their actions and transform their behavior.</a:t>
            </a:r>
            <a:endParaRPr lang="en-US" sz="1200" dirty="0">
              <a:effectLst/>
              <a:latin typeface="Calibri" panose="020F0502020204030204" pitchFamily="34" charset="0"/>
              <a:ea typeface="Calibri" panose="020F0502020204030204" pitchFamily="34" charset="0"/>
              <a:cs typeface="Symbol" pitchFamily="2" charset="2"/>
            </a:endParaRPr>
          </a:p>
          <a:p>
            <a:pPr marL="342900" marR="0" lvl="0" indent="-342900">
              <a:spcBef>
                <a:spcPts val="0"/>
              </a:spcBef>
              <a:spcAft>
                <a:spcPts val="600"/>
              </a:spcAft>
              <a:buFont typeface="Symbol" pitchFamily="2" charset="2"/>
              <a:buChar char=""/>
            </a:pPr>
            <a:r>
              <a:rPr lang="en-US" sz="1200" dirty="0">
                <a:effectLst/>
                <a:latin typeface="Calibri" panose="020F0502020204030204" pitchFamily="34" charset="0"/>
                <a:ea typeface="Times New Roman" panose="02020603050405020304" pitchFamily="18" charset="0"/>
                <a:cs typeface="Calibri" panose="020F0502020204030204" pitchFamily="34" charset="0"/>
              </a:rPr>
              <a:t>Commit to the ongoing development of all members of the community and the community itself to transform the conditions that reinforce oppression.</a:t>
            </a:r>
            <a:endParaRPr lang="en-US" sz="1200" dirty="0">
              <a:effectLst/>
              <a:latin typeface="Calibri" panose="020F0502020204030204" pitchFamily="34" charset="0"/>
              <a:ea typeface="Calibri" panose="020F0502020204030204" pitchFamily="34" charset="0"/>
              <a:cs typeface="Symbol" pitchFamily="2" charset="2"/>
            </a:endParaRPr>
          </a:p>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5</a:t>
            </a:fld>
            <a:endParaRPr lang="en-US"/>
          </a:p>
        </p:txBody>
      </p:sp>
    </p:spTree>
    <p:extLst>
      <p:ext uri="{BB962C8B-B14F-4D97-AF65-F5344CB8AC3E}">
        <p14:creationId xmlns:p14="http://schemas.microsoft.com/office/powerpoint/2010/main" val="2711147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Acknowledge harm</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First, you have to acknowledge that when harm happens, it doesn’t just affect the individuals involved but everyone within the organization. An acknowledgement of harm is clear, direct, and focuses on the impact, not the intent.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Establish a set of internal anti-racist norms </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Organizations must also define the internal behavioral norms that inform how staff treat each other. While values represent ideals that we want to live up to, norms are acceptable behaviors and attitudes that are socially enforced. In a culture of accountability, norms must set the standard for anti-racist practice and set clear boundaries in relationships.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Work to repair the harm </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Repairing damaged relationships and broken trust will require time and regular check-ins to understand what people need and how those needs can be met. It’s important to center the needs of the person who has experienced the harm while also engaging others in thinking about what change needs to look like. What does redress for this particular act look like? Repairing harm may require an apology, paid leave for the harmed staff person, and moving one person to a new office or team.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Skilled facilitation</a:t>
            </a: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Bring in a skilled facilitator to lead a process of conflict transformation with the parties involved or of community restoration with the entire organization.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Racial affinity groups</a:t>
            </a: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The formation of racial affinity groups can create space for peer learning, healing, and mutual accountability. White affinity groups must have an explicit agenda focused on anti-racist learning and practice. In this group, white staff can reflect on the ways they will participate in dismantling white supremacy and be more effective allies to their colleagues of color. For employees of color, affinity groups can provide a space to process instances of racial harm, offer mutual support, and identify strategies to eliminate conditions that made racial harm possible.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Create feedback loops</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Creating accessible structures for giving and receive feedback is another vital component. These might range from anonymous surveys to a regular practice of mutual feedback in supervisory meetings.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Practice generative conflict</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Organizations with a culture of accountability understand the difference between generative conflict, harm, and abuse. Conflict—not harm or abuse—is a natural and necessary part of all relationships, including our professional ones. At work, team members don’t avoid conflict or hide behind professional standards rooted in white supremacy that prioritize politeness and impassivity over being clear and direct.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6</a:t>
            </a:fld>
            <a:endParaRPr lang="en-US"/>
          </a:p>
        </p:txBody>
      </p:sp>
    </p:spTree>
    <p:extLst>
      <p:ext uri="{BB962C8B-B14F-4D97-AF65-F5344CB8AC3E}">
        <p14:creationId xmlns:p14="http://schemas.microsoft.com/office/powerpoint/2010/main" val="1789846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fontAlgn="base">
              <a:spcBef>
                <a:spcPts val="0"/>
              </a:spcBef>
              <a:spcAft>
                <a:spcPts val="0"/>
              </a:spcAft>
            </a:pPr>
            <a:r>
              <a:rPr lang="en-US" sz="1800" b="0" i="0" u="none" strike="noStrike" dirty="0" err="1">
                <a:solidFill>
                  <a:srgbClr val="000000"/>
                </a:solidFill>
                <a:effectLst/>
                <a:latin typeface="Georgia" panose="02040502050405020303" pitchFamily="18" charset="0"/>
              </a:rPr>
              <a:t>Schatzi</a:t>
            </a:r>
            <a:r>
              <a:rPr lang="en-US" sz="1800" b="0" i="0" u="none" strike="noStrike" dirty="0">
                <a:solidFill>
                  <a:srgbClr val="000000"/>
                </a:solidFill>
                <a:effectLst/>
                <a:latin typeface="Georgia" panose="02040502050405020303" pitchFamily="18" charset="0"/>
              </a:rPr>
              <a:t> H. McCarthy – Presentation and Q&amp;A</a:t>
            </a:r>
            <a:endParaRPr lang="en-US" sz="1800" b="0" i="0" u="none" strike="noStrike" dirty="0">
              <a:solidFill>
                <a:srgbClr val="000000"/>
              </a:solidFill>
              <a:effectLst/>
              <a:latin typeface="Calibri" panose="020F0502020204030204" pitchFamily="34" charset="0"/>
            </a:endParaRPr>
          </a:p>
          <a:p>
            <a:pPr marL="0" marR="0" algn="l" fontAlgn="base">
              <a:spcBef>
                <a:spcPts val="0"/>
              </a:spcBef>
              <a:spcAft>
                <a:spcPts val="0"/>
              </a:spcAft>
            </a:pPr>
            <a:r>
              <a:rPr lang="en-US" sz="1800" b="0" i="1" u="none" strike="noStrike" dirty="0">
                <a:solidFill>
                  <a:srgbClr val="5AA3D2"/>
                </a:solidFill>
                <a:effectLst/>
                <a:latin typeface="Calibri" panose="020F0502020204030204" pitchFamily="34" charset="0"/>
              </a:rPr>
              <a:t>Associate Director of Evaluation</a:t>
            </a:r>
            <a:endParaRPr lang="en-US" sz="1800" b="0" i="0" u="none" strike="noStrike" dirty="0">
              <a:solidFill>
                <a:srgbClr val="000000"/>
              </a:solidFill>
              <a:effectLst/>
              <a:latin typeface="Calibri" panose="020F0502020204030204" pitchFamily="34" charset="0"/>
            </a:endParaRPr>
          </a:p>
          <a:p>
            <a:pPr marL="0" marR="0" algn="l" fontAlgn="base">
              <a:spcBef>
                <a:spcPts val="0"/>
              </a:spcBef>
              <a:spcAft>
                <a:spcPts val="0"/>
              </a:spcAft>
            </a:pPr>
            <a:r>
              <a:rPr lang="en-US" sz="1800" b="0" i="1" u="none" strike="noStrike" dirty="0">
                <a:solidFill>
                  <a:srgbClr val="5AA3D2"/>
                </a:solidFill>
                <a:effectLst/>
                <a:latin typeface="Calibri" panose="020F0502020204030204" pitchFamily="34" charset="0"/>
              </a:rPr>
              <a:t>Technical Assistance Specialist</a:t>
            </a:r>
            <a:endParaRPr lang="en-US" sz="1800" b="0" i="0" u="none" strike="noStrike" dirty="0">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dirty="0">
                <a:solidFill>
                  <a:srgbClr val="000000"/>
                </a:solidFill>
                <a:effectLst/>
                <a:latin typeface="Calibri" panose="020F0502020204030204" pitchFamily="34" charset="0"/>
              </a:rPr>
              <a:t> </a:t>
            </a:r>
          </a:p>
          <a:p>
            <a:pPr marL="0" marR="0" algn="l" fontAlgn="base">
              <a:spcBef>
                <a:spcPts val="0"/>
              </a:spcBef>
              <a:spcAft>
                <a:spcPts val="0"/>
              </a:spcAft>
            </a:pPr>
            <a:r>
              <a:rPr lang="en-US" sz="1800" b="0" i="0" u="none" strike="noStrike" dirty="0">
                <a:solidFill>
                  <a:srgbClr val="000000"/>
                </a:solidFill>
                <a:effectLst/>
                <a:latin typeface="Calibri" panose="020F0502020204030204" pitchFamily="34" charset="0"/>
              </a:rPr>
              <a:t>Early Childhood Technical Assistance Center – ECTA and time for Q &amp; A</a:t>
            </a:r>
          </a:p>
          <a:p>
            <a:pPr marL="0" marR="0" algn="l" fontAlgn="base">
              <a:spcBef>
                <a:spcPts val="0"/>
              </a:spcBef>
              <a:spcAft>
                <a:spcPts val="0"/>
              </a:spcAft>
            </a:pPr>
            <a:endParaRPr lang="en-US" sz="1800" b="0" i="0" u="none" strike="noStrike" dirty="0">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dirty="0">
                <a:solidFill>
                  <a:srgbClr val="000000"/>
                </a:solidFill>
                <a:effectLst/>
                <a:latin typeface="Calibri" panose="020F0502020204030204" pitchFamily="34" charset="0"/>
              </a:rPr>
              <a:t>Drop to chat:</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u="sng" dirty="0">
                <a:solidFill>
                  <a:srgbClr val="0000FF"/>
                </a:solidFill>
                <a:effectLst/>
                <a:ea typeface="Calibri" panose="020F0502020204030204" pitchFamily="34" charset="0"/>
                <a:cs typeface="Calibri" panose="020F0502020204030204" pitchFamily="34" charset="0"/>
                <a:hlinkClick r:id="rId3"/>
              </a:rPr>
              <a:t>https://cssp.org/our-work/project/equity-justice/#core-competencies</a:t>
            </a:r>
            <a:endParaRPr lang="en-US" sz="1800" dirty="0">
              <a:effectLst/>
              <a:ea typeface="Calibri" panose="020F0502020204030204" pitchFamily="34" charset="0"/>
              <a:cs typeface="Times New Roman" panose="02020603050405020304" pitchFamily="18" charset="0"/>
            </a:endParaRPr>
          </a:p>
          <a:p>
            <a:pPr marL="0" marR="0" algn="l" fontAlgn="base">
              <a:spcBef>
                <a:spcPts val="0"/>
              </a:spcBef>
              <a:spcAft>
                <a:spcPts val="0"/>
              </a:spcAft>
            </a:pPr>
            <a:endParaRPr lang="en-US" sz="1800" b="0" i="0" u="none" strike="noStrike" dirty="0">
              <a:solidFill>
                <a:srgbClr val="000000"/>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7</a:t>
            </a:fld>
            <a:endParaRPr lang="en-US"/>
          </a:p>
        </p:txBody>
      </p:sp>
    </p:spTree>
    <p:extLst>
      <p:ext uri="{BB962C8B-B14F-4D97-AF65-F5344CB8AC3E}">
        <p14:creationId xmlns:p14="http://schemas.microsoft.com/office/powerpoint/2010/main" val="1388134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folks have great examples of any policies, please email to me.</a:t>
            </a:r>
          </a:p>
          <a:p>
            <a:endParaRPr lang="en-US" dirty="0"/>
          </a:p>
          <a:p>
            <a:r>
              <a:rPr lang="en-US" dirty="0"/>
              <a:t>Small groups to talk through and then share ideas back.</a:t>
            </a:r>
          </a:p>
        </p:txBody>
      </p:sp>
      <p:sp>
        <p:nvSpPr>
          <p:cNvPr id="4" name="Slide Number Placeholder 3"/>
          <p:cNvSpPr>
            <a:spLocks noGrp="1"/>
          </p:cNvSpPr>
          <p:nvPr>
            <p:ph type="sldNum" sz="quarter" idx="5"/>
          </p:nvPr>
        </p:nvSpPr>
        <p:spPr/>
        <p:txBody>
          <a:bodyPr/>
          <a:lstStyle/>
          <a:p>
            <a:fld id="{75363252-6694-C544-8FDD-142F4C25301D}" type="slidenum">
              <a:rPr lang="en-US" smtClean="0"/>
              <a:t>8</a:t>
            </a:fld>
            <a:endParaRPr lang="en-US"/>
          </a:p>
        </p:txBody>
      </p:sp>
    </p:spTree>
    <p:extLst>
      <p:ext uri="{BB962C8B-B14F-4D97-AF65-F5344CB8AC3E}">
        <p14:creationId xmlns:p14="http://schemas.microsoft.com/office/powerpoint/2010/main" val="179715083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7/28/26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76145ED-A9F6-F24E-9C32-3405A694EB25}" type="slidenum">
              <a:rPr lang="en-US" smtClean="0"/>
              <a:t>‹#›</a:t>
            </a:fld>
            <a:endParaRPr lang="en-US"/>
          </a:p>
        </p:txBody>
      </p:sp>
    </p:spTree>
    <p:extLst>
      <p:ext uri="{BB962C8B-B14F-4D97-AF65-F5344CB8AC3E}">
        <p14:creationId xmlns:p14="http://schemas.microsoft.com/office/powerpoint/2010/main" val="1850554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7/28/26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4046603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F864A9C7-E61D-5841-87AF-8ED596809B8D}" type="datetimeFigureOut">
              <a:rPr lang="en-US" smtClean="0"/>
              <a:t>7/28/26</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76145ED-A9F6-F24E-9C32-3405A694EB25}" type="slidenum">
              <a:rPr lang="en-US" smtClean="0"/>
              <a:t>‹#›</a:t>
            </a:fld>
            <a:endParaRPr lang="en-US"/>
          </a:p>
        </p:txBody>
      </p:sp>
    </p:spTree>
    <p:extLst>
      <p:ext uri="{BB962C8B-B14F-4D97-AF65-F5344CB8AC3E}">
        <p14:creationId xmlns:p14="http://schemas.microsoft.com/office/powerpoint/2010/main" val="3830391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64A9C7-E61D-5841-87AF-8ED596809B8D}" type="datetimeFigureOut">
              <a:rPr lang="en-US" smtClean="0"/>
              <a:t>7/28/26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3257911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64A9C7-E61D-5841-87AF-8ED596809B8D}" type="datetimeFigureOut">
              <a:rPr lang="en-US" smtClean="0"/>
              <a:t>7/28/26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45ED-A9F6-F24E-9C32-3405A694EB25}"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80924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864A9C7-E61D-5841-87AF-8ED596809B8D}" type="datetimeFigureOut">
              <a:rPr lang="en-US" smtClean="0"/>
              <a:t>7/28/26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6145ED-A9F6-F24E-9C32-3405A694EB25}"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81088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64A9C7-E61D-5841-87AF-8ED596809B8D}" type="datetimeFigureOut">
              <a:rPr lang="en-US" smtClean="0"/>
              <a:t>7/28/26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199456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64A9C7-E61D-5841-87AF-8ED596809B8D}" type="datetimeFigureOut">
              <a:rPr lang="en-US" smtClean="0"/>
              <a:t>7/28/26</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3737824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64A9C7-E61D-5841-87AF-8ED596809B8D}" type="datetimeFigureOut">
              <a:rPr lang="en-US" smtClean="0"/>
              <a:t>7/28/26</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187980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64A9C7-E61D-5841-87AF-8ED596809B8D}" type="datetimeFigureOut">
              <a:rPr lang="en-US" smtClean="0"/>
              <a:t>7/28/26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639470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7/28/26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013206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F864A9C7-E61D-5841-87AF-8ED596809B8D}" type="datetimeFigureOut">
              <a:rPr lang="en-US" smtClean="0"/>
              <a:t>7/28/26</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76145ED-A9F6-F24E-9C32-3405A694EB25}" type="slidenum">
              <a:rPr lang="en-US" smtClean="0"/>
              <a:t>‹#›</a:t>
            </a:fld>
            <a:endParaRPr lang="en-US"/>
          </a:p>
        </p:txBody>
      </p:sp>
    </p:spTree>
    <p:extLst>
      <p:ext uri="{BB962C8B-B14F-4D97-AF65-F5344CB8AC3E}">
        <p14:creationId xmlns:p14="http://schemas.microsoft.com/office/powerpoint/2010/main" val="2784653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jpe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jpe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2.wdp"/><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cssp.org/our-work/project/equity-justice/#core-competencie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www.flickr.com/photos/texasmilitaryforces/8436415202/" TargetMode="External"/><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 Id="rId9" Type="http://schemas.openxmlformats.org/officeDocument/2006/relationships/hyperlink" Target="https://creativecommons.org/licenses/by-nd/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tint val="75000"/>
                <a:shade val="58000"/>
                <a:satMod val="120000"/>
              </a:schemeClr>
              <a:schemeClr val="bg1">
                <a:tint val="50000"/>
                <a:shade val="96000"/>
              </a:schemeClr>
            </a:duotone>
          </a:blip>
          <a:tile tx="0" ty="0" sx="100000" sy="100000" flip="none" algn="tl"/>
        </a:blipFill>
        <a:effectLst/>
      </p:bgPr>
    </p:bg>
    <p:spTree>
      <p:nvGrpSpPr>
        <p:cNvPr id="1" name="Shape 103"/>
        <p:cNvGrpSpPr/>
        <p:nvPr/>
      </p:nvGrpSpPr>
      <p:grpSpPr>
        <a:xfrm>
          <a:off x="0" y="0"/>
          <a:ext cx="0" cy="0"/>
          <a:chOff x="0" y="0"/>
          <a:chExt cx="0" cy="0"/>
        </a:xfrm>
      </p:grpSpPr>
      <p:sp useBgFill="1">
        <p:nvSpPr>
          <p:cNvPr id="109" name="Rectangle 10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14"/>
          <p:cNvSpPr txBox="1">
            <a:spLocks noGrp="1"/>
          </p:cNvSpPr>
          <p:nvPr>
            <p:ph type="ctrTitle"/>
          </p:nvPr>
        </p:nvSpPr>
        <p:spPr>
          <a:xfrm>
            <a:off x="6556100" y="1360493"/>
            <a:ext cx="4972511" cy="3779066"/>
          </a:xfrm>
          <a:prstGeom prst="rect">
            <a:avLst/>
          </a:prstGeom>
        </p:spPr>
        <p:txBody>
          <a:bodyPr spcFirstLastPara="1" vert="horz" lIns="91440" tIns="45720" rIns="91440" bIns="45720" rtlCol="0" anchor="b" anchorCtr="0">
            <a:normAutofit/>
          </a:bodyPr>
          <a:lstStyle/>
          <a:p>
            <a:pPr marL="0" lvl="0" indent="0" algn="ctr">
              <a:spcAft>
                <a:spcPts val="0"/>
              </a:spcAft>
              <a:buClr>
                <a:schemeClr val="dk2"/>
              </a:buClr>
              <a:buSzPts val="6600"/>
            </a:pPr>
            <a:r>
              <a:rPr lang="en-US" sz="5400" kern="1200" cap="none" dirty="0">
                <a:solidFill>
                  <a:schemeClr val="tx1"/>
                </a:solidFill>
                <a:latin typeface="+mj-lt"/>
                <a:ea typeface="+mj-ea"/>
                <a:cs typeface="+mj-cs"/>
              </a:rPr>
              <a:t>Racial Equity in Educare</a:t>
            </a:r>
            <a:br>
              <a:rPr lang="en-US" sz="5400" kern="1200" cap="none" dirty="0">
                <a:solidFill>
                  <a:schemeClr val="tx1"/>
                </a:solidFill>
                <a:latin typeface="+mj-lt"/>
                <a:ea typeface="+mj-ea"/>
                <a:cs typeface="+mj-cs"/>
              </a:rPr>
            </a:br>
            <a:br>
              <a:rPr lang="en-US" sz="5400" kern="1200" cap="none" dirty="0">
                <a:solidFill>
                  <a:schemeClr val="tx1"/>
                </a:solidFill>
                <a:latin typeface="+mj-lt"/>
                <a:ea typeface="+mj-ea"/>
                <a:cs typeface="+mj-cs"/>
              </a:rPr>
            </a:br>
            <a:r>
              <a:rPr lang="en-US" sz="5400" dirty="0">
                <a:solidFill>
                  <a:schemeClr val="tx1"/>
                </a:solidFill>
              </a:rPr>
              <a:t>June </a:t>
            </a:r>
            <a:r>
              <a:rPr lang="en-US" sz="5400" kern="1200" cap="none" dirty="0">
                <a:solidFill>
                  <a:schemeClr val="tx1"/>
                </a:solidFill>
                <a:latin typeface="+mj-lt"/>
                <a:ea typeface="+mj-ea"/>
                <a:cs typeface="+mj-cs"/>
              </a:rPr>
              <a:t>CoP 6/9/2023</a:t>
            </a:r>
          </a:p>
        </p:txBody>
      </p:sp>
      <p:sp>
        <p:nvSpPr>
          <p:cNvPr id="111" name="Freeform: Shape 110">
            <a:extLst>
              <a:ext uri="{FF2B5EF4-FFF2-40B4-BE49-F238E27FC236}">
                <a16:creationId xmlns:a16="http://schemas.microsoft.com/office/drawing/2014/main" id="{14A1598B-1957-47CF-AAF4-F7A36DA0E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picture containing text, sign&#10;&#10;Description automatically generated">
            <a:extLst>
              <a:ext uri="{FF2B5EF4-FFF2-40B4-BE49-F238E27FC236}">
                <a16:creationId xmlns:a16="http://schemas.microsoft.com/office/drawing/2014/main" id="{82CA742D-5D00-5A4B-9778-C422D61ED27C}"/>
              </a:ext>
            </a:extLst>
          </p:cNvPr>
          <p:cNvPicPr>
            <a:picLocks noChangeAspect="1"/>
          </p:cNvPicPr>
          <p:nvPr/>
        </p:nvPicPr>
        <p:blipFill>
          <a:blip r:embed="rId4"/>
          <a:stretch>
            <a:fillRect/>
          </a:stretch>
        </p:blipFill>
        <p:spPr>
          <a:xfrm>
            <a:off x="1178349" y="1526651"/>
            <a:ext cx="2942299" cy="3804698"/>
          </a:xfrm>
          <a:prstGeom prst="rect">
            <a:avLst/>
          </a:prstGeom>
        </p:spPr>
      </p:pic>
      <p:sp>
        <p:nvSpPr>
          <p:cNvPr id="2" name="TextBox 1">
            <a:extLst>
              <a:ext uri="{FF2B5EF4-FFF2-40B4-BE49-F238E27FC236}">
                <a16:creationId xmlns:a16="http://schemas.microsoft.com/office/drawing/2014/main" id="{4DA2DE28-6E3F-D71C-5AE4-0C1EF30F59C0}"/>
              </a:ext>
            </a:extLst>
          </p:cNvPr>
          <p:cNvSpPr txBox="1"/>
          <p:nvPr/>
        </p:nvSpPr>
        <p:spPr>
          <a:xfrm>
            <a:off x="387433" y="6221528"/>
            <a:ext cx="11414086" cy="584775"/>
          </a:xfrm>
          <a:prstGeom prst="rect">
            <a:avLst/>
          </a:prstGeom>
          <a:noFill/>
        </p:spPr>
        <p:txBody>
          <a:bodyPr wrap="none" rtlCol="0">
            <a:spAutoFit/>
          </a:bodyPr>
          <a:lstStyle/>
          <a:p>
            <a:pPr algn="ctr"/>
            <a:r>
              <a:rPr lang="en-US" sz="1600" dirty="0">
                <a:solidFill>
                  <a:schemeClr val="bg1"/>
                </a:solidFill>
              </a:rPr>
              <a:t>Adapted and facilitated by Dr.  Allison De Marco, of the Educare National Evaluation Partner at the Frank Porter Graham </a:t>
            </a:r>
          </a:p>
          <a:p>
            <a:pPr algn="ctr"/>
            <a:r>
              <a:rPr lang="en-US" sz="1600" dirty="0">
                <a:solidFill>
                  <a:schemeClr val="bg1"/>
                </a:solidFill>
              </a:rPr>
              <a:t>Child Development Institute, University of North Carolina – Chapel Hill. ©2023</a:t>
            </a:r>
          </a:p>
        </p:txBody>
      </p:sp>
    </p:spTree>
    <p:extLst>
      <p:ext uri="{BB962C8B-B14F-4D97-AF65-F5344CB8AC3E}">
        <p14:creationId xmlns:p14="http://schemas.microsoft.com/office/powerpoint/2010/main" val="354442970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62E11DD-B54B-4751-9C17-39DAF9EF4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3">
              <a:alphaModFix amt="6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0E6017-E523-4E41-ABFD-0B0CED3A4832}"/>
              </a:ext>
            </a:extLst>
          </p:cNvPr>
          <p:cNvSpPr>
            <a:spLocks noGrp="1"/>
          </p:cNvSpPr>
          <p:nvPr>
            <p:ph type="title"/>
          </p:nvPr>
        </p:nvSpPr>
        <p:spPr>
          <a:xfrm>
            <a:off x="382279" y="48039"/>
            <a:ext cx="6743844" cy="1043782"/>
          </a:xfrm>
        </p:spPr>
        <p:txBody>
          <a:bodyPr>
            <a:normAutofit/>
          </a:bodyPr>
          <a:lstStyle/>
          <a:p>
            <a:r>
              <a:rPr lang="en-US" sz="4800" b="1" cap="none" dirty="0"/>
              <a:t>Overview</a:t>
            </a:r>
            <a:endParaRPr lang="en-US" sz="4800" dirty="0"/>
          </a:p>
        </p:txBody>
      </p:sp>
      <p:sp>
        <p:nvSpPr>
          <p:cNvPr id="11" name="Content Placeholder 2">
            <a:extLst>
              <a:ext uri="{FF2B5EF4-FFF2-40B4-BE49-F238E27FC236}">
                <a16:creationId xmlns:a16="http://schemas.microsoft.com/office/drawing/2014/main" id="{997ED735-BEA9-3B42-B5C9-67A1D0C166D2}"/>
              </a:ext>
            </a:extLst>
          </p:cNvPr>
          <p:cNvSpPr>
            <a:spLocks noGrp="1"/>
          </p:cNvSpPr>
          <p:nvPr>
            <p:ph idx="1"/>
          </p:nvPr>
        </p:nvSpPr>
        <p:spPr>
          <a:xfrm>
            <a:off x="382278" y="1473957"/>
            <a:ext cx="6743845" cy="4755723"/>
          </a:xfrm>
        </p:spPr>
        <p:txBody>
          <a:bodyPr>
            <a:normAutofit fontScale="92500" lnSpcReduction="20000"/>
          </a:bodyPr>
          <a:lstStyle/>
          <a:p>
            <a:pPr marL="342900" marR="0" lvl="0" indent="-342900">
              <a:spcBef>
                <a:spcPts val="0"/>
              </a:spcBef>
              <a:spcAft>
                <a:spcPts val="0"/>
              </a:spcAft>
              <a:buFont typeface="Wingdings" pitchFamily="2" charset="2"/>
              <a:buChar char=""/>
            </a:pPr>
            <a:r>
              <a:rPr lang="en-US" sz="3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Re-visit co-created community commitments</a:t>
            </a:r>
          </a:p>
          <a:p>
            <a:pPr marL="0" marR="0" lvl="0" indent="0">
              <a:spcBef>
                <a:spcPts val="0"/>
              </a:spcBef>
              <a:spcAft>
                <a:spcPts val="0"/>
              </a:spcAft>
              <a:buNone/>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3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Talk through article &amp; practices for accountability</a:t>
            </a:r>
          </a:p>
          <a:p>
            <a:pPr marL="0" marR="0" lvl="0" indent="0">
              <a:spcBef>
                <a:spcPts val="0"/>
              </a:spcBef>
              <a:spcAft>
                <a:spcPts val="0"/>
              </a:spcAft>
              <a:buNone/>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Bef>
                <a:spcPts val="0"/>
              </a:spcBef>
              <a:buFont typeface="Wingdings" pitchFamily="2" charset="2"/>
              <a:buChar char=""/>
            </a:pPr>
            <a:r>
              <a:rPr lang="en-US" sz="3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Guest presentation: </a:t>
            </a:r>
            <a:r>
              <a:rPr lang="en-US" sz="3200" dirty="0">
                <a:solidFill>
                  <a:srgbClr val="000000"/>
                </a:solidFill>
                <a:latin typeface="Calibri" panose="020F0502020204030204" pitchFamily="34" charset="0"/>
              </a:rPr>
              <a:t>Early Childhood Technical Assistance Center </a:t>
            </a:r>
            <a:endParaRPr lang="en-US" sz="3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spcBef>
                <a:spcPts val="0"/>
              </a:spcBef>
              <a:spcAft>
                <a:spcPts val="0"/>
              </a:spcAft>
              <a:buNone/>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Bef>
                <a:spcPts val="0"/>
              </a:spcBef>
              <a:buFont typeface="Wingdings" pitchFamily="2" charset="2"/>
              <a:buChar char=""/>
            </a:pP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Questions for discussion: Where to begin, level to engage, h</a:t>
            </a:r>
            <a:r>
              <a:rPr lang="en-US" sz="3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ow this fits with </a:t>
            </a:r>
            <a:r>
              <a:rPr lang="en-US" sz="32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Educare Network’s Research Agenda: Advancing Racial Equity</a:t>
            </a:r>
            <a:r>
              <a:rPr lang="en-US" sz="3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p>
        </p:txBody>
      </p:sp>
      <p:pic>
        <p:nvPicPr>
          <p:cNvPr id="12" name="Picture 4" descr="Glasses on top of a book">
            <a:extLst>
              <a:ext uri="{FF2B5EF4-FFF2-40B4-BE49-F238E27FC236}">
                <a16:creationId xmlns:a16="http://schemas.microsoft.com/office/drawing/2014/main" id="{AE573A75-A9DE-48D0-A1A0-D040DD4E4397}"/>
              </a:ext>
            </a:extLst>
          </p:cNvPr>
          <p:cNvPicPr>
            <a:picLocks noChangeAspect="1"/>
          </p:cNvPicPr>
          <p:nvPr/>
        </p:nvPicPr>
        <p:blipFill rotWithShape="1">
          <a:blip r:embed="rId5"/>
          <a:srcRect l="15266" r="39845" b="-1"/>
          <a:stretch/>
        </p:blipFill>
        <p:spPr>
          <a:xfrm>
            <a:off x="7545274" y="10"/>
            <a:ext cx="4646726" cy="6857990"/>
          </a:xfrm>
          <a:prstGeom prst="rect">
            <a:avLst/>
          </a:prstGeom>
        </p:spPr>
      </p:pic>
      <p:grpSp>
        <p:nvGrpSpPr>
          <p:cNvPr id="19" name="Group 18">
            <a:extLst>
              <a:ext uri="{FF2B5EF4-FFF2-40B4-BE49-F238E27FC236}">
                <a16:creationId xmlns:a16="http://schemas.microsoft.com/office/drawing/2014/main" id="{B55DE4E1-F219-45A4-96D9-9A86D0E4DB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0" name="Oval 19">
              <a:extLst>
                <a:ext uri="{FF2B5EF4-FFF2-40B4-BE49-F238E27FC236}">
                  <a16:creationId xmlns:a16="http://schemas.microsoft.com/office/drawing/2014/main" id="{3601C3FF-4A5D-437C-B3DB-A53B99D30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 name="Oval 20">
              <a:extLst>
                <a:ext uri="{FF2B5EF4-FFF2-40B4-BE49-F238E27FC236}">
                  <a16:creationId xmlns:a16="http://schemas.microsoft.com/office/drawing/2014/main" id="{61B1BDC9-B583-4F65-8FE9-E2CBE71D93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529402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62E11DD-B54B-4751-9C17-39DAF9EF4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3">
              <a:alphaModFix amt="6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0E6017-E523-4E41-ABFD-0B0CED3A4832}"/>
              </a:ext>
            </a:extLst>
          </p:cNvPr>
          <p:cNvSpPr>
            <a:spLocks noGrp="1"/>
          </p:cNvSpPr>
          <p:nvPr>
            <p:ph type="title"/>
          </p:nvPr>
        </p:nvSpPr>
        <p:spPr>
          <a:xfrm>
            <a:off x="382280" y="484632"/>
            <a:ext cx="6743844" cy="1609344"/>
          </a:xfrm>
        </p:spPr>
        <p:txBody>
          <a:bodyPr>
            <a:normAutofit fontScale="90000"/>
          </a:bodyPr>
          <a:lstStyle/>
          <a:p>
            <a:pPr marL="0" marR="0" algn="ctr">
              <a:spcBef>
                <a:spcPts val="0"/>
              </a:spcBef>
              <a:spcAft>
                <a:spcPts val="0"/>
              </a:spcAft>
            </a:pPr>
            <a:r>
              <a:rPr lang="en-US" sz="4800" b="1" dirty="0">
                <a:effectLst/>
                <a:latin typeface="Times New Roman" panose="02020603050405020304" pitchFamily="18" charset="0"/>
                <a:ea typeface="Calibri" panose="020F0502020204030204" pitchFamily="34" charset="0"/>
                <a:cs typeface="Times New Roman" panose="02020603050405020304" pitchFamily="18" charset="0"/>
              </a:rPr>
              <a:t>Community Commitments</a:t>
            </a:r>
            <a:br>
              <a:rPr lang="en-US" sz="4800" b="1" dirty="0">
                <a:effectLst/>
                <a:latin typeface="Times New Roman" panose="02020603050405020304" pitchFamily="18" charset="0"/>
                <a:ea typeface="Calibri" panose="020F0502020204030204" pitchFamily="34" charset="0"/>
                <a:cs typeface="Times New Roman" panose="02020603050405020304" pitchFamily="18" charset="0"/>
              </a:rPr>
            </a:br>
            <a:r>
              <a:rPr lang="en-US" sz="3600" b="1" dirty="0">
                <a:effectLst/>
                <a:latin typeface="Times New Roman" panose="02020603050405020304" pitchFamily="18" charset="0"/>
                <a:ea typeface="Calibri" panose="020F0502020204030204" pitchFamily="34" charset="0"/>
                <a:cs typeface="Times New Roman" panose="02020603050405020304" pitchFamily="18" charset="0"/>
              </a:rPr>
              <a:t>[co-created Feb-Mar 2021]</a:t>
            </a:r>
            <a:endParaRPr lang="en-US" sz="4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ontent Placeholder 2">
            <a:extLst>
              <a:ext uri="{FF2B5EF4-FFF2-40B4-BE49-F238E27FC236}">
                <a16:creationId xmlns:a16="http://schemas.microsoft.com/office/drawing/2014/main" id="{997ED735-BEA9-3B42-B5C9-67A1D0C166D2}"/>
              </a:ext>
            </a:extLst>
          </p:cNvPr>
          <p:cNvSpPr>
            <a:spLocks noGrp="1"/>
          </p:cNvSpPr>
          <p:nvPr>
            <p:ph idx="1"/>
          </p:nvPr>
        </p:nvSpPr>
        <p:spPr>
          <a:xfrm>
            <a:off x="382279" y="2121408"/>
            <a:ext cx="6743845" cy="4251960"/>
          </a:xfrm>
        </p:spPr>
        <p:txBody>
          <a:bodyPr>
            <a:normAutofit/>
          </a:bodyPr>
          <a:lstStyle/>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2400" dirty="0">
                <a:effectLst/>
                <a:latin typeface="Times New Roman" panose="02020603050405020304" pitchFamily="18" charset="0"/>
                <a:ea typeface="Calibri" panose="020F0502020204030204" pitchFamily="34" charset="0"/>
                <a:cs typeface="Wingdings" pitchFamily="2" charset="2"/>
              </a:rPr>
              <a:t>Make space and take space </a:t>
            </a:r>
            <a:endParaRPr lang="en-US" sz="2400" dirty="0">
              <a:effectLst/>
              <a:latin typeface="Calibri" panose="020F0502020204030204" pitchFamily="34" charset="0"/>
              <a:ea typeface="Calibri" panose="020F0502020204030204" pitchFamily="34" charset="0"/>
              <a:cs typeface="Wingdings" pitchFamily="2" charset="2"/>
            </a:endParaRPr>
          </a:p>
          <a:p>
            <a:pPr marL="342900" marR="0" lvl="0" indent="-342900">
              <a:spcBef>
                <a:spcPts val="0"/>
              </a:spcBef>
              <a:spcAft>
                <a:spcPts val="0"/>
              </a:spcAft>
              <a:buFont typeface="Wingdings" pitchFamily="2" charset="2"/>
              <a:buChar char=""/>
            </a:pPr>
            <a:r>
              <a:rPr lang="en-US" sz="2400" dirty="0">
                <a:effectLst/>
                <a:latin typeface="Times New Roman" panose="02020603050405020304" pitchFamily="18" charset="0"/>
                <a:ea typeface="Calibri" panose="020F0502020204030204" pitchFamily="34" charset="0"/>
                <a:cs typeface="Wingdings" pitchFamily="2" charset="2"/>
              </a:rPr>
              <a:t>Create safe &amp; supportive space – listen actively, be present, be respectful</a:t>
            </a:r>
            <a:endParaRPr lang="en-US" sz="2400" dirty="0">
              <a:effectLst/>
              <a:latin typeface="Calibri" panose="020F0502020204030204" pitchFamily="34" charset="0"/>
              <a:ea typeface="Calibri" panose="020F0502020204030204" pitchFamily="34" charset="0"/>
              <a:cs typeface="Wingdings" pitchFamily="2" charset="2"/>
            </a:endParaRPr>
          </a:p>
          <a:p>
            <a:pPr marL="342900" marR="0" lvl="0" indent="-342900">
              <a:spcBef>
                <a:spcPts val="0"/>
              </a:spcBef>
              <a:spcAft>
                <a:spcPts val="0"/>
              </a:spcAft>
              <a:buFont typeface="Wingdings" pitchFamily="2" charset="2"/>
              <a:buChar char=""/>
            </a:pPr>
            <a:r>
              <a:rPr lang="en-US" sz="2400" dirty="0">
                <a:effectLst/>
                <a:latin typeface="Times New Roman" panose="02020603050405020304" pitchFamily="18" charset="0"/>
                <a:ea typeface="Calibri" panose="020F0502020204030204" pitchFamily="34" charset="0"/>
                <a:cs typeface="Wingdings" pitchFamily="2" charset="2"/>
              </a:rPr>
              <a:t>Share authentic selves</a:t>
            </a:r>
            <a:endParaRPr lang="en-US" sz="2400" dirty="0">
              <a:effectLst/>
              <a:latin typeface="Calibri" panose="020F0502020204030204" pitchFamily="34" charset="0"/>
              <a:ea typeface="Calibri" panose="020F0502020204030204" pitchFamily="34" charset="0"/>
              <a:cs typeface="Wingdings" pitchFamily="2" charset="2"/>
            </a:endParaRPr>
          </a:p>
          <a:p>
            <a:pPr marL="342900" marR="0" lvl="0" indent="-342900">
              <a:spcBef>
                <a:spcPts val="0"/>
              </a:spcBef>
              <a:spcAft>
                <a:spcPts val="0"/>
              </a:spcAft>
              <a:buFont typeface="Wingdings" pitchFamily="2" charset="2"/>
              <a:buChar char=""/>
            </a:pPr>
            <a:r>
              <a:rPr lang="en-US" sz="2400" dirty="0">
                <a:effectLst/>
                <a:latin typeface="Times New Roman" panose="02020603050405020304" pitchFamily="18" charset="0"/>
                <a:ea typeface="Calibri" panose="020F0502020204030204" pitchFamily="34" charset="0"/>
                <a:cs typeface="Wingdings" pitchFamily="2" charset="2"/>
              </a:rPr>
              <a:t>Consider other viewpoints</a:t>
            </a:r>
            <a:endParaRPr lang="en-US" sz="2400" dirty="0">
              <a:effectLst/>
              <a:latin typeface="Calibri" panose="020F0502020204030204" pitchFamily="34" charset="0"/>
              <a:ea typeface="Calibri" panose="020F0502020204030204" pitchFamily="34" charset="0"/>
              <a:cs typeface="Wingdings" pitchFamily="2" charset="2"/>
            </a:endParaRPr>
          </a:p>
          <a:p>
            <a:pPr marL="342900" marR="0" lvl="0" indent="-342900">
              <a:spcBef>
                <a:spcPts val="0"/>
              </a:spcBef>
              <a:spcAft>
                <a:spcPts val="0"/>
              </a:spcAft>
              <a:buFont typeface="Wingdings" pitchFamily="2" charset="2"/>
              <a:buChar char=""/>
            </a:pPr>
            <a:r>
              <a:rPr lang="en-US" sz="2400" dirty="0">
                <a:effectLst/>
                <a:latin typeface="Times New Roman" panose="02020603050405020304" pitchFamily="18" charset="0"/>
                <a:ea typeface="Calibri" panose="020F0502020204030204" pitchFamily="34" charset="0"/>
                <a:cs typeface="Wingdings" pitchFamily="2" charset="2"/>
              </a:rPr>
              <a:t>Assume best intentions (assume everything is a first draft)</a:t>
            </a:r>
            <a:endParaRPr lang="en-US" sz="2400" dirty="0">
              <a:effectLst/>
              <a:latin typeface="Calibri" panose="020F0502020204030204" pitchFamily="34" charset="0"/>
              <a:ea typeface="Calibri" panose="020F0502020204030204" pitchFamily="34" charset="0"/>
              <a:cs typeface="Wingdings" pitchFamily="2" charset="2"/>
            </a:endParaRPr>
          </a:p>
          <a:p>
            <a:pPr marL="342900" marR="0" lvl="0" indent="-342900">
              <a:spcBef>
                <a:spcPts val="0"/>
              </a:spcBef>
              <a:spcAft>
                <a:spcPts val="0"/>
              </a:spcAft>
              <a:buFont typeface="Wingdings" pitchFamily="2" charset="2"/>
              <a:buChar char=""/>
            </a:pPr>
            <a:r>
              <a:rPr lang="en-US" sz="2400" dirty="0">
                <a:effectLst/>
                <a:latin typeface="Times New Roman" panose="02020603050405020304" pitchFamily="18" charset="0"/>
                <a:ea typeface="Calibri" panose="020F0502020204030204" pitchFamily="34" charset="0"/>
                <a:cs typeface="Wingdings" pitchFamily="2" charset="2"/>
              </a:rPr>
              <a:t>Commit to co-creation</a:t>
            </a:r>
            <a:endParaRPr lang="en-US" sz="2400" dirty="0">
              <a:effectLst/>
              <a:latin typeface="Calibri" panose="020F0502020204030204" pitchFamily="34" charset="0"/>
              <a:ea typeface="Calibri" panose="020F0502020204030204" pitchFamily="34" charset="0"/>
              <a:cs typeface="Wingdings" pitchFamily="2" charset="2"/>
            </a:endParaRPr>
          </a:p>
          <a:p>
            <a:pPr marL="342900" marR="0" lvl="0" indent="-342900">
              <a:spcBef>
                <a:spcPts val="0"/>
              </a:spcBef>
              <a:spcAft>
                <a:spcPts val="0"/>
              </a:spcAft>
              <a:buFont typeface="Wingdings" pitchFamily="2" charset="2"/>
              <a:buChar char=""/>
            </a:pPr>
            <a:r>
              <a:rPr lang="en-US" sz="2400" b="1" dirty="0">
                <a:solidFill>
                  <a:schemeClr val="accent2"/>
                </a:solidFill>
                <a:effectLst/>
                <a:latin typeface="Times New Roman" panose="02020603050405020304" pitchFamily="18" charset="0"/>
                <a:ea typeface="Calibri" panose="020F0502020204030204" pitchFamily="34" charset="0"/>
                <a:cs typeface="Wingdings" pitchFamily="2" charset="2"/>
              </a:rPr>
              <a:t>Be accountable</a:t>
            </a:r>
            <a:endParaRPr lang="en-US" sz="2400" b="1" dirty="0">
              <a:solidFill>
                <a:schemeClr val="accent2"/>
              </a:solidFill>
              <a:effectLst/>
              <a:latin typeface="Calibri" panose="020F0502020204030204" pitchFamily="34" charset="0"/>
              <a:ea typeface="Calibri" panose="020F0502020204030204" pitchFamily="34" charset="0"/>
              <a:cs typeface="Wingdings" pitchFamily="2" charset="2"/>
            </a:endParaRPr>
          </a:p>
          <a:p>
            <a:pPr marL="342900" marR="0" lvl="0" indent="-342900">
              <a:spcBef>
                <a:spcPts val="0"/>
              </a:spcBef>
              <a:spcAft>
                <a:spcPts val="0"/>
              </a:spcAft>
              <a:buFont typeface="Wingdings" pitchFamily="2" charset="2"/>
              <a:buChar char=""/>
            </a:pPr>
            <a:r>
              <a:rPr lang="en-US" sz="2400" dirty="0">
                <a:effectLst/>
                <a:latin typeface="Times New Roman" panose="02020603050405020304" pitchFamily="18" charset="0"/>
                <a:ea typeface="Calibri" panose="020F0502020204030204" pitchFamily="34" charset="0"/>
                <a:cs typeface="Wingdings" pitchFamily="2" charset="2"/>
              </a:rPr>
              <a:t>Commit to pushing through discomfort</a:t>
            </a:r>
            <a:endParaRPr lang="en-US" sz="2400" dirty="0">
              <a:effectLst/>
              <a:latin typeface="Calibri" panose="020F0502020204030204" pitchFamily="34" charset="0"/>
              <a:ea typeface="Calibri" panose="020F0502020204030204" pitchFamily="34" charset="0"/>
              <a:cs typeface="Wingdings" pitchFamily="2" charset="2"/>
            </a:endParaRPr>
          </a:p>
          <a:p>
            <a:endParaRPr lang="en-US" sz="1800" dirty="0"/>
          </a:p>
        </p:txBody>
      </p:sp>
      <p:pic>
        <p:nvPicPr>
          <p:cNvPr id="12" name="Picture 4" descr="Glasses on top of a book">
            <a:extLst>
              <a:ext uri="{FF2B5EF4-FFF2-40B4-BE49-F238E27FC236}">
                <a16:creationId xmlns:a16="http://schemas.microsoft.com/office/drawing/2014/main" id="{AE573A75-A9DE-48D0-A1A0-D040DD4E4397}"/>
              </a:ext>
            </a:extLst>
          </p:cNvPr>
          <p:cNvPicPr>
            <a:picLocks noChangeAspect="1"/>
          </p:cNvPicPr>
          <p:nvPr/>
        </p:nvPicPr>
        <p:blipFill rotWithShape="1">
          <a:blip r:embed="rId5"/>
          <a:srcRect l="15266" r="39845" b="-1"/>
          <a:stretch/>
        </p:blipFill>
        <p:spPr>
          <a:xfrm>
            <a:off x="7545274" y="10"/>
            <a:ext cx="4646726" cy="6857990"/>
          </a:xfrm>
          <a:prstGeom prst="rect">
            <a:avLst/>
          </a:prstGeom>
        </p:spPr>
      </p:pic>
      <p:grpSp>
        <p:nvGrpSpPr>
          <p:cNvPr id="19" name="Group 18">
            <a:extLst>
              <a:ext uri="{FF2B5EF4-FFF2-40B4-BE49-F238E27FC236}">
                <a16:creationId xmlns:a16="http://schemas.microsoft.com/office/drawing/2014/main" id="{B55DE4E1-F219-45A4-96D9-9A86D0E4DB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0" name="Oval 19">
              <a:extLst>
                <a:ext uri="{FF2B5EF4-FFF2-40B4-BE49-F238E27FC236}">
                  <a16:creationId xmlns:a16="http://schemas.microsoft.com/office/drawing/2014/main" id="{3601C3FF-4A5D-437C-B3DB-A53B99D308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 name="Oval 20">
              <a:extLst>
                <a:ext uri="{FF2B5EF4-FFF2-40B4-BE49-F238E27FC236}">
                  <a16:creationId xmlns:a16="http://schemas.microsoft.com/office/drawing/2014/main" id="{61B1BDC9-B583-4F65-8FE9-E2CBE71D93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656254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5B5D4-BA9C-CD04-58C6-C2C19914EF73}"/>
              </a:ext>
            </a:extLst>
          </p:cNvPr>
          <p:cNvSpPr>
            <a:spLocks noGrp="1"/>
          </p:cNvSpPr>
          <p:nvPr>
            <p:ph type="title"/>
          </p:nvPr>
        </p:nvSpPr>
        <p:spPr>
          <a:xfrm>
            <a:off x="1069848" y="484632"/>
            <a:ext cx="10058400" cy="1609344"/>
          </a:xfrm>
        </p:spPr>
        <p:txBody>
          <a:bodyPr>
            <a:normAutofit/>
          </a:bodyPr>
          <a:lstStyle/>
          <a:p>
            <a:pPr marL="0" marR="0" indent="0" algn="ctr">
              <a:spcBef>
                <a:spcPts val="0"/>
              </a:spcBef>
              <a:spcAft>
                <a:spcPts val="0"/>
              </a:spcAft>
              <a:buNone/>
            </a:pPr>
            <a:r>
              <a:rPr lang="en-US" sz="4400" b="1" i="0" u="none" strike="noStrike" cap="none" dirty="0">
                <a:effectLst/>
                <a:latin typeface="Garamond" panose="02020404030301010803" pitchFamily="18" charset="0"/>
              </a:rPr>
              <a:t>Building a Culture of Accountability </a:t>
            </a:r>
            <a:br>
              <a:rPr lang="en-US" sz="4400" b="1" i="0" u="none" strike="noStrike" cap="none" dirty="0">
                <a:effectLst/>
                <a:latin typeface="Garamond" panose="02020404030301010803" pitchFamily="18" charset="0"/>
              </a:rPr>
            </a:br>
            <a:r>
              <a:rPr lang="en-US" sz="4400" b="1" i="0" u="none" strike="noStrike" cap="none" dirty="0">
                <a:effectLst/>
                <a:latin typeface="Garamond" panose="02020404030301010803" pitchFamily="18" charset="0"/>
              </a:rPr>
              <a:t>(P. Anderson, 2021)</a:t>
            </a:r>
            <a:endParaRPr lang="en-US" sz="4400" b="0" i="0" u="none" strike="noStrike" cap="none" dirty="0">
              <a:effectLst/>
              <a:latin typeface="-webkit-standard"/>
            </a:endParaRPr>
          </a:p>
        </p:txBody>
      </p:sp>
      <p:sp>
        <p:nvSpPr>
          <p:cNvPr id="38" name="Rectangle 37">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extBox 4">
            <a:extLst>
              <a:ext uri="{FF2B5EF4-FFF2-40B4-BE49-F238E27FC236}">
                <a16:creationId xmlns:a16="http://schemas.microsoft.com/office/drawing/2014/main" id="{1DC66BFD-9A1F-EA61-039C-E1E03641A87B}"/>
              </a:ext>
            </a:extLst>
          </p:cNvPr>
          <p:cNvGraphicFramePr/>
          <p:nvPr>
            <p:extLst>
              <p:ext uri="{D42A27DB-BD31-4B8C-83A1-F6EECF244321}">
                <p14:modId xmlns:p14="http://schemas.microsoft.com/office/powerpoint/2010/main" val="2724553488"/>
              </p:ext>
            </p:extLst>
          </p:nvPr>
        </p:nvGraphicFramePr>
        <p:xfrm>
          <a:off x="661182" y="2222695"/>
          <a:ext cx="10691446" cy="430843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35828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algn="ctr" defTabSz="914400"/>
            <a:endParaRPr lang="en-US" sz="2000" kern="0">
              <a:solidFill>
                <a:prstClr val="white"/>
              </a:solidFill>
              <a:latin typeface="Rockwell Extra Bold" pitchFamily="18" charset="0"/>
            </a:endParaRPr>
          </a:p>
        </p:txBody>
      </p:sp>
      <p:sp>
        <p:nvSpPr>
          <p:cNvPr id="2" name="Title 1">
            <a:extLst>
              <a:ext uri="{FF2B5EF4-FFF2-40B4-BE49-F238E27FC236}">
                <a16:creationId xmlns:a16="http://schemas.microsoft.com/office/drawing/2014/main" id="{8B492EB2-D5E0-AA83-6E8D-0E1D66FFFF07}"/>
              </a:ext>
            </a:extLst>
          </p:cNvPr>
          <p:cNvSpPr>
            <a:spLocks noGrp="1"/>
          </p:cNvSpPr>
          <p:nvPr>
            <p:ph type="title"/>
          </p:nvPr>
        </p:nvSpPr>
        <p:spPr>
          <a:xfrm>
            <a:off x="251791" y="643466"/>
            <a:ext cx="4226033" cy="5528734"/>
          </a:xfrm>
        </p:spPr>
        <p:txBody>
          <a:bodyPr>
            <a:normAutofit/>
          </a:bodyPr>
          <a:lstStyle/>
          <a:p>
            <a:pPr algn="r"/>
            <a:r>
              <a:rPr lang="en-US" sz="4400" i="1" dirty="0">
                <a:solidFill>
                  <a:srgbClr val="FFFFFF"/>
                </a:solidFill>
                <a:effectLst/>
                <a:latin typeface="Calibri" panose="020F0502020204030204" pitchFamily="34" charset="0"/>
                <a:ea typeface="Times New Roman" panose="02020603050405020304" pitchFamily="18" charset="0"/>
              </a:rPr>
              <a:t>Community accountability</a:t>
            </a:r>
            <a:endParaRPr lang="en-US" sz="4400" dirty="0">
              <a:solidFill>
                <a:srgbClr val="FFFFFF"/>
              </a:solidFill>
            </a:endParaRPr>
          </a:p>
        </p:txBody>
      </p:sp>
      <p:sp>
        <p:nvSpPr>
          <p:cNvPr id="3" name="Content Placeholder 2">
            <a:extLst>
              <a:ext uri="{FF2B5EF4-FFF2-40B4-BE49-F238E27FC236}">
                <a16:creationId xmlns:a16="http://schemas.microsoft.com/office/drawing/2014/main" id="{3039AEBE-BB99-84EE-AFBA-93A4367B7BB1}"/>
              </a:ext>
            </a:extLst>
          </p:cNvPr>
          <p:cNvSpPr>
            <a:spLocks noGrp="1"/>
          </p:cNvSpPr>
          <p:nvPr>
            <p:ph idx="1"/>
          </p:nvPr>
        </p:nvSpPr>
        <p:spPr>
          <a:xfrm>
            <a:off x="4837044" y="599768"/>
            <a:ext cx="6992688" cy="5960058"/>
          </a:xfrm>
        </p:spPr>
        <p:txBody>
          <a:bodyPr anchor="ctr">
            <a:normAutofit/>
          </a:bodyPr>
          <a:lstStyle/>
          <a:p>
            <a:pPr marL="342900" marR="0" lvl="0" indent="-342900">
              <a:spcBef>
                <a:spcPts val="0"/>
              </a:spcBef>
              <a:spcAft>
                <a:spcPts val="600"/>
              </a:spcAft>
              <a:buFont typeface="Symbol" pitchFamily="2" charset="2"/>
              <a:buChar char=""/>
            </a:pPr>
            <a:r>
              <a:rPr lang="en-US" sz="2800" dirty="0">
                <a:effectLst/>
                <a:latin typeface="Calibri" panose="020F0502020204030204" pitchFamily="34" charset="0"/>
                <a:ea typeface="Times New Roman" panose="02020603050405020304" pitchFamily="18" charset="0"/>
                <a:cs typeface="Calibri" panose="020F0502020204030204" pitchFamily="34" charset="0"/>
              </a:rPr>
              <a:t>Provide safety and support to those targeted.</a:t>
            </a:r>
            <a:endParaRPr lang="en-US" sz="2800" dirty="0">
              <a:effectLst/>
              <a:latin typeface="Calibri" panose="020F0502020204030204" pitchFamily="34" charset="0"/>
              <a:ea typeface="Calibri" panose="020F0502020204030204" pitchFamily="34" charset="0"/>
              <a:cs typeface="Symbol" pitchFamily="2" charset="2"/>
            </a:endParaRPr>
          </a:p>
          <a:p>
            <a:pPr marL="342900" marR="0" lvl="0" indent="-342900">
              <a:spcBef>
                <a:spcPts val="0"/>
              </a:spcBef>
              <a:spcAft>
                <a:spcPts val="600"/>
              </a:spcAft>
              <a:buFont typeface="Symbol" pitchFamily="2" charset="2"/>
              <a:buChar char=""/>
            </a:pPr>
            <a:r>
              <a:rPr lang="en-US" sz="2800" dirty="0">
                <a:effectLst/>
                <a:latin typeface="Calibri" panose="020F0502020204030204" pitchFamily="34" charset="0"/>
                <a:ea typeface="Times New Roman" panose="02020603050405020304" pitchFamily="18" charset="0"/>
                <a:cs typeface="Calibri" panose="020F0502020204030204" pitchFamily="34" charset="0"/>
              </a:rPr>
              <a:t>Create values &amp; practices that resist abuse and oppression, and encourage safety, support, and accountability.</a:t>
            </a:r>
            <a:endParaRPr lang="en-US" sz="2800" dirty="0">
              <a:effectLst/>
              <a:latin typeface="Calibri" panose="020F0502020204030204" pitchFamily="34" charset="0"/>
              <a:ea typeface="Calibri" panose="020F0502020204030204" pitchFamily="34" charset="0"/>
              <a:cs typeface="Symbol" pitchFamily="2" charset="2"/>
            </a:endParaRPr>
          </a:p>
          <a:p>
            <a:pPr marL="342900" marR="0" lvl="0" indent="-342900">
              <a:spcBef>
                <a:spcPts val="0"/>
              </a:spcBef>
              <a:spcAft>
                <a:spcPts val="600"/>
              </a:spcAft>
              <a:buFont typeface="Symbol" pitchFamily="2" charset="2"/>
              <a:buChar char=""/>
            </a:pPr>
            <a:r>
              <a:rPr lang="en-US" sz="2800" dirty="0">
                <a:effectLst/>
                <a:latin typeface="Calibri" panose="020F0502020204030204" pitchFamily="34" charset="0"/>
                <a:ea typeface="Times New Roman" panose="02020603050405020304" pitchFamily="18" charset="0"/>
                <a:cs typeface="Calibri" panose="020F0502020204030204" pitchFamily="34" charset="0"/>
              </a:rPr>
              <a:t>Develop strategies to address the abusive behavior and facilitate a process to account for actions and transform behavior.</a:t>
            </a:r>
            <a:endParaRPr lang="en-US" sz="2800" dirty="0">
              <a:effectLst/>
              <a:latin typeface="Calibri" panose="020F0502020204030204" pitchFamily="34" charset="0"/>
              <a:ea typeface="Calibri" panose="020F0502020204030204" pitchFamily="34" charset="0"/>
              <a:cs typeface="Symbol" pitchFamily="2" charset="2"/>
            </a:endParaRPr>
          </a:p>
          <a:p>
            <a:pPr marL="342900" marR="0" lvl="0" indent="-342900">
              <a:spcBef>
                <a:spcPts val="0"/>
              </a:spcBef>
              <a:spcAft>
                <a:spcPts val="600"/>
              </a:spcAft>
              <a:buFont typeface="Symbol" pitchFamily="2" charset="2"/>
              <a:buChar char=""/>
            </a:pPr>
            <a:r>
              <a:rPr lang="en-US" sz="2800" dirty="0">
                <a:effectLst/>
                <a:latin typeface="Calibri" panose="020F0502020204030204" pitchFamily="34" charset="0"/>
                <a:ea typeface="Times New Roman" panose="02020603050405020304" pitchFamily="18" charset="0"/>
                <a:cs typeface="Calibri" panose="020F0502020204030204" pitchFamily="34" charset="0"/>
              </a:rPr>
              <a:t>Commit to ongoing development of all community members and community itself to transform the conditions that reinforce oppression.</a:t>
            </a:r>
            <a:endParaRPr lang="en-US" sz="2800" dirty="0">
              <a:effectLst/>
              <a:latin typeface="Calibri" panose="020F0502020204030204" pitchFamily="34" charset="0"/>
              <a:ea typeface="Calibri" panose="020F0502020204030204" pitchFamily="34" charset="0"/>
              <a:cs typeface="Symbol" pitchFamily="2" charset="2"/>
            </a:endParaRPr>
          </a:p>
          <a:p>
            <a:endParaRPr lang="en-US" dirty="0"/>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22938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6F4CC-D200-B60C-AEE0-C865CC4F405A}"/>
              </a:ext>
            </a:extLst>
          </p:cNvPr>
          <p:cNvSpPr>
            <a:spLocks noGrp="1"/>
          </p:cNvSpPr>
          <p:nvPr>
            <p:ph type="title"/>
          </p:nvPr>
        </p:nvSpPr>
        <p:spPr>
          <a:xfrm>
            <a:off x="1066800" y="139148"/>
            <a:ext cx="10058400" cy="694811"/>
          </a:xfrm>
        </p:spPr>
        <p:txBody>
          <a:bodyPr>
            <a:normAutofit/>
          </a:bodyPr>
          <a:lstStyle/>
          <a:p>
            <a:pPr algn="ctr"/>
            <a:r>
              <a:rPr lang="en-US" sz="2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 Practices for Building a Culture of Accountability</a:t>
            </a:r>
            <a:endParaRPr lang="en-US" sz="2800" dirty="0"/>
          </a:p>
        </p:txBody>
      </p:sp>
      <p:sp>
        <p:nvSpPr>
          <p:cNvPr id="3" name="Content Placeholder 2">
            <a:extLst>
              <a:ext uri="{FF2B5EF4-FFF2-40B4-BE49-F238E27FC236}">
                <a16:creationId xmlns:a16="http://schemas.microsoft.com/office/drawing/2014/main" id="{4A6CEA1A-0BAD-4DF9-D0C8-AB5904178875}"/>
              </a:ext>
            </a:extLst>
          </p:cNvPr>
          <p:cNvSpPr>
            <a:spLocks noGrp="1"/>
          </p:cNvSpPr>
          <p:nvPr>
            <p:ph idx="1"/>
          </p:nvPr>
        </p:nvSpPr>
        <p:spPr>
          <a:xfrm>
            <a:off x="569843" y="1179443"/>
            <a:ext cx="11052314" cy="5539409"/>
          </a:xfrm>
        </p:spPr>
        <p:txBody>
          <a:bodyPr>
            <a:normAutofit lnSpcReduction="10000"/>
          </a:bodyPr>
          <a:lstStyle/>
          <a:p>
            <a:pPr marL="0" marR="0">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Acknowledge harm</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Acknowledge that when harm happens, it doesn’t just affect the individuals involved but everyone within the organization. </a:t>
            </a:r>
          </a:p>
          <a:p>
            <a:pPr marL="0" marR="0">
              <a:spcBef>
                <a:spcPts val="0"/>
              </a:spcBef>
              <a:spcAft>
                <a:spcPts val="0"/>
              </a:spcAft>
            </a:pPr>
            <a:endParaRPr lang="en-US" sz="1800" b="1"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0" marR="0">
              <a:spcBef>
                <a:spcPts val="0"/>
              </a:spcBef>
              <a:spcAft>
                <a:spcPts val="0"/>
              </a:spcAft>
            </a:pPr>
            <a:r>
              <a:rPr lang="en-US"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Establish a set of internal anti-racist norms </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Organizations must define internal behavioral norms that inform how staff treat each other, norms must set standard for anti-racism practice and set clear boundaries in relationships.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Work to repair the harm </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Repairing damaged relationships and broken trust requires time and regular check-ins to understand what people need and how those needs can be met. </a:t>
            </a:r>
          </a:p>
          <a:p>
            <a:pPr marL="0" marR="0">
              <a:spcBef>
                <a:spcPts val="0"/>
              </a:spcBef>
              <a:spcAft>
                <a:spcPts val="0"/>
              </a:spcAft>
            </a:pPr>
            <a:endParaRPr lang="en-US" sz="1800"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Skilled facilitation</a:t>
            </a: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Bring in a skilled facilitator to lead a process of conflict transformation with parties involved or of community restoration w/entire organization.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Racial affinity groups</a:t>
            </a: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Can create space for peer learning, healing, and mutual accountability. White affinity groups have an explicit agenda focused on anti-racism learning and practice. For employees of color, affinity groups provide space to process instances of racial harm, offer mutual support, and identify strategies to eliminate conditions that made racial harm possible.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Create feedback loops</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Creating accessible structures for giving and receive feedback </a:t>
            </a:r>
          </a:p>
          <a:p>
            <a:pPr marL="0" marR="0" indent="0">
              <a:spcBef>
                <a:spcPts val="0"/>
              </a:spcBef>
              <a:spcAft>
                <a:spcPts val="0"/>
              </a:spcAft>
              <a:buNone/>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Practice generative conflict</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Understand difference between generative conflict, harm, and abuse. Conflict—not harm or abuse—is natural and necessary part of relationships. Team members don’t avoid conflict or hide behind professional standards rooted in white supremacy that prioritize politeness and impassivity over being clear and direct.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64186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E7BE5-F4B0-97E8-6A00-85262121C8FF}"/>
              </a:ext>
            </a:extLst>
          </p:cNvPr>
          <p:cNvSpPr>
            <a:spLocks noGrp="1"/>
          </p:cNvSpPr>
          <p:nvPr>
            <p:ph type="title"/>
          </p:nvPr>
        </p:nvSpPr>
        <p:spPr>
          <a:xfrm>
            <a:off x="1069848" y="484632"/>
            <a:ext cx="10058400" cy="1264655"/>
          </a:xfrm>
        </p:spPr>
        <p:txBody>
          <a:bodyPr>
            <a:normAutofit fontScale="90000"/>
          </a:bodyPr>
          <a:lstStyle/>
          <a:p>
            <a:r>
              <a:rPr lang="en-US" dirty="0"/>
              <a:t>What an accountability document might look like – Example from ECTA</a:t>
            </a:r>
          </a:p>
        </p:txBody>
      </p:sp>
      <p:sp>
        <p:nvSpPr>
          <p:cNvPr id="3" name="Content Placeholder 2">
            <a:extLst>
              <a:ext uri="{FF2B5EF4-FFF2-40B4-BE49-F238E27FC236}">
                <a16:creationId xmlns:a16="http://schemas.microsoft.com/office/drawing/2014/main" id="{61AB7BA2-2C0C-2775-5828-3CC7D157A601}"/>
              </a:ext>
            </a:extLst>
          </p:cNvPr>
          <p:cNvSpPr>
            <a:spLocks noGrp="1"/>
          </p:cNvSpPr>
          <p:nvPr>
            <p:ph idx="1"/>
          </p:nvPr>
        </p:nvSpPr>
        <p:spPr/>
        <p:txBody>
          <a:bodyPr>
            <a:normAutofit/>
          </a:bodyPr>
          <a:lstStyle/>
          <a:p>
            <a:pPr marL="0" indent="0" algn="ctr">
              <a:buNone/>
            </a:pPr>
            <a:r>
              <a:rPr lang="en-US" sz="2400" b="0" i="0" u="none" strike="noStrike" dirty="0">
                <a:solidFill>
                  <a:srgbClr val="000000"/>
                </a:solidFill>
                <a:effectLst/>
              </a:rPr>
              <a:t>Early Childhood Technical Assistance Center – ECTA Project Presentation</a:t>
            </a:r>
          </a:p>
          <a:p>
            <a:pPr marL="0" indent="0" algn="ctr">
              <a:buNone/>
            </a:pPr>
            <a:r>
              <a:rPr lang="en-US" sz="2400" b="0" i="0" u="none" strike="noStrike" dirty="0" err="1">
                <a:solidFill>
                  <a:srgbClr val="000000"/>
                </a:solidFill>
                <a:effectLst/>
              </a:rPr>
              <a:t>Schatzi</a:t>
            </a:r>
            <a:r>
              <a:rPr lang="en-US" sz="2400" b="0" i="0" u="none" strike="noStrike" dirty="0">
                <a:solidFill>
                  <a:srgbClr val="000000"/>
                </a:solidFill>
                <a:effectLst/>
              </a:rPr>
              <a:t> H. McCarthy</a:t>
            </a:r>
          </a:p>
          <a:p>
            <a:pPr marL="0" marR="0" indent="0" algn="ctr" fontAlgn="base">
              <a:spcBef>
                <a:spcPts val="0"/>
              </a:spcBef>
              <a:spcAft>
                <a:spcPts val="0"/>
              </a:spcAft>
              <a:buNone/>
            </a:pPr>
            <a:r>
              <a:rPr lang="en-US" sz="2400" b="0" i="1" u="none" strike="noStrike" dirty="0">
                <a:solidFill>
                  <a:srgbClr val="00B0F0"/>
                </a:solidFill>
                <a:effectLst/>
              </a:rPr>
              <a:t>Associate Director of Evaluation</a:t>
            </a:r>
            <a:endParaRPr lang="en-US" sz="2400" b="0" i="0" u="none" strike="noStrike" dirty="0">
              <a:solidFill>
                <a:srgbClr val="00B0F0"/>
              </a:solidFill>
              <a:effectLst/>
            </a:endParaRPr>
          </a:p>
          <a:p>
            <a:pPr marL="0" marR="0" indent="0" algn="ctr" fontAlgn="base">
              <a:spcBef>
                <a:spcPts val="0"/>
              </a:spcBef>
              <a:spcAft>
                <a:spcPts val="0"/>
              </a:spcAft>
              <a:buNone/>
            </a:pPr>
            <a:r>
              <a:rPr lang="en-US" sz="2400" b="0" i="1" u="none" strike="noStrike" dirty="0">
                <a:solidFill>
                  <a:srgbClr val="00B0F0"/>
                </a:solidFill>
                <a:effectLst/>
              </a:rPr>
              <a:t>Technical Assistance Specialist</a:t>
            </a:r>
          </a:p>
          <a:p>
            <a:pPr marL="0" marR="0" indent="0" algn="ctr">
              <a:spcBef>
                <a:spcPts val="0"/>
              </a:spcBef>
              <a:spcAft>
                <a:spcPts val="0"/>
              </a:spcAft>
              <a:buNone/>
            </a:pPr>
            <a:r>
              <a:rPr lang="en-US" sz="2400" b="0" i="0" u="none" strike="noStrike" dirty="0">
                <a:solidFill>
                  <a:srgbClr val="000000"/>
                </a:solidFill>
                <a:effectLst/>
              </a:rPr>
              <a:t>Adam L. </a:t>
            </a:r>
            <a:r>
              <a:rPr lang="en-US" sz="2400" b="0" i="0" u="none" strike="noStrike" dirty="0">
                <a:solidFill>
                  <a:srgbClr val="070706"/>
                </a:solidFill>
                <a:effectLst/>
              </a:rPr>
              <a:t>Holland</a:t>
            </a:r>
            <a:r>
              <a:rPr lang="en-US" sz="2400" b="0" i="0" u="none" strike="noStrike" dirty="0">
                <a:solidFill>
                  <a:srgbClr val="000000"/>
                </a:solidFill>
                <a:effectLst/>
              </a:rPr>
              <a:t>, Ph.D.</a:t>
            </a:r>
          </a:p>
          <a:p>
            <a:pPr marL="0" marR="0" indent="0" algn="ctr">
              <a:spcBef>
                <a:spcPts val="0"/>
              </a:spcBef>
              <a:spcAft>
                <a:spcPts val="0"/>
              </a:spcAft>
              <a:buNone/>
            </a:pPr>
            <a:r>
              <a:rPr lang="en-US" sz="2400" b="0" i="1" u="none" strike="noStrike" dirty="0">
                <a:solidFill>
                  <a:srgbClr val="00B0F0"/>
                </a:solidFill>
                <a:effectLst/>
              </a:rPr>
              <a:t>Chair, International Early Childhood Inclusion Institute</a:t>
            </a:r>
          </a:p>
          <a:p>
            <a:pPr marL="0" marR="0" indent="0" algn="ctr" fontAlgn="base">
              <a:spcBef>
                <a:spcPts val="0"/>
              </a:spcBef>
              <a:spcAft>
                <a:spcPts val="0"/>
              </a:spcAft>
              <a:buNone/>
            </a:pPr>
            <a:endParaRPr lang="en-US" sz="2400" b="0" i="0" u="none" strike="noStrike" dirty="0">
              <a:solidFill>
                <a:srgbClr val="000000"/>
              </a:solidFill>
              <a:effectLst/>
            </a:endParaRPr>
          </a:p>
          <a:p>
            <a:pPr marL="0" indent="0">
              <a:buNone/>
            </a:pPr>
            <a:endParaRPr lang="en-US" sz="2400" dirty="0"/>
          </a:p>
          <a:p>
            <a:pPr marL="0" marR="0" indent="0" algn="ctr">
              <a:spcBef>
                <a:spcPts val="0"/>
              </a:spcBef>
              <a:spcAft>
                <a:spcPts val="0"/>
              </a:spcAft>
              <a:buNone/>
            </a:pPr>
            <a:r>
              <a:rPr lang="en-US" sz="2400" dirty="0">
                <a:solidFill>
                  <a:srgbClr val="000000"/>
                </a:solidFill>
                <a:effectLst/>
                <a:ea typeface="Calibri" panose="020F0502020204030204" pitchFamily="34" charset="0"/>
                <a:cs typeface="Calibri" panose="020F0502020204030204" pitchFamily="34" charset="0"/>
              </a:rPr>
              <a:t>Core Competencies from the Center for the Study of Social Policy</a:t>
            </a:r>
            <a:endParaRPr lang="en-US" sz="2400" dirty="0">
              <a:effectLst/>
              <a:ea typeface="Calibri" panose="020F0502020204030204" pitchFamily="34" charset="0"/>
              <a:cs typeface="Times New Roman" panose="02020603050405020304" pitchFamily="18" charset="0"/>
            </a:endParaRPr>
          </a:p>
          <a:p>
            <a:pPr marL="91440" lvl="1" indent="0" algn="ctr">
              <a:spcBef>
                <a:spcPts val="0"/>
              </a:spcBef>
              <a:spcAft>
                <a:spcPts val="0"/>
              </a:spcAft>
              <a:buNone/>
            </a:pPr>
            <a:r>
              <a:rPr lang="en-US" sz="2200" u="sng" dirty="0">
                <a:solidFill>
                  <a:srgbClr val="0000FF"/>
                </a:solidFill>
                <a:effectLst/>
                <a:ea typeface="Calibri" panose="020F0502020204030204" pitchFamily="34" charset="0"/>
                <a:cs typeface="Calibri" panose="020F0502020204030204" pitchFamily="34" charset="0"/>
                <a:hlinkClick r:id="rId3"/>
              </a:rPr>
              <a:t>https://cssp.org/our-work/project/equity-justice/#core-competencies</a:t>
            </a:r>
            <a:endParaRPr lang="en-US" sz="22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92695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7049A7D3-684C-4C59-A4B6-7B308A6AD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D7B1087B-C592-40E7-B532-60B453A2FE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14AE7447-E8F8-4A0F-9E3D-94842BFF88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85981F80-69EE-4E2B-82A8-47FDFD772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59" name="Oval 58">
              <a:extLst>
                <a:ext uri="{FF2B5EF4-FFF2-40B4-BE49-F238E27FC236}">
                  <a16:creationId xmlns:a16="http://schemas.microsoft.com/office/drawing/2014/main" id="{46CE0473-0B07-47EE-A016-EBD87F2C8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60" name="Oval 59">
              <a:extLst>
                <a:ext uri="{FF2B5EF4-FFF2-40B4-BE49-F238E27FC236}">
                  <a16:creationId xmlns:a16="http://schemas.microsoft.com/office/drawing/2014/main" id="{EDD0D1E4-DFCA-4DF0-9D37-571A5F529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useBgFill="1">
        <p:nvSpPr>
          <p:cNvPr id="62" name="Rectangle 61">
            <a:extLst>
              <a:ext uri="{FF2B5EF4-FFF2-40B4-BE49-F238E27FC236}">
                <a16:creationId xmlns:a16="http://schemas.microsoft.com/office/drawing/2014/main" id="{EDF3BDB2-0586-430E-811A-74BAFDEE6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4" name="Rectangle 63">
            <a:extLst>
              <a:ext uri="{FF2B5EF4-FFF2-40B4-BE49-F238E27FC236}">
                <a16:creationId xmlns:a16="http://schemas.microsoft.com/office/drawing/2014/main" id="{821E305B-0351-4E03-8C1B-F23D3A346E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152" y="928117"/>
            <a:ext cx="6629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3C848660-F9C2-4F86-A218-6AE0FB4CC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1336" y="1110053"/>
            <a:ext cx="6630506" cy="4580301"/>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D27750-32C2-ACDF-AD65-EF5244D8B83B}"/>
              </a:ext>
            </a:extLst>
          </p:cNvPr>
          <p:cNvSpPr>
            <a:spLocks noGrp="1"/>
          </p:cNvSpPr>
          <p:nvPr>
            <p:ph type="title"/>
          </p:nvPr>
        </p:nvSpPr>
        <p:spPr>
          <a:xfrm>
            <a:off x="4961376" y="1167646"/>
            <a:ext cx="6057144" cy="4343407"/>
          </a:xfrm>
        </p:spPr>
        <p:txBody>
          <a:bodyPr vert="horz" lIns="91440" tIns="45720" rIns="91440" bIns="45720" rtlCol="0" anchor="ctr">
            <a:normAutofit fontScale="90000"/>
          </a:bodyPr>
          <a:lstStyle/>
          <a:p>
            <a:pPr marL="342900" marR="0" lvl="0" indent="-342900">
              <a:lnSpc>
                <a:spcPct val="80000"/>
              </a:lnSpc>
              <a:spcAft>
                <a:spcPts val="0"/>
              </a:spcAft>
            </a:pPr>
            <a:r>
              <a:rPr lang="en-US" sz="3800" cap="none" dirty="0">
                <a:blipFill dpi="0" rotWithShape="1">
                  <a:blip r:embed="rId5"/>
                  <a:srcRect/>
                  <a:tile tx="6350" ty="-127000" sx="65000" sy="64000" flip="none" algn="tl"/>
                </a:blipFill>
                <a:effectLst/>
              </a:rPr>
              <a:t>Discussion Questions: </a:t>
            </a:r>
            <a:br>
              <a:rPr lang="en-US" sz="3800" cap="none" dirty="0">
                <a:blipFill dpi="0" rotWithShape="1">
                  <a:blip r:embed="rId5"/>
                  <a:srcRect/>
                  <a:tile tx="6350" ty="-127000" sx="65000" sy="64000" flip="none" algn="tl"/>
                </a:blipFill>
                <a:effectLst/>
              </a:rPr>
            </a:br>
            <a:r>
              <a:rPr lang="en-US" sz="3800" cap="none" dirty="0">
                <a:blipFill dpi="0" rotWithShape="1">
                  <a:blip r:embed="rId5"/>
                  <a:srcRect/>
                  <a:tile tx="6350" ty="-127000" sx="65000" sy="64000" flip="none" algn="tl"/>
                </a:blipFill>
                <a:effectLst/>
              </a:rPr>
              <a:t>1) How might we proceed?</a:t>
            </a:r>
            <a:br>
              <a:rPr lang="en-US" sz="3800" cap="none" dirty="0">
                <a:blipFill dpi="0" rotWithShape="1">
                  <a:blip r:embed="rId5"/>
                  <a:srcRect/>
                  <a:tile tx="6350" ty="-127000" sx="65000" sy="64000" flip="none" algn="tl"/>
                </a:blipFill>
                <a:effectLst/>
              </a:rPr>
            </a:br>
            <a:br>
              <a:rPr lang="en-US" sz="3800" cap="none" dirty="0">
                <a:blipFill dpi="0" rotWithShape="1">
                  <a:blip r:embed="rId5"/>
                  <a:srcRect/>
                  <a:tile tx="6350" ty="-127000" sx="65000" sy="64000" flip="none" algn="tl"/>
                </a:blipFill>
                <a:effectLst/>
              </a:rPr>
            </a:br>
            <a:r>
              <a:rPr lang="en-US" sz="3800" cap="none" dirty="0">
                <a:blipFill dpi="0" rotWithShape="1">
                  <a:blip r:embed="rId5"/>
                  <a:srcRect/>
                  <a:tile tx="6350" ty="-127000" sx="65000" sy="64000" flip="none" algn="tl"/>
                </a:blipFill>
                <a:effectLst/>
              </a:rPr>
              <a:t>2) </a:t>
            </a:r>
            <a:r>
              <a:rPr lang="en-US" sz="3800" cap="none" dirty="0">
                <a:blipFill dpi="0" rotWithShape="1">
                  <a:blip r:embed="rId5"/>
                  <a:srcRect/>
                  <a:tile tx="6350" ty="-127000" sx="65000" sy="64000" flip="none" algn="tl"/>
                </a:blipFill>
              </a:rPr>
              <a:t>What level do we want to engage (LEP group, Educare schools, LEP’s orgs)?</a:t>
            </a:r>
            <a:br>
              <a:rPr lang="en-US" sz="3800" cap="none" dirty="0">
                <a:blipFill dpi="0" rotWithShape="1">
                  <a:blip r:embed="rId5"/>
                  <a:srcRect/>
                  <a:tile tx="6350" ty="-127000" sx="65000" sy="64000" flip="none" algn="tl"/>
                </a:blipFill>
              </a:rPr>
            </a:br>
            <a:br>
              <a:rPr lang="en-US" sz="3800" cap="none" dirty="0">
                <a:blipFill dpi="0" rotWithShape="1">
                  <a:blip r:embed="rId5"/>
                  <a:srcRect/>
                  <a:tile tx="6350" ty="-127000" sx="65000" sy="64000" flip="none" algn="tl"/>
                </a:blipFill>
                <a:effectLst/>
              </a:rPr>
            </a:br>
            <a:r>
              <a:rPr lang="en-US" sz="3800" cap="none" dirty="0">
                <a:blipFill dpi="0" rotWithShape="1">
                  <a:blip r:embed="rId5"/>
                  <a:srcRect/>
                  <a:tile tx="6350" ty="-127000" sx="65000" sy="64000" flip="none" algn="tl"/>
                </a:blipFill>
                <a:effectLst/>
              </a:rPr>
              <a:t>3) How might this fit with the </a:t>
            </a:r>
            <a:r>
              <a:rPr lang="en-US" sz="3800" i="1" cap="none" dirty="0">
                <a:blipFill dpi="0" rotWithShape="1">
                  <a:blip r:embed="rId5"/>
                  <a:srcRect/>
                  <a:tile tx="6350" ty="-127000" sx="65000" sy="64000" flip="none" algn="tl"/>
                </a:blipFill>
                <a:effectLst/>
              </a:rPr>
              <a:t>Educare Network’s Research Agenda: Advancing Racial Equity</a:t>
            </a:r>
            <a:r>
              <a:rPr lang="en-US" sz="3800" cap="none" dirty="0">
                <a:blipFill dpi="0" rotWithShape="1">
                  <a:blip r:embed="rId5"/>
                  <a:srcRect/>
                  <a:tile tx="6350" ty="-127000" sx="65000" sy="64000" flip="none" algn="tl"/>
                </a:blipFill>
                <a:effectLst/>
              </a:rPr>
              <a:t>?</a:t>
            </a:r>
          </a:p>
        </p:txBody>
      </p:sp>
      <p:sp>
        <p:nvSpPr>
          <p:cNvPr id="68" name="Rectangle 67">
            <a:extLst>
              <a:ext uri="{FF2B5EF4-FFF2-40B4-BE49-F238E27FC236}">
                <a16:creationId xmlns:a16="http://schemas.microsoft.com/office/drawing/2014/main" id="{5CABD882-B7CE-4433-B509-99205DB70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152" y="5780565"/>
            <a:ext cx="6629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0" name="Group 69">
            <a:extLst>
              <a:ext uri="{FF2B5EF4-FFF2-40B4-BE49-F238E27FC236}">
                <a16:creationId xmlns:a16="http://schemas.microsoft.com/office/drawing/2014/main" id="{49F6A645-6137-4F43-8E88-D91CC337D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71" name="Oval 70">
              <a:extLst>
                <a:ext uri="{FF2B5EF4-FFF2-40B4-BE49-F238E27FC236}">
                  <a16:creationId xmlns:a16="http://schemas.microsoft.com/office/drawing/2014/main" id="{3A2C783A-4EEE-481B-815A-A1BB14F4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2" name="Oval 71">
              <a:extLst>
                <a:ext uri="{FF2B5EF4-FFF2-40B4-BE49-F238E27FC236}">
                  <a16:creationId xmlns:a16="http://schemas.microsoft.com/office/drawing/2014/main" id="{A0186437-0053-4886-B612-804E4DC90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4" name="Picture 3" descr="A picture containing text, newspaper&#10;&#10;Description automatically generated">
            <a:extLst>
              <a:ext uri="{FF2B5EF4-FFF2-40B4-BE49-F238E27FC236}">
                <a16:creationId xmlns:a16="http://schemas.microsoft.com/office/drawing/2014/main" id="{A394D05C-BA38-AD22-5FCD-7743717C9104}"/>
              </a:ext>
            </a:extLst>
          </p:cNvPr>
          <p:cNvPicPr>
            <a:picLocks noChangeAspect="1"/>
          </p:cNvPicPr>
          <p:nvPr/>
        </p:nvPicPr>
        <p:blipFill rotWithShape="1">
          <a:blip r:embed="rId7">
            <a:extLst>
              <a:ext uri="{837473B0-CC2E-450A-ABE3-18F120FF3D39}">
                <a1611:picAttrSrcUrl xmlns:a1611="http://schemas.microsoft.com/office/drawing/2016/11/main" r:id="rId8"/>
              </a:ext>
            </a:extLst>
          </a:blip>
          <a:srcRect t="7719" b="7902"/>
          <a:stretch/>
        </p:blipFill>
        <p:spPr>
          <a:xfrm>
            <a:off x="933915" y="1472683"/>
            <a:ext cx="3416725" cy="3843998"/>
          </a:xfrm>
          <a:prstGeom prst="rect">
            <a:avLst/>
          </a:prstGeom>
        </p:spPr>
      </p:pic>
      <p:sp>
        <p:nvSpPr>
          <p:cNvPr id="5" name="TextBox 4">
            <a:extLst>
              <a:ext uri="{FF2B5EF4-FFF2-40B4-BE49-F238E27FC236}">
                <a16:creationId xmlns:a16="http://schemas.microsoft.com/office/drawing/2014/main" id="{E8F4AEF9-167B-C3FB-76B4-7FFE0E7AA350}"/>
              </a:ext>
            </a:extLst>
          </p:cNvPr>
          <p:cNvSpPr txBox="1"/>
          <p:nvPr/>
        </p:nvSpPr>
        <p:spPr>
          <a:xfrm>
            <a:off x="1711777" y="5116626"/>
            <a:ext cx="2638863"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8" tooltip="http://www.flickr.com/photos/texasmilitaryforces/8436415202/">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9" tooltip="https://creativecommons.org/licenses/by-nd/3.0/">
                  <a:extLst>
                    <a:ext uri="{A12FA001-AC4F-418D-AE19-62706E023703}">
                      <ahyp:hlinkClr xmlns:ahyp="http://schemas.microsoft.com/office/drawing/2018/hyperlinkcolor" val="tx"/>
                    </a:ext>
                  </a:extLst>
                </a:hlinkClick>
              </a:rPr>
              <a:t>CC BY-ND</a:t>
            </a:r>
            <a:endParaRPr lang="en-US" sz="700" dirty="0">
              <a:solidFill>
                <a:srgbClr val="FFFFFF"/>
              </a:solidFill>
            </a:endParaRPr>
          </a:p>
        </p:txBody>
      </p:sp>
    </p:spTree>
    <p:extLst>
      <p:ext uri="{BB962C8B-B14F-4D97-AF65-F5344CB8AC3E}">
        <p14:creationId xmlns:p14="http://schemas.microsoft.com/office/powerpoint/2010/main" val="13625962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CB09EA9A60074D8F1BE1C016EEB0A4" ma:contentTypeVersion="17" ma:contentTypeDescription="Create a new document." ma:contentTypeScope="" ma:versionID="ab5e796167d18536feef0ade3b364aba">
  <xsd:schema xmlns:xsd="http://www.w3.org/2001/XMLSchema" xmlns:xs="http://www.w3.org/2001/XMLSchema" xmlns:p="http://schemas.microsoft.com/office/2006/metadata/properties" xmlns:ns2="12227191-5176-4a52-a30a-0e251a68934d" xmlns:ns3="b6627302-d8ea-44f3-be5f-50967031ef38" targetNamespace="http://schemas.microsoft.com/office/2006/metadata/properties" ma:root="true" ma:fieldsID="e92af3e7770b30fbdcec0d53197a6269" ns2:_="" ns3:_="">
    <xsd:import namespace="12227191-5176-4a52-a30a-0e251a68934d"/>
    <xsd:import namespace="b6627302-d8ea-44f3-be5f-50967031ef3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227191-5176-4a52-a30a-0e251a6893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3fdc6da-32ca-4a2b-983e-32d6a4a8ae6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627302-d8ea-44f3-be5f-50967031ef3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627360f-c726-4181-a638-3cf60588b898}" ma:internalName="TaxCatchAll" ma:showField="CatchAllData" ma:web="b6627302-d8ea-44f3-be5f-50967031ef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2227191-5176-4a52-a30a-0e251a68934d">
      <Terms xmlns="http://schemas.microsoft.com/office/infopath/2007/PartnerControls"/>
    </lcf76f155ced4ddcb4097134ff3c332f>
    <TaxCatchAll xmlns="b6627302-d8ea-44f3-be5f-50967031ef38" xsi:nil="true"/>
  </documentManagement>
</p:properties>
</file>

<file path=customXml/itemProps1.xml><?xml version="1.0" encoding="utf-8"?>
<ds:datastoreItem xmlns:ds="http://schemas.openxmlformats.org/officeDocument/2006/customXml" ds:itemID="{5B0FDAE7-D653-4C26-96DD-4E2E852231A4}"/>
</file>

<file path=customXml/itemProps2.xml><?xml version="1.0" encoding="utf-8"?>
<ds:datastoreItem xmlns:ds="http://schemas.openxmlformats.org/officeDocument/2006/customXml" ds:itemID="{BEF85FC4-7855-4F16-9E48-51C2E29F0180}"/>
</file>

<file path=customXml/itemProps3.xml><?xml version="1.0" encoding="utf-8"?>
<ds:datastoreItem xmlns:ds="http://schemas.openxmlformats.org/officeDocument/2006/customXml" ds:itemID="{047F228B-17F5-4A36-8B52-6632D062CA25}"/>
</file>

<file path=docProps/app.xml><?xml version="1.0" encoding="utf-8"?>
<Properties xmlns="http://schemas.openxmlformats.org/officeDocument/2006/extended-properties" xmlns:vt="http://schemas.openxmlformats.org/officeDocument/2006/docPropsVTypes">
  <Template>{4BC14A24-2030-8045-94A1-D7D780F47123}tf10001070</Template>
  <TotalTime>58146</TotalTime>
  <Words>1555</Words>
  <Application>Microsoft Macintosh PowerPoint</Application>
  <PresentationFormat>Widescreen</PresentationFormat>
  <Paragraphs>100</Paragraphs>
  <Slides>8</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vt:i4>
      </vt:variant>
    </vt:vector>
  </HeadingPairs>
  <TitlesOfParts>
    <vt:vector size="19" baseType="lpstr">
      <vt:lpstr>-webkit-standard</vt:lpstr>
      <vt:lpstr>Calibri</vt:lpstr>
      <vt:lpstr>Garamond</vt:lpstr>
      <vt:lpstr>Georgia</vt:lpstr>
      <vt:lpstr>Rockwell</vt:lpstr>
      <vt:lpstr>Rockwell Condensed</vt:lpstr>
      <vt:lpstr>Rockwell Extra Bold</vt:lpstr>
      <vt:lpstr>Symbol</vt:lpstr>
      <vt:lpstr>Times New Roman</vt:lpstr>
      <vt:lpstr>Wingdings</vt:lpstr>
      <vt:lpstr>Wood Type</vt:lpstr>
      <vt:lpstr>Racial Equity in Educare  June CoP 6/9/2023</vt:lpstr>
      <vt:lpstr>Overview</vt:lpstr>
      <vt:lpstr>Community Commitments [co-created Feb-Mar 2021]</vt:lpstr>
      <vt:lpstr>Building a Culture of Accountability  (P. Anderson, 2021)</vt:lpstr>
      <vt:lpstr>Community accountability</vt:lpstr>
      <vt:lpstr>7 Practices for Building a Culture of Accountability</vt:lpstr>
      <vt:lpstr>What an accountability document might look like – Example from ECTA</vt:lpstr>
      <vt:lpstr>Discussion Questions:  1) How might we proceed?  2) What level do we want to engage (LEP group, Educare schools, LEP’s orgs)?  3) How might this fit with the Educare Network’s Research Agenda: Advancing Racial Equity?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Anti-racist research – what does it look like and how do we do it!  Part II</dc:title>
  <dc:creator>De Marco, Allison Cheyney</dc:creator>
  <cp:lastModifiedBy>De Marco, Allison Cheyney</cp:lastModifiedBy>
  <cp:revision>43</cp:revision>
  <cp:lastPrinted>2023-02-08T16:19:15Z</cp:lastPrinted>
  <dcterms:created xsi:type="dcterms:W3CDTF">2021-03-17T15:36:51Z</dcterms:created>
  <dcterms:modified xsi:type="dcterms:W3CDTF">2026-07-28T18:22:33Z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0x0101001BCB09EA9A60074D8F1BE1C016EEB0A4</vt:lpwstr>
  </property>
</Properties>
</file>