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8"/>
  </p:notesMasterIdLst>
  <p:sldIdLst>
    <p:sldId id="416" r:id="rId5"/>
    <p:sldId id="421" r:id="rId6"/>
    <p:sldId id="417" r:id="rId7"/>
    <p:sldId id="302" r:id="rId8"/>
    <p:sldId id="296" r:id="rId9"/>
    <p:sldId id="300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29" r:id="rId18"/>
    <p:sldId id="430" r:id="rId19"/>
    <p:sldId id="431" r:id="rId20"/>
    <p:sldId id="432" r:id="rId21"/>
    <p:sldId id="433" r:id="rId22"/>
    <p:sldId id="434" r:id="rId23"/>
    <p:sldId id="435" r:id="rId24"/>
    <p:sldId id="436" r:id="rId25"/>
    <p:sldId id="437" r:id="rId26"/>
    <p:sldId id="41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1" dt="2026-10-07T20:31:05.362"/>
    <p1510:client id="{0DE140FC-D2F7-7834-30FF-0AC5636564DE}" v="111" dt="2026-10-07T20:29:28.141"/>
    <p1510:client id="{AC0DE60D-60B1-0AE9-6220-DCA9A579B6D2}" v="7" dt="2026-10-07T20:42:55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1E002512-D7D9-5F08-8201-ADE64459C554}"/>
    <pc:docChg chg="modSld">
      <pc:chgData name="De Marco, Allison Cheyney" userId="135085f3-6b16-41c7-871d-07ebf5fb7c3c" providerId="ADAL" clId="{1E002512-D7D9-5F08-8201-ADE64459C554}" dt="2026-09-30T17:57:13.253" v="79" actId="1076"/>
      <pc:docMkLst>
        <pc:docMk/>
      </pc:docMkLst>
      <pc:sldChg chg="modNotesTx">
        <pc:chgData name="De Marco, Allison Cheyney" userId="135085f3-6b16-41c7-871d-07ebf5fb7c3c" providerId="ADAL" clId="{1E002512-D7D9-5F08-8201-ADE64459C554}" dt="2026-09-30T16:21:41.633" v="8" actId="20577"/>
        <pc:sldMkLst>
          <pc:docMk/>
          <pc:sldMk cId="2967416597" sldId="296"/>
        </pc:sldMkLst>
      </pc:sldChg>
      <pc:sldChg chg="modNotesTx">
        <pc:chgData name="De Marco, Allison Cheyney" userId="135085f3-6b16-41c7-871d-07ebf5fb7c3c" providerId="ADAL" clId="{1E002512-D7D9-5F08-8201-ADE64459C554}" dt="2026-09-30T16:21:52.083" v="9" actId="20577"/>
        <pc:sldMkLst>
          <pc:docMk/>
          <pc:sldMk cId="394550691" sldId="300"/>
        </pc:sldMkLst>
      </pc:sldChg>
      <pc:sldChg chg="mod modShow modNotesTx">
        <pc:chgData name="De Marco, Allison Cheyney" userId="135085f3-6b16-41c7-871d-07ebf5fb7c3c" providerId="ADAL" clId="{1E002512-D7D9-5F08-8201-ADE64459C554}" dt="2026-09-30T17:47:17.367" v="51" actId="20577"/>
        <pc:sldMkLst>
          <pc:docMk/>
          <pc:sldMk cId="1748684438" sldId="302"/>
        </pc:sldMkLst>
      </pc:sldChg>
      <pc:sldChg chg="addSp modSp mod">
        <pc:chgData name="De Marco, Allison Cheyney" userId="135085f3-6b16-41c7-871d-07ebf5fb7c3c" providerId="ADAL" clId="{1E002512-D7D9-5F08-8201-ADE64459C554}" dt="2026-09-30T17:57:13.253" v="79" actId="1076"/>
        <pc:sldMkLst>
          <pc:docMk/>
          <pc:sldMk cId="3544429703" sldId="416"/>
        </pc:sldMkLst>
        <pc:spChg chg="add mod">
          <ac:chgData name="De Marco, Allison Cheyney" userId="135085f3-6b16-41c7-871d-07ebf5fb7c3c" providerId="ADAL" clId="{1E002512-D7D9-5F08-8201-ADE64459C554}" dt="2026-09-30T17:57:13.253" v="79" actId="1076"/>
          <ac:spMkLst>
            <pc:docMk/>
            <pc:sldMk cId="3544429703" sldId="416"/>
            <ac:spMk id="4" creationId="{64507632-C3C5-DE06-F180-EE37A74F1DAC}"/>
          </ac:spMkLst>
        </pc:spChg>
      </pc:sldChg>
      <pc:sldChg chg="modNotesTx">
        <pc:chgData name="De Marco, Allison Cheyney" userId="135085f3-6b16-41c7-871d-07ebf5fb7c3c" providerId="ADAL" clId="{1E002512-D7D9-5F08-8201-ADE64459C554}" dt="2026-09-30T17:42:52.972" v="29" actId="20577"/>
        <pc:sldMkLst>
          <pc:docMk/>
          <pc:sldMk cId="1393947466" sldId="417"/>
        </pc:sldMkLst>
      </pc:sldChg>
      <pc:sldChg chg="modNotesTx">
        <pc:chgData name="De Marco, Allison Cheyney" userId="135085f3-6b16-41c7-871d-07ebf5fb7c3c" providerId="ADAL" clId="{1E002512-D7D9-5F08-8201-ADE64459C554}" dt="2026-09-30T16:24:37.821" v="28" actId="20577"/>
        <pc:sldMkLst>
          <pc:docMk/>
          <pc:sldMk cId="1857708614" sldId="418"/>
        </pc:sldMkLst>
      </pc:sldChg>
      <pc:sldChg chg="modNotesTx">
        <pc:chgData name="De Marco, Allison Cheyney" userId="135085f3-6b16-41c7-871d-07ebf5fb7c3c" providerId="ADAL" clId="{1E002512-D7D9-5F08-8201-ADE64459C554}" dt="2026-09-30T17:47:01.961" v="49" actId="20577"/>
        <pc:sldMkLst>
          <pc:docMk/>
          <pc:sldMk cId="3529402199" sldId="421"/>
        </pc:sldMkLst>
      </pc:sldChg>
      <pc:sldChg chg="modNotesTx">
        <pc:chgData name="De Marco, Allison Cheyney" userId="135085f3-6b16-41c7-871d-07ebf5fb7c3c" providerId="ADAL" clId="{1E002512-D7D9-5F08-8201-ADE64459C554}" dt="2026-09-30T16:22:18.763" v="10" actId="20577"/>
        <pc:sldMkLst>
          <pc:docMk/>
          <pc:sldMk cId="2116694878" sldId="422"/>
        </pc:sldMkLst>
      </pc:sldChg>
      <pc:sldChg chg="modNotesTx">
        <pc:chgData name="De Marco, Allison Cheyney" userId="135085f3-6b16-41c7-871d-07ebf5fb7c3c" providerId="ADAL" clId="{1E002512-D7D9-5F08-8201-ADE64459C554}" dt="2026-09-30T16:22:25.281" v="11" actId="20577"/>
        <pc:sldMkLst>
          <pc:docMk/>
          <pc:sldMk cId="1577916798" sldId="423"/>
        </pc:sldMkLst>
      </pc:sldChg>
      <pc:sldChg chg="modSp mod modNotesTx">
        <pc:chgData name="De Marco, Allison Cheyney" userId="135085f3-6b16-41c7-871d-07ebf5fb7c3c" providerId="ADAL" clId="{1E002512-D7D9-5F08-8201-ADE64459C554}" dt="2026-09-30T17:50:00.507" v="64" actId="20577"/>
        <pc:sldMkLst>
          <pc:docMk/>
          <pc:sldMk cId="1450337011" sldId="424"/>
        </pc:sldMkLst>
        <pc:spChg chg="mod">
          <ac:chgData name="De Marco, Allison Cheyney" userId="135085f3-6b16-41c7-871d-07ebf5fb7c3c" providerId="ADAL" clId="{1E002512-D7D9-5F08-8201-ADE64459C554}" dt="2026-09-30T17:47:51.962" v="52" actId="20577"/>
          <ac:spMkLst>
            <pc:docMk/>
            <pc:sldMk cId="1450337011" sldId="424"/>
            <ac:spMk id="3" creationId="{AC97237C-F37E-8B48-A0E2-3EC1E97B09CC}"/>
          </ac:spMkLst>
        </pc:spChg>
      </pc:sldChg>
      <pc:sldChg chg="modNotesTx">
        <pc:chgData name="De Marco, Allison Cheyney" userId="135085f3-6b16-41c7-871d-07ebf5fb7c3c" providerId="ADAL" clId="{1E002512-D7D9-5F08-8201-ADE64459C554}" dt="2026-09-30T16:22:39.680" v="13" actId="20577"/>
        <pc:sldMkLst>
          <pc:docMk/>
          <pc:sldMk cId="2941966044" sldId="425"/>
        </pc:sldMkLst>
      </pc:sldChg>
      <pc:sldChg chg="modNotesTx">
        <pc:chgData name="De Marco, Allison Cheyney" userId="135085f3-6b16-41c7-871d-07ebf5fb7c3c" providerId="ADAL" clId="{1E002512-D7D9-5F08-8201-ADE64459C554}" dt="2026-09-30T16:22:46.255" v="14" actId="20577"/>
        <pc:sldMkLst>
          <pc:docMk/>
          <pc:sldMk cId="1901356221" sldId="426"/>
        </pc:sldMkLst>
      </pc:sldChg>
      <pc:sldChg chg="modNotesTx">
        <pc:chgData name="De Marco, Allison Cheyney" userId="135085f3-6b16-41c7-871d-07ebf5fb7c3c" providerId="ADAL" clId="{1E002512-D7D9-5F08-8201-ADE64459C554}" dt="2026-09-30T16:22:53.165" v="15" actId="20577"/>
        <pc:sldMkLst>
          <pc:docMk/>
          <pc:sldMk cId="3296667903" sldId="427"/>
        </pc:sldMkLst>
      </pc:sldChg>
      <pc:sldChg chg="modNotesTx">
        <pc:chgData name="De Marco, Allison Cheyney" userId="135085f3-6b16-41c7-871d-07ebf5fb7c3c" providerId="ADAL" clId="{1E002512-D7D9-5F08-8201-ADE64459C554}" dt="2026-09-30T16:22:59.769" v="16" actId="20577"/>
        <pc:sldMkLst>
          <pc:docMk/>
          <pc:sldMk cId="2700342377" sldId="428"/>
        </pc:sldMkLst>
      </pc:sldChg>
      <pc:sldChg chg="modNotesTx">
        <pc:chgData name="De Marco, Allison Cheyney" userId="135085f3-6b16-41c7-871d-07ebf5fb7c3c" providerId="ADAL" clId="{1E002512-D7D9-5F08-8201-ADE64459C554}" dt="2026-09-30T16:23:05.988" v="17" actId="20577"/>
        <pc:sldMkLst>
          <pc:docMk/>
          <pc:sldMk cId="1512749834" sldId="429"/>
        </pc:sldMkLst>
      </pc:sldChg>
      <pc:sldChg chg="modNotesTx">
        <pc:chgData name="De Marco, Allison Cheyney" userId="135085f3-6b16-41c7-871d-07ebf5fb7c3c" providerId="ADAL" clId="{1E002512-D7D9-5F08-8201-ADE64459C554}" dt="2026-09-30T16:23:22.013" v="19" actId="20577"/>
        <pc:sldMkLst>
          <pc:docMk/>
          <pc:sldMk cId="3544371393" sldId="430"/>
        </pc:sldMkLst>
      </pc:sldChg>
      <pc:sldChg chg="modNotesTx">
        <pc:chgData name="De Marco, Allison Cheyney" userId="135085f3-6b16-41c7-871d-07ebf5fb7c3c" providerId="ADAL" clId="{1E002512-D7D9-5F08-8201-ADE64459C554}" dt="2026-09-30T16:23:32.755" v="20" actId="20577"/>
        <pc:sldMkLst>
          <pc:docMk/>
          <pc:sldMk cId="1340775657" sldId="432"/>
        </pc:sldMkLst>
      </pc:sldChg>
      <pc:sldChg chg="modNotesTx">
        <pc:chgData name="De Marco, Allison Cheyney" userId="135085f3-6b16-41c7-871d-07ebf5fb7c3c" providerId="ADAL" clId="{1E002512-D7D9-5F08-8201-ADE64459C554}" dt="2026-09-30T17:51:57.823" v="67" actId="20577"/>
        <pc:sldMkLst>
          <pc:docMk/>
          <pc:sldMk cId="3764537893" sldId="433"/>
        </pc:sldMkLst>
      </pc:sldChg>
      <pc:sldChg chg="modNotesTx">
        <pc:chgData name="De Marco, Allison Cheyney" userId="135085f3-6b16-41c7-871d-07ebf5fb7c3c" providerId="ADAL" clId="{1E002512-D7D9-5F08-8201-ADE64459C554}" dt="2026-09-30T16:24:01.926" v="24" actId="20577"/>
        <pc:sldMkLst>
          <pc:docMk/>
          <pc:sldMk cId="3909853904" sldId="434"/>
        </pc:sldMkLst>
      </pc:sldChg>
      <pc:sldChg chg="modNotesTx">
        <pc:chgData name="De Marco, Allison Cheyney" userId="135085f3-6b16-41c7-871d-07ebf5fb7c3c" providerId="ADAL" clId="{1E002512-D7D9-5F08-8201-ADE64459C554}" dt="2026-09-30T17:53:01.939" v="71" actId="20577"/>
        <pc:sldMkLst>
          <pc:docMk/>
          <pc:sldMk cId="2971760151" sldId="435"/>
        </pc:sldMkLst>
      </pc:sldChg>
      <pc:sldChg chg="modNotesTx">
        <pc:chgData name="De Marco, Allison Cheyney" userId="135085f3-6b16-41c7-871d-07ebf5fb7c3c" providerId="ADAL" clId="{1E002512-D7D9-5F08-8201-ADE64459C554}" dt="2026-09-30T16:24:27.373" v="27" actId="20577"/>
        <pc:sldMkLst>
          <pc:docMk/>
          <pc:sldMk cId="304987049" sldId="436"/>
        </pc:sldMkLst>
      </pc:sldChg>
    </pc:docChg>
  </pc:docChgLst>
  <pc:docChgLst>
    <pc:chgData name="Soto, Linda" userId="S::lsoto@ad.unc.edu::a789057c-3394-45c8-9639-732afa90edaf" providerId="AD" clId="Web-{00000000-0000-0000-0000-000000000000}"/>
    <pc:docChg chg="modSld">
      <pc:chgData name="Soto, Linda" userId="S::lsoto@ad.unc.edu::a789057c-3394-45c8-9639-732afa90edaf" providerId="AD" clId="Web-{00000000-0000-0000-0000-000000000000}" dt="2026-10-07T20:31:05.362" v="20" actId="20577"/>
      <pc:docMkLst>
        <pc:docMk/>
      </pc:docMkLst>
      <pc:sldChg chg="modSp">
        <pc:chgData name="Soto, Linda" userId="S::lsoto@ad.unc.edu::a789057c-3394-45c8-9639-732afa90edaf" providerId="AD" clId="Web-{00000000-0000-0000-0000-000000000000}" dt="2026-10-07T20:31:05.362" v="20" actId="20577"/>
        <pc:sldMkLst>
          <pc:docMk/>
          <pc:sldMk cId="3544429703" sldId="416"/>
        </pc:sldMkLst>
        <pc:spChg chg="mod">
          <ac:chgData name="Soto, Linda" userId="S::lsoto@ad.unc.edu::a789057c-3394-45c8-9639-732afa90edaf" providerId="AD" clId="Web-{00000000-0000-0000-0000-000000000000}" dt="2026-10-07T20:31:05.362" v="20" actId="20577"/>
          <ac:spMkLst>
            <pc:docMk/>
            <pc:sldMk cId="3544429703" sldId="416"/>
            <ac:spMk id="104" creationId="{00000000-0000-0000-0000-000000000000}"/>
          </ac:spMkLst>
        </pc:spChg>
      </pc:sldChg>
    </pc:docChg>
  </pc:docChgLst>
  <pc:docChgLst>
    <pc:chgData name="Soto, Linda" userId="S::lsoto@ad.unc.edu::a789057c-3394-45c8-9639-732afa90edaf" providerId="AD" clId="Web-{AC0DE60D-60B1-0AE9-6220-DCA9A579B6D2}"/>
    <pc:docChg chg="modSld">
      <pc:chgData name="Soto, Linda" userId="S::lsoto@ad.unc.edu::a789057c-3394-45c8-9639-732afa90edaf" providerId="AD" clId="Web-{AC0DE60D-60B1-0AE9-6220-DCA9A579B6D2}" dt="2026-10-07T20:42:55.549" v="10" actId="20577"/>
      <pc:docMkLst>
        <pc:docMk/>
      </pc:docMkLst>
      <pc:sldChg chg="modSp">
        <pc:chgData name="Soto, Linda" userId="S::lsoto@ad.unc.edu::a789057c-3394-45c8-9639-732afa90edaf" providerId="AD" clId="Web-{AC0DE60D-60B1-0AE9-6220-DCA9A579B6D2}" dt="2026-10-07T20:42:55.549" v="10" actId="20577"/>
        <pc:sldMkLst>
          <pc:docMk/>
          <pc:sldMk cId="3544429703" sldId="416"/>
        </pc:sldMkLst>
        <pc:spChg chg="mod">
          <ac:chgData name="Soto, Linda" userId="S::lsoto@ad.unc.edu::a789057c-3394-45c8-9639-732afa90edaf" providerId="AD" clId="Web-{AC0DE60D-60B1-0AE9-6220-DCA9A579B6D2}" dt="2026-10-07T20:42:55.549" v="10" actId="20577"/>
          <ac:spMkLst>
            <pc:docMk/>
            <pc:sldMk cId="3544429703" sldId="416"/>
            <ac:spMk id="104" creationId="{00000000-0000-0000-0000-000000000000}"/>
          </ac:spMkLst>
        </pc:spChg>
      </pc:sldChg>
    </pc:docChg>
  </pc:docChgLst>
  <pc:docChgLst>
    <pc:chgData name="Soto, Linda" userId="S::lsoto@ad.unc.edu::a789057c-3394-45c8-9639-732afa90edaf" providerId="AD" clId="Web-{0DE140FC-D2F7-7834-30FF-0AC5636564DE}"/>
    <pc:docChg chg="modSld">
      <pc:chgData name="Soto, Linda" userId="S::lsoto@ad.unc.edu::a789057c-3394-45c8-9639-732afa90edaf" providerId="AD" clId="Web-{0DE140FC-D2F7-7834-30FF-0AC5636564DE}" dt="2026-10-07T20:29:28.141" v="113" actId="20577"/>
      <pc:docMkLst>
        <pc:docMk/>
      </pc:docMkLst>
      <pc:sldChg chg="modSp">
        <pc:chgData name="Soto, Linda" userId="S::lsoto@ad.unc.edu::a789057c-3394-45c8-9639-732afa90edaf" providerId="AD" clId="Web-{0DE140FC-D2F7-7834-30FF-0AC5636564DE}" dt="2026-10-07T20:29:28.141" v="113" actId="20577"/>
        <pc:sldMkLst>
          <pc:docMk/>
          <pc:sldMk cId="3544429703" sldId="416"/>
        </pc:sldMkLst>
        <pc:spChg chg="mod">
          <ac:chgData name="Soto, Linda" userId="S::lsoto@ad.unc.edu::a789057c-3394-45c8-9639-732afa90edaf" providerId="AD" clId="Web-{0DE140FC-D2F7-7834-30FF-0AC5636564DE}" dt="2026-10-07T20:29:24.032" v="98" actId="20577"/>
          <ac:spMkLst>
            <pc:docMk/>
            <pc:sldMk cId="3544429703" sldId="416"/>
            <ac:spMk id="4" creationId="{64507632-C3C5-DE06-F180-EE37A74F1DAC}"/>
          </ac:spMkLst>
        </pc:spChg>
        <pc:spChg chg="mod">
          <ac:chgData name="Soto, Linda" userId="S::lsoto@ad.unc.edu::a789057c-3394-45c8-9639-732afa90edaf" providerId="AD" clId="Web-{0DE140FC-D2F7-7834-30FF-0AC5636564DE}" dt="2026-10-07T20:29:28.141" v="113" actId="20577"/>
          <ac:spMkLst>
            <pc:docMk/>
            <pc:sldMk cId="3544429703" sldId="416"/>
            <ac:spMk id="104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BB943-89B9-4BF5-BE2D-81076137A46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A12BAB-D628-48F9-A5ED-A4B0A95322FD}">
      <dgm:prSet/>
      <dgm:spPr/>
      <dgm:t>
        <a:bodyPr/>
        <a:lstStyle/>
        <a:p>
          <a:r>
            <a:rPr lang="en-US"/>
            <a:t>Assign sections to each group.</a:t>
          </a:r>
        </a:p>
      </dgm:t>
    </dgm:pt>
    <dgm:pt modelId="{4B1C0F65-5809-4B4C-AC87-FBBEE60C646A}" type="parTrans" cxnId="{054FF88F-0571-420D-9B04-6CA20BBE1248}">
      <dgm:prSet/>
      <dgm:spPr/>
      <dgm:t>
        <a:bodyPr/>
        <a:lstStyle/>
        <a:p>
          <a:endParaRPr lang="en-US"/>
        </a:p>
      </dgm:t>
    </dgm:pt>
    <dgm:pt modelId="{14D99E6A-7F60-42C4-815B-09F1BE6B9B57}" type="sibTrans" cxnId="{054FF88F-0571-420D-9B04-6CA20BBE1248}">
      <dgm:prSet/>
      <dgm:spPr/>
      <dgm:t>
        <a:bodyPr/>
        <a:lstStyle/>
        <a:p>
          <a:endParaRPr lang="en-US"/>
        </a:p>
      </dgm:t>
    </dgm:pt>
    <dgm:pt modelId="{2E129F85-CAAE-4514-B230-D53A39FA70B1}">
      <dgm:prSet/>
      <dgm:spPr/>
      <dgm:t>
        <a:bodyPr/>
        <a:lstStyle/>
        <a:p>
          <a:r>
            <a:rPr lang="en-US"/>
            <a:t>Where do you see these issues in your work?</a:t>
          </a:r>
        </a:p>
      </dgm:t>
    </dgm:pt>
    <dgm:pt modelId="{6AEE2B20-F960-48D8-9A4A-5D26DAE19DE0}" type="parTrans" cxnId="{1E33548F-855A-4EA3-9216-BA015E3DC8B2}">
      <dgm:prSet/>
      <dgm:spPr/>
      <dgm:t>
        <a:bodyPr/>
        <a:lstStyle/>
        <a:p>
          <a:endParaRPr lang="en-US"/>
        </a:p>
      </dgm:t>
    </dgm:pt>
    <dgm:pt modelId="{A8A43BF0-E838-47F3-946A-B87BBEC8F225}" type="sibTrans" cxnId="{1E33548F-855A-4EA3-9216-BA015E3DC8B2}">
      <dgm:prSet/>
      <dgm:spPr/>
      <dgm:t>
        <a:bodyPr/>
        <a:lstStyle/>
        <a:p>
          <a:endParaRPr lang="en-US"/>
        </a:p>
      </dgm:t>
    </dgm:pt>
    <dgm:pt modelId="{11E681C6-4524-4A3E-B510-A925615E3CD7}">
      <dgm:prSet/>
      <dgm:spPr/>
      <dgm:t>
        <a:bodyPr/>
        <a:lstStyle/>
        <a:p>
          <a:r>
            <a:rPr lang="en-US"/>
            <a:t>What are some changes you might make?</a:t>
          </a:r>
        </a:p>
      </dgm:t>
    </dgm:pt>
    <dgm:pt modelId="{2CFF1B56-55EA-488A-A2E7-4A634416E856}" type="parTrans" cxnId="{1B6719BE-5C68-4DC3-A5CE-BF42C2A2A660}">
      <dgm:prSet/>
      <dgm:spPr/>
      <dgm:t>
        <a:bodyPr/>
        <a:lstStyle/>
        <a:p>
          <a:endParaRPr lang="en-US"/>
        </a:p>
      </dgm:t>
    </dgm:pt>
    <dgm:pt modelId="{1EFBCCCF-4524-445A-9343-FCDBE13FEEB4}" type="sibTrans" cxnId="{1B6719BE-5C68-4DC3-A5CE-BF42C2A2A660}">
      <dgm:prSet/>
      <dgm:spPr/>
      <dgm:t>
        <a:bodyPr/>
        <a:lstStyle/>
        <a:p>
          <a:endParaRPr lang="en-US"/>
        </a:p>
      </dgm:t>
    </dgm:pt>
    <dgm:pt modelId="{A74C61FA-741B-4113-9D74-07973558D4EA}">
      <dgm:prSet/>
      <dgm:spPr/>
      <dgm:t>
        <a:bodyPr/>
        <a:lstStyle/>
        <a:p>
          <a:r>
            <a:rPr lang="en-US"/>
            <a:t>Who will record and report back for your group?</a:t>
          </a:r>
        </a:p>
      </dgm:t>
    </dgm:pt>
    <dgm:pt modelId="{2CB2E0A9-0DDF-489C-A281-225C0C9AA6B8}" type="parTrans" cxnId="{5435C6A0-9E02-4C0C-B0FA-7DE2ACF43B6C}">
      <dgm:prSet/>
      <dgm:spPr/>
      <dgm:t>
        <a:bodyPr/>
        <a:lstStyle/>
        <a:p>
          <a:endParaRPr lang="en-US"/>
        </a:p>
      </dgm:t>
    </dgm:pt>
    <dgm:pt modelId="{A1E44A8E-AA4E-470B-BD19-132E57F2785F}" type="sibTrans" cxnId="{5435C6A0-9E02-4C0C-B0FA-7DE2ACF43B6C}">
      <dgm:prSet/>
      <dgm:spPr/>
      <dgm:t>
        <a:bodyPr/>
        <a:lstStyle/>
        <a:p>
          <a:endParaRPr lang="en-US"/>
        </a:p>
      </dgm:t>
    </dgm:pt>
    <dgm:pt modelId="{A16508D6-ACEE-CA4A-9FD4-2BD6C2647290}" type="pres">
      <dgm:prSet presAssocID="{463BB943-89B9-4BF5-BE2D-81076137A46F}" presName="outerComposite" presStyleCnt="0">
        <dgm:presLayoutVars>
          <dgm:chMax val="5"/>
          <dgm:dir/>
          <dgm:resizeHandles val="exact"/>
        </dgm:presLayoutVars>
      </dgm:prSet>
      <dgm:spPr/>
    </dgm:pt>
    <dgm:pt modelId="{2B0A5A08-3750-BB4E-BBB1-8D453FA00FE3}" type="pres">
      <dgm:prSet presAssocID="{463BB943-89B9-4BF5-BE2D-81076137A46F}" presName="dummyMaxCanvas" presStyleCnt="0">
        <dgm:presLayoutVars/>
      </dgm:prSet>
      <dgm:spPr/>
    </dgm:pt>
    <dgm:pt modelId="{2D1F7291-47C6-3A4C-BC93-41EAB7BA377C}" type="pres">
      <dgm:prSet presAssocID="{463BB943-89B9-4BF5-BE2D-81076137A46F}" presName="FourNodes_1" presStyleLbl="node1" presStyleIdx="0" presStyleCnt="4">
        <dgm:presLayoutVars>
          <dgm:bulletEnabled val="1"/>
        </dgm:presLayoutVars>
      </dgm:prSet>
      <dgm:spPr/>
    </dgm:pt>
    <dgm:pt modelId="{8F5D11E6-C464-FC4E-8259-856889B81E71}" type="pres">
      <dgm:prSet presAssocID="{463BB943-89B9-4BF5-BE2D-81076137A46F}" presName="FourNodes_2" presStyleLbl="node1" presStyleIdx="1" presStyleCnt="4">
        <dgm:presLayoutVars>
          <dgm:bulletEnabled val="1"/>
        </dgm:presLayoutVars>
      </dgm:prSet>
      <dgm:spPr/>
    </dgm:pt>
    <dgm:pt modelId="{C989BA34-AA63-4840-BC8F-9697FA798442}" type="pres">
      <dgm:prSet presAssocID="{463BB943-89B9-4BF5-BE2D-81076137A46F}" presName="FourNodes_3" presStyleLbl="node1" presStyleIdx="2" presStyleCnt="4">
        <dgm:presLayoutVars>
          <dgm:bulletEnabled val="1"/>
        </dgm:presLayoutVars>
      </dgm:prSet>
      <dgm:spPr/>
    </dgm:pt>
    <dgm:pt modelId="{3C42DAE6-E399-7A40-9801-71203D960C0B}" type="pres">
      <dgm:prSet presAssocID="{463BB943-89B9-4BF5-BE2D-81076137A46F}" presName="FourNodes_4" presStyleLbl="node1" presStyleIdx="3" presStyleCnt="4">
        <dgm:presLayoutVars>
          <dgm:bulletEnabled val="1"/>
        </dgm:presLayoutVars>
      </dgm:prSet>
      <dgm:spPr/>
    </dgm:pt>
    <dgm:pt modelId="{FB5CCBBC-80A4-D242-A685-70F5A3799BA3}" type="pres">
      <dgm:prSet presAssocID="{463BB943-89B9-4BF5-BE2D-81076137A46F}" presName="FourConn_1-2" presStyleLbl="fgAccFollowNode1" presStyleIdx="0" presStyleCnt="3">
        <dgm:presLayoutVars>
          <dgm:bulletEnabled val="1"/>
        </dgm:presLayoutVars>
      </dgm:prSet>
      <dgm:spPr/>
    </dgm:pt>
    <dgm:pt modelId="{E06B95EF-F052-8B46-A9E8-E6572FD06129}" type="pres">
      <dgm:prSet presAssocID="{463BB943-89B9-4BF5-BE2D-81076137A46F}" presName="FourConn_2-3" presStyleLbl="fgAccFollowNode1" presStyleIdx="1" presStyleCnt="3">
        <dgm:presLayoutVars>
          <dgm:bulletEnabled val="1"/>
        </dgm:presLayoutVars>
      </dgm:prSet>
      <dgm:spPr/>
    </dgm:pt>
    <dgm:pt modelId="{E15609CD-098A-0842-A375-6C6754D7C1EC}" type="pres">
      <dgm:prSet presAssocID="{463BB943-89B9-4BF5-BE2D-81076137A46F}" presName="FourConn_3-4" presStyleLbl="fgAccFollowNode1" presStyleIdx="2" presStyleCnt="3">
        <dgm:presLayoutVars>
          <dgm:bulletEnabled val="1"/>
        </dgm:presLayoutVars>
      </dgm:prSet>
      <dgm:spPr/>
    </dgm:pt>
    <dgm:pt modelId="{D4C82DB1-D64D-F546-A25C-6ED2DEA06E13}" type="pres">
      <dgm:prSet presAssocID="{463BB943-89B9-4BF5-BE2D-81076137A46F}" presName="FourNodes_1_text" presStyleLbl="node1" presStyleIdx="3" presStyleCnt="4">
        <dgm:presLayoutVars>
          <dgm:bulletEnabled val="1"/>
        </dgm:presLayoutVars>
      </dgm:prSet>
      <dgm:spPr/>
    </dgm:pt>
    <dgm:pt modelId="{D3322EDA-6B43-BC4C-A58D-20C8CB5B20EA}" type="pres">
      <dgm:prSet presAssocID="{463BB943-89B9-4BF5-BE2D-81076137A46F}" presName="FourNodes_2_text" presStyleLbl="node1" presStyleIdx="3" presStyleCnt="4">
        <dgm:presLayoutVars>
          <dgm:bulletEnabled val="1"/>
        </dgm:presLayoutVars>
      </dgm:prSet>
      <dgm:spPr/>
    </dgm:pt>
    <dgm:pt modelId="{C9A10C81-D026-B849-A612-6C12DB1446C0}" type="pres">
      <dgm:prSet presAssocID="{463BB943-89B9-4BF5-BE2D-81076137A46F}" presName="FourNodes_3_text" presStyleLbl="node1" presStyleIdx="3" presStyleCnt="4">
        <dgm:presLayoutVars>
          <dgm:bulletEnabled val="1"/>
        </dgm:presLayoutVars>
      </dgm:prSet>
      <dgm:spPr/>
    </dgm:pt>
    <dgm:pt modelId="{795398BA-867E-9E48-99B0-F7E2A6EC8E23}" type="pres">
      <dgm:prSet presAssocID="{463BB943-89B9-4BF5-BE2D-81076137A46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65F4112-7BEF-3742-90FA-672DDA3F8349}" type="presOf" srcId="{14D99E6A-7F60-42C4-815B-09F1BE6B9B57}" destId="{FB5CCBBC-80A4-D242-A685-70F5A3799BA3}" srcOrd="0" destOrd="0" presId="urn:microsoft.com/office/officeart/2005/8/layout/vProcess5"/>
    <dgm:cxn modelId="{7AB50F35-7B22-3546-8DF7-8B90BFD4DB93}" type="presOf" srcId="{1EFBCCCF-4524-445A-9343-FCDBE13FEEB4}" destId="{E15609CD-098A-0842-A375-6C6754D7C1EC}" srcOrd="0" destOrd="0" presId="urn:microsoft.com/office/officeart/2005/8/layout/vProcess5"/>
    <dgm:cxn modelId="{3BD66840-EF7F-BF4F-8F4B-412C46CC434F}" type="presOf" srcId="{2E129F85-CAAE-4514-B230-D53A39FA70B1}" destId="{8F5D11E6-C464-FC4E-8259-856889B81E71}" srcOrd="0" destOrd="0" presId="urn:microsoft.com/office/officeart/2005/8/layout/vProcess5"/>
    <dgm:cxn modelId="{9EB21569-B658-A74E-9FC2-DB768363D7F5}" type="presOf" srcId="{2E129F85-CAAE-4514-B230-D53A39FA70B1}" destId="{D3322EDA-6B43-BC4C-A58D-20C8CB5B20EA}" srcOrd="1" destOrd="0" presId="urn:microsoft.com/office/officeart/2005/8/layout/vProcess5"/>
    <dgm:cxn modelId="{B2D1914B-3172-8343-A3DB-7E38082F8884}" type="presOf" srcId="{10A12BAB-D628-48F9-A5ED-A4B0A95322FD}" destId="{2D1F7291-47C6-3A4C-BC93-41EAB7BA377C}" srcOrd="0" destOrd="0" presId="urn:microsoft.com/office/officeart/2005/8/layout/vProcess5"/>
    <dgm:cxn modelId="{32CC4C72-A731-994B-B969-72405C4421D5}" type="presOf" srcId="{10A12BAB-D628-48F9-A5ED-A4B0A95322FD}" destId="{D4C82DB1-D64D-F546-A25C-6ED2DEA06E13}" srcOrd="1" destOrd="0" presId="urn:microsoft.com/office/officeart/2005/8/layout/vProcess5"/>
    <dgm:cxn modelId="{1DC72986-E297-9E4B-BF0B-9FA6F25E9807}" type="presOf" srcId="{11E681C6-4524-4A3E-B510-A925615E3CD7}" destId="{C989BA34-AA63-4840-BC8F-9697FA798442}" srcOrd="0" destOrd="0" presId="urn:microsoft.com/office/officeart/2005/8/layout/vProcess5"/>
    <dgm:cxn modelId="{1E33548F-855A-4EA3-9216-BA015E3DC8B2}" srcId="{463BB943-89B9-4BF5-BE2D-81076137A46F}" destId="{2E129F85-CAAE-4514-B230-D53A39FA70B1}" srcOrd="1" destOrd="0" parTransId="{6AEE2B20-F960-48D8-9A4A-5D26DAE19DE0}" sibTransId="{A8A43BF0-E838-47F3-946A-B87BBEC8F225}"/>
    <dgm:cxn modelId="{054FF88F-0571-420D-9B04-6CA20BBE1248}" srcId="{463BB943-89B9-4BF5-BE2D-81076137A46F}" destId="{10A12BAB-D628-48F9-A5ED-A4B0A95322FD}" srcOrd="0" destOrd="0" parTransId="{4B1C0F65-5809-4B4C-AC87-FBBEE60C646A}" sibTransId="{14D99E6A-7F60-42C4-815B-09F1BE6B9B57}"/>
    <dgm:cxn modelId="{5435C6A0-9E02-4C0C-B0FA-7DE2ACF43B6C}" srcId="{463BB943-89B9-4BF5-BE2D-81076137A46F}" destId="{A74C61FA-741B-4113-9D74-07973558D4EA}" srcOrd="3" destOrd="0" parTransId="{2CB2E0A9-0DDF-489C-A281-225C0C9AA6B8}" sibTransId="{A1E44A8E-AA4E-470B-BD19-132E57F2785F}"/>
    <dgm:cxn modelId="{84BB96A9-577C-CB43-928D-FCDBF1600BC2}" type="presOf" srcId="{A74C61FA-741B-4113-9D74-07973558D4EA}" destId="{3C42DAE6-E399-7A40-9801-71203D960C0B}" srcOrd="0" destOrd="0" presId="urn:microsoft.com/office/officeart/2005/8/layout/vProcess5"/>
    <dgm:cxn modelId="{1B6719BE-5C68-4DC3-A5CE-BF42C2A2A660}" srcId="{463BB943-89B9-4BF5-BE2D-81076137A46F}" destId="{11E681C6-4524-4A3E-B510-A925615E3CD7}" srcOrd="2" destOrd="0" parTransId="{2CFF1B56-55EA-488A-A2E7-4A634416E856}" sibTransId="{1EFBCCCF-4524-445A-9343-FCDBE13FEEB4}"/>
    <dgm:cxn modelId="{3AC46AC7-2084-6643-B00C-84022E07DFD1}" type="presOf" srcId="{A74C61FA-741B-4113-9D74-07973558D4EA}" destId="{795398BA-867E-9E48-99B0-F7E2A6EC8E23}" srcOrd="1" destOrd="0" presId="urn:microsoft.com/office/officeart/2005/8/layout/vProcess5"/>
    <dgm:cxn modelId="{FC0811C9-39B5-C246-8E22-9CF7FCC876C8}" type="presOf" srcId="{463BB943-89B9-4BF5-BE2D-81076137A46F}" destId="{A16508D6-ACEE-CA4A-9FD4-2BD6C2647290}" srcOrd="0" destOrd="0" presId="urn:microsoft.com/office/officeart/2005/8/layout/vProcess5"/>
    <dgm:cxn modelId="{C40284E1-9E2A-384E-A473-1BE76CFC67B1}" type="presOf" srcId="{11E681C6-4524-4A3E-B510-A925615E3CD7}" destId="{C9A10C81-D026-B849-A612-6C12DB1446C0}" srcOrd="1" destOrd="0" presId="urn:microsoft.com/office/officeart/2005/8/layout/vProcess5"/>
    <dgm:cxn modelId="{166C30F4-5681-A940-92CD-05CB206EC0EC}" type="presOf" srcId="{A8A43BF0-E838-47F3-946A-B87BBEC8F225}" destId="{E06B95EF-F052-8B46-A9E8-E6572FD06129}" srcOrd="0" destOrd="0" presId="urn:microsoft.com/office/officeart/2005/8/layout/vProcess5"/>
    <dgm:cxn modelId="{09D8CDDA-89B1-454D-9EFA-44D6F8CD7CC9}" type="presParOf" srcId="{A16508D6-ACEE-CA4A-9FD4-2BD6C2647290}" destId="{2B0A5A08-3750-BB4E-BBB1-8D453FA00FE3}" srcOrd="0" destOrd="0" presId="urn:microsoft.com/office/officeart/2005/8/layout/vProcess5"/>
    <dgm:cxn modelId="{2279C82A-4E60-E14E-BFCE-77968743EB9C}" type="presParOf" srcId="{A16508D6-ACEE-CA4A-9FD4-2BD6C2647290}" destId="{2D1F7291-47C6-3A4C-BC93-41EAB7BA377C}" srcOrd="1" destOrd="0" presId="urn:microsoft.com/office/officeart/2005/8/layout/vProcess5"/>
    <dgm:cxn modelId="{AC093C3F-22D4-534D-BE4E-D8F3294DD026}" type="presParOf" srcId="{A16508D6-ACEE-CA4A-9FD4-2BD6C2647290}" destId="{8F5D11E6-C464-FC4E-8259-856889B81E71}" srcOrd="2" destOrd="0" presId="urn:microsoft.com/office/officeart/2005/8/layout/vProcess5"/>
    <dgm:cxn modelId="{1A6370FD-AA10-F441-8C50-48DD9AE504DB}" type="presParOf" srcId="{A16508D6-ACEE-CA4A-9FD4-2BD6C2647290}" destId="{C989BA34-AA63-4840-BC8F-9697FA798442}" srcOrd="3" destOrd="0" presId="urn:microsoft.com/office/officeart/2005/8/layout/vProcess5"/>
    <dgm:cxn modelId="{07F3F21B-65A1-C949-8214-434198512EF5}" type="presParOf" srcId="{A16508D6-ACEE-CA4A-9FD4-2BD6C2647290}" destId="{3C42DAE6-E399-7A40-9801-71203D960C0B}" srcOrd="4" destOrd="0" presId="urn:microsoft.com/office/officeart/2005/8/layout/vProcess5"/>
    <dgm:cxn modelId="{50D35665-8B77-EA41-8534-9DA7180E1A4A}" type="presParOf" srcId="{A16508D6-ACEE-CA4A-9FD4-2BD6C2647290}" destId="{FB5CCBBC-80A4-D242-A685-70F5A3799BA3}" srcOrd="5" destOrd="0" presId="urn:microsoft.com/office/officeart/2005/8/layout/vProcess5"/>
    <dgm:cxn modelId="{26DC2653-290E-8641-865F-8D19D87B6D6E}" type="presParOf" srcId="{A16508D6-ACEE-CA4A-9FD4-2BD6C2647290}" destId="{E06B95EF-F052-8B46-A9E8-E6572FD06129}" srcOrd="6" destOrd="0" presId="urn:microsoft.com/office/officeart/2005/8/layout/vProcess5"/>
    <dgm:cxn modelId="{D5D4665A-02D6-3A44-8B70-19A068E9BEB5}" type="presParOf" srcId="{A16508D6-ACEE-CA4A-9FD4-2BD6C2647290}" destId="{E15609CD-098A-0842-A375-6C6754D7C1EC}" srcOrd="7" destOrd="0" presId="urn:microsoft.com/office/officeart/2005/8/layout/vProcess5"/>
    <dgm:cxn modelId="{C66F5704-C630-F24E-BC57-0165F18008B8}" type="presParOf" srcId="{A16508D6-ACEE-CA4A-9FD4-2BD6C2647290}" destId="{D4C82DB1-D64D-F546-A25C-6ED2DEA06E13}" srcOrd="8" destOrd="0" presId="urn:microsoft.com/office/officeart/2005/8/layout/vProcess5"/>
    <dgm:cxn modelId="{C4C30EB6-44CE-6347-ACA5-8DB448C2C05C}" type="presParOf" srcId="{A16508D6-ACEE-CA4A-9FD4-2BD6C2647290}" destId="{D3322EDA-6B43-BC4C-A58D-20C8CB5B20EA}" srcOrd="9" destOrd="0" presId="urn:microsoft.com/office/officeart/2005/8/layout/vProcess5"/>
    <dgm:cxn modelId="{49A102A1-7970-4040-807B-9CF5D049B0E4}" type="presParOf" srcId="{A16508D6-ACEE-CA4A-9FD4-2BD6C2647290}" destId="{C9A10C81-D026-B849-A612-6C12DB1446C0}" srcOrd="10" destOrd="0" presId="urn:microsoft.com/office/officeart/2005/8/layout/vProcess5"/>
    <dgm:cxn modelId="{673ACC97-6F62-A84F-89C5-EEC708EB9CD3}" type="presParOf" srcId="{A16508D6-ACEE-CA4A-9FD4-2BD6C2647290}" destId="{795398BA-867E-9E48-99B0-F7E2A6EC8E2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F7291-47C6-3A4C-BC93-41EAB7BA377C}">
      <dsp:nvSpPr>
        <dsp:cNvPr id="0" name=""/>
        <dsp:cNvSpPr/>
      </dsp:nvSpPr>
      <dsp:spPr>
        <a:xfrm>
          <a:off x="0" y="0"/>
          <a:ext cx="8046720" cy="79592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Assign sections to each group.</a:t>
          </a:r>
        </a:p>
      </dsp:txBody>
      <dsp:txXfrm>
        <a:off x="23312" y="23312"/>
        <a:ext cx="7120597" cy="749301"/>
      </dsp:txXfrm>
    </dsp:sp>
    <dsp:sp modelId="{8F5D11E6-C464-FC4E-8259-856889B81E71}">
      <dsp:nvSpPr>
        <dsp:cNvPr id="0" name=""/>
        <dsp:cNvSpPr/>
      </dsp:nvSpPr>
      <dsp:spPr>
        <a:xfrm>
          <a:off x="673912" y="940639"/>
          <a:ext cx="8046720" cy="795925"/>
        </a:xfrm>
        <a:prstGeom prst="roundRect">
          <a:avLst>
            <a:gd name="adj" fmla="val 10000"/>
          </a:avLst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Where do you see these issues in your work?</a:t>
          </a:r>
        </a:p>
      </dsp:txBody>
      <dsp:txXfrm>
        <a:off x="697224" y="963951"/>
        <a:ext cx="6808831" cy="749301"/>
      </dsp:txXfrm>
    </dsp:sp>
    <dsp:sp modelId="{C989BA34-AA63-4840-BC8F-9697FA798442}">
      <dsp:nvSpPr>
        <dsp:cNvPr id="0" name=""/>
        <dsp:cNvSpPr/>
      </dsp:nvSpPr>
      <dsp:spPr>
        <a:xfrm>
          <a:off x="1337767" y="1881279"/>
          <a:ext cx="8046720" cy="795925"/>
        </a:xfrm>
        <a:prstGeom prst="roundRect">
          <a:avLst>
            <a:gd name="adj" fmla="val 10000"/>
          </a:avLst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What are some changes you might make?</a:t>
          </a:r>
        </a:p>
      </dsp:txBody>
      <dsp:txXfrm>
        <a:off x="1361079" y="1904591"/>
        <a:ext cx="6818889" cy="749301"/>
      </dsp:txXfrm>
    </dsp:sp>
    <dsp:sp modelId="{3C42DAE6-E399-7A40-9801-71203D960C0B}">
      <dsp:nvSpPr>
        <dsp:cNvPr id="0" name=""/>
        <dsp:cNvSpPr/>
      </dsp:nvSpPr>
      <dsp:spPr>
        <a:xfrm>
          <a:off x="2011680" y="2821919"/>
          <a:ext cx="8046720" cy="795925"/>
        </a:xfrm>
        <a:prstGeom prst="roundRect">
          <a:avLst>
            <a:gd name="adj" fmla="val 10000"/>
          </a:avLst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Who will record and report back for your group?</a:t>
          </a:r>
        </a:p>
      </dsp:txBody>
      <dsp:txXfrm>
        <a:off x="2034992" y="2845231"/>
        <a:ext cx="6808831" cy="749301"/>
      </dsp:txXfrm>
    </dsp:sp>
    <dsp:sp modelId="{FB5CCBBC-80A4-D242-A685-70F5A3799BA3}">
      <dsp:nvSpPr>
        <dsp:cNvPr id="0" name=""/>
        <dsp:cNvSpPr/>
      </dsp:nvSpPr>
      <dsp:spPr>
        <a:xfrm>
          <a:off x="7529368" y="60960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645772" y="609606"/>
        <a:ext cx="284543" cy="389307"/>
      </dsp:txXfrm>
    </dsp:sp>
    <dsp:sp modelId="{E06B95EF-F052-8B46-A9E8-E6572FD06129}">
      <dsp:nvSpPr>
        <dsp:cNvPr id="0" name=""/>
        <dsp:cNvSpPr/>
      </dsp:nvSpPr>
      <dsp:spPr>
        <a:xfrm>
          <a:off x="8203280" y="155024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19684" y="1550246"/>
        <a:ext cx="284543" cy="389307"/>
      </dsp:txXfrm>
    </dsp:sp>
    <dsp:sp modelId="{E15609CD-098A-0842-A375-6C6754D7C1EC}">
      <dsp:nvSpPr>
        <dsp:cNvPr id="0" name=""/>
        <dsp:cNvSpPr/>
      </dsp:nvSpPr>
      <dsp:spPr>
        <a:xfrm>
          <a:off x="8867135" y="2490886"/>
          <a:ext cx="517351" cy="51735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983539" y="2490886"/>
        <a:ext cx="284543" cy="389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5035C-4065-594E-9325-F07AC53FC106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E9005-00F1-CE44-9813-C8746F53B1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1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**Ask folks to rename selves and pronouns.  White folks please add a W next to your name.  This will help us create breakout groups.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/>
              <a:t>RE Reports: MIL, NOL, OKL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/>
              <a:t>Kira – NOL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/>
              <a:t>Karen – MIL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/>
              <a:t>Dana – OKL?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r>
              <a:rPr lang="en-US"/>
              <a:t>Next month – Jolene/OMA, Tiffany/Jeanie/PHX, Miriam/Sue/SEA</a:t>
            </a:r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</a:pPr>
            <a:endParaRPr lang="en-US"/>
          </a:p>
        </p:txBody>
      </p:sp>
      <p:sp>
        <p:nvSpPr>
          <p:cNvPr id="102" name="Google Shape;102;p1:notes"/>
          <p:cNvSpPr txBox="1">
            <a:spLocks noGrp="1"/>
          </p:cNvSpPr>
          <p:nvPr>
            <p:ph type="sldNum" idx="12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438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No Harm guide: </a:t>
            </a:r>
            <a:r>
              <a:rPr lang="en-US" err="1"/>
              <a:t>Schwabish</a:t>
            </a:r>
            <a:r>
              <a:rPr lang="en-US"/>
              <a:t>, J., &amp; Feng, A. (2021). Applying Equity Awareness in Data Visualization. Urban Institute. Access: Web https://</a:t>
            </a:r>
            <a:r>
              <a:rPr lang="en-US" err="1"/>
              <a:t>www.urban.org</a:t>
            </a:r>
            <a:r>
              <a:rPr lang="en-US"/>
              <a:t>/research/publication/do-no-harm-guide-</a:t>
            </a:r>
            <a:r>
              <a:rPr lang="en-US" err="1"/>
              <a:t>applyingequity</a:t>
            </a:r>
            <a:r>
              <a:rPr lang="en-US"/>
              <a:t>-awareness-data-visualization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Doucet, F. (2021). Identifying and testing strategies to improve the use of antiracist research evidence through critical race lenses. William T. Grant Foundation. Access: Web https://</a:t>
            </a:r>
            <a:r>
              <a:rPr lang="en-US" err="1"/>
              <a:t>wtgrantfoundation.org</a:t>
            </a:r>
            <a:r>
              <a:rPr lang="en-US"/>
              <a:t>/wp-content/uploads/2021/01/Doucet_Digest_Issue-6.pdf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03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Dudziak, M. L. (1988). Desegregation as a cold war imperative.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Stanford Law Review, 41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(1), 61−120.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McDowell, T., &amp;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Jeris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 (2004). Talking about race using critical race theory: Recent trends in the Journal of Marital and Family Therapy. </a:t>
            </a:r>
            <a:r>
              <a:rPr lang="en-US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Marital and Family Therapy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(1), 81-94.</a:t>
            </a:r>
            <a:endParaRPr lang="en-US"/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Williams, R. (1989). Documents of barbarism: The contemporary legacy of European Racism and colonialism in the narrative traditions of federal Indian law. Arizona Law Review, 95, 237–278.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31810-271C-4342-9A9F-47FC4DDF8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634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Bell, D. A. (1995). Who’s afraid of critical race theory? University of Illinois Law Review, 1995 (4), 893–910. </a:t>
            </a:r>
            <a:endParaRPr lang="en-US"/>
          </a:p>
          <a:p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Lawless, J. J., Brooks, S., &amp; Julye, S. (2006). Textual representation of diversity in COAMFTE accredited doctoral programs. Journal of Marital and Family Therapy, 32(1), 3–15. doi:10.1111/j.1752-0606.2006.tb01584.x </a:t>
            </a:r>
            <a:endParaRPr lang="en-US"/>
          </a:p>
          <a:p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Daftary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M. H. (2018). Critical race theory: An effective framework for social work research. </a:t>
            </a:r>
            <a:r>
              <a:rPr lang="en-US" sz="1200" b="0" i="1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Journal of Ethnic &amp; Cultural Diversity in Social Work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1-16.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31810-271C-4342-9A9F-47FC4DDF8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8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831810-271C-4342-9A9F-47FC4DDF8D9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184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38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5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Bartley, L. (2021). I Am Not Your Inmate.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Marshall Project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Available: https://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www.themarshallproject.org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/2021/04/12/</a:t>
            </a:r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-am-not-your-inmate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58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46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66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18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Schwabish</a:t>
            </a:r>
            <a:r>
              <a:rPr lang="en-US"/>
              <a:t>, J., &amp; Feng, A. (2021). Applying Equity Awareness in Data Visualization. Urban Institute. Access: Web https://</a:t>
            </a:r>
            <a:r>
              <a:rPr lang="en-US" err="1"/>
              <a:t>www.urban.org</a:t>
            </a:r>
            <a:r>
              <a:rPr lang="en-US"/>
              <a:t>/research/publication/do-no-harm-guide-</a:t>
            </a:r>
            <a:r>
              <a:rPr lang="en-US" err="1"/>
              <a:t>applyingequity</a:t>
            </a:r>
            <a:r>
              <a:rPr lang="en-US"/>
              <a:t>-awareness-data-visualization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873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821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"/>
            </a:pPr>
            <a:r>
              <a:rPr lang="en-US" sz="1200">
                <a:effectLst/>
                <a:latin typeface="Lato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err="1">
                <a:effectLst/>
                <a:latin typeface="Lato"/>
                <a:ea typeface="Times New Roman" panose="02020603050405020304" pitchFamily="18" charset="0"/>
                <a:cs typeface="Times New Roman" panose="02020603050405020304" pitchFamily="18" charset="0"/>
              </a:rPr>
              <a:t>WebAIM</a:t>
            </a:r>
            <a:r>
              <a:rPr lang="en-US" sz="1200">
                <a:effectLst/>
                <a:latin typeface="Lato"/>
                <a:ea typeface="Times New Roman" panose="02020603050405020304" pitchFamily="18" charset="0"/>
                <a:cs typeface="Times New Roman" panose="02020603050405020304" pitchFamily="18" charset="0"/>
              </a:rPr>
              <a:t> 2020)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27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358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Schwabish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J., &amp; Kijakazi, K. (2021). Rethinking Economics in the Black Lives Matter Era.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Urban Institute, online https://www. urban. org/sites/default/files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Correll, M. (2019, May). Ethical dimensions of visualization research. In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Proceedings of the 2019 CHI conference on human factors in computing systems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(pp. 1-13).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02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15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"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Hanrahan, B. V., Ma, N. F., Betanzos, E., &amp; Savage, S. (2020, June). Reciprocal research: Providing value in design research from the outset in the rural united states. In </a:t>
            </a: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Proceedings of the 2020 International Conference on Information and Communication Technologies and Development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(pp. 1-5).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18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487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Schwabish</a:t>
            </a:r>
            <a:r>
              <a:rPr lang="en-US"/>
              <a:t>, J., &amp; Feng, A. (2021). Applying Equity Awareness in Data Visualization. Urban Institute. Access: Web https://</a:t>
            </a:r>
            <a:r>
              <a:rPr lang="en-US" err="1"/>
              <a:t>www.urban.org</a:t>
            </a:r>
            <a:r>
              <a:rPr lang="en-US"/>
              <a:t>/research/publication/do-no-harm-guide-</a:t>
            </a:r>
            <a:r>
              <a:rPr lang="en-US" err="1"/>
              <a:t>applyingequity</a:t>
            </a:r>
            <a:r>
              <a:rPr lang="en-US"/>
              <a:t>-awareness-data-visualization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976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3E9005-00F1-CE44-9813-C8746F53B1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5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1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50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4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3358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30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6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20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33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6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981E0495-BC8B-8746-93F5-5F3432DF7BB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DCB6115-43FE-D048-8585-ECE411141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74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2.wdp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EDF3BDB2-0586-430E-811A-74BAFDEE6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21E305B-0351-4E03-8C1B-F23D3A346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928117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3C848660-F9C2-4F86-A218-6AE0FB4CC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1336" y="1110053"/>
            <a:ext cx="6630506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Google Shape;104;p14"/>
          <p:cNvSpPr txBox="1">
            <a:spLocks noGrp="1"/>
          </p:cNvSpPr>
          <p:nvPr>
            <p:ph type="ctrTitle"/>
          </p:nvPr>
        </p:nvSpPr>
        <p:spPr>
          <a:xfrm>
            <a:off x="4961376" y="1432223"/>
            <a:ext cx="6057144" cy="3357976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fontScale="90000"/>
          </a:bodyPr>
          <a:lstStyle/>
          <a:p>
            <a:br>
              <a:rPr lang="en-US" sz="5600" cap="none"/>
            </a:br>
            <a:r>
              <a:rPr lang="en-US" sz="6000" cap="none"/>
              <a:t>Racial</a:t>
            </a:r>
            <a:r>
              <a:rPr lang="en-US" sz="6000" kern="1200" cap="none">
                <a:latin typeface="+mj-lt"/>
                <a:ea typeface="+mj-ea"/>
                <a:cs typeface="+mj-cs"/>
              </a:rPr>
              <a:t> </a:t>
            </a:r>
            <a:r>
              <a:rPr lang="en-US" sz="6000" cap="none"/>
              <a:t>Equity in </a:t>
            </a:r>
            <a:r>
              <a:rPr lang="en-US" sz="6000" kern="1200" cap="none" err="1">
                <a:latin typeface="+mj-lt"/>
                <a:ea typeface="+mj-ea"/>
                <a:cs typeface="+mj-cs"/>
              </a:rPr>
              <a:t>Educare</a:t>
            </a:r>
            <a:br>
              <a:rPr lang="en-US" sz="6000" kern="1200" cap="none">
                <a:latin typeface="Rockwell Condensed"/>
              </a:rPr>
            </a:br>
            <a:r>
              <a:rPr lang="en-US" sz="6000" cap="none">
                <a:latin typeface="Rockwell Condensed"/>
              </a:rPr>
              <a:t> </a:t>
            </a:r>
            <a:br>
              <a:rPr lang="en-US" sz="6000" cap="none">
                <a:latin typeface="Rockwell Condensed"/>
              </a:rPr>
            </a:br>
            <a:r>
              <a:rPr lang="en-US" sz="6000" cap="none"/>
              <a:t>July CoP (9/7/2021)</a:t>
            </a:r>
            <a:br>
              <a:rPr lang="en-US" sz="4400" cap="none"/>
            </a:br>
            <a:r>
              <a:rPr lang="en-US" sz="4400" cap="none"/>
              <a:t> </a:t>
            </a:r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CABD882-B7CE-4433-B509-99205DB70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152" y="5780565"/>
            <a:ext cx="6629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49F6A645-6137-4F43-8E88-D91CC337D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3A2C783A-4EEE-481B-815A-A1BB14F4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0186437-0053-4886-B612-804E4DC90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82CA742D-5D00-5A4B-9778-C422D61ED2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915" y="1185593"/>
            <a:ext cx="3416725" cy="44181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07632-C3C5-DE06-F180-EE37A74F1DAC}"/>
              </a:ext>
            </a:extLst>
          </p:cNvPr>
          <p:cNvSpPr txBox="1"/>
          <p:nvPr/>
        </p:nvSpPr>
        <p:spPr>
          <a:xfrm>
            <a:off x="0" y="6182355"/>
            <a:ext cx="11985752" cy="2539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CO" sz="1050" kern="0">
                <a:latin typeface="Segoe UI"/>
                <a:cs typeface="Segoe UI"/>
              </a:rPr>
              <a:t>Creado y facilitado por la Dra. Allison De Marco, socia nacional de evaluación de Educare en el Frank Porter Graham Child </a:t>
            </a:r>
            <a:r>
              <a:rPr lang="es-CO" sz="1050" kern="0" err="1">
                <a:latin typeface="Segoe UI"/>
                <a:cs typeface="Segoe UI"/>
              </a:rPr>
              <a:t>Development</a:t>
            </a:r>
            <a:r>
              <a:rPr lang="es-CO" sz="1050" kern="0">
                <a:latin typeface="Segoe UI"/>
                <a:cs typeface="Segoe UI"/>
              </a:rPr>
              <a:t> </a:t>
            </a:r>
            <a:r>
              <a:rPr lang="es-CO" sz="1050" kern="0" err="1">
                <a:latin typeface="Segoe UI"/>
                <a:cs typeface="Segoe UI"/>
              </a:rPr>
              <a:t>Institute</a:t>
            </a:r>
            <a:r>
              <a:rPr lang="es-CO" sz="1050" kern="0">
                <a:latin typeface="Segoe UI"/>
                <a:cs typeface="Segoe UI"/>
              </a:rPr>
              <a:t> de la Universidad de Carolina del Norte en Chapel Hill.</a:t>
            </a:r>
            <a:endParaRPr lang="en-US">
              <a:latin typeface="Rockwell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4442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E6017-E523-4E41-ABFD-0B0CED3A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38" y="798394"/>
            <a:ext cx="5318161" cy="163773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/>
              <a:t>Overview - Anti-racist research, CRT, and data use</a:t>
            </a:r>
            <a:br>
              <a:rPr lang="en-US" sz="4400"/>
            </a:br>
            <a:endParaRPr lang="en-US" sz="44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7ED735-BEA9-3B42-B5C9-67A1D0C16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" y="2578608"/>
            <a:ext cx="5735782" cy="3593592"/>
          </a:xfrm>
        </p:spPr>
        <p:txBody>
          <a:bodyPr>
            <a:normAutofit/>
          </a:bodyPr>
          <a:lstStyle/>
          <a:p>
            <a:r>
              <a:rPr lang="en-US" sz="2800"/>
              <a:t>Key points – </a:t>
            </a:r>
            <a:r>
              <a:rPr lang="en-US" sz="2800" i="1"/>
              <a:t>Do No Harm Guide</a:t>
            </a:r>
          </a:p>
          <a:p>
            <a:r>
              <a:rPr lang="en-US" sz="2800"/>
              <a:t>Small group discussion</a:t>
            </a:r>
          </a:p>
          <a:p>
            <a:r>
              <a:rPr lang="en-US" sz="2800"/>
              <a:t>Report back</a:t>
            </a:r>
          </a:p>
        </p:txBody>
      </p:sp>
      <p:pic>
        <p:nvPicPr>
          <p:cNvPr id="12" name="Picture 4" descr="Glasses on top of a book">
            <a:extLst>
              <a:ext uri="{FF2B5EF4-FFF2-40B4-BE49-F238E27FC236}">
                <a16:creationId xmlns:a16="http://schemas.microsoft.com/office/drawing/2014/main" id="{AE573A75-A9DE-48D0-A1A0-D040DD4E43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6" r="32338" b="-1"/>
          <a:stretch/>
        </p:blipFill>
        <p:spPr>
          <a:xfrm>
            <a:off x="5913124" y="10"/>
            <a:ext cx="6278877" cy="6857990"/>
          </a:xfrm>
          <a:custGeom>
            <a:avLst/>
            <a:gdLst/>
            <a:ahLst/>
            <a:cxnLst/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</p:spPr>
      </p:pic>
      <p:sp>
        <p:nvSpPr>
          <p:cNvPr id="13" name="Freeform: Shape 8">
            <a:extLst>
              <a:ext uri="{FF2B5EF4-FFF2-40B4-BE49-F238E27FC236}">
                <a16:creationId xmlns:a16="http://schemas.microsoft.com/office/drawing/2014/main" id="{484E34F7-E155-426C-A88E-8AEA6CF3F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13123" y="0"/>
            <a:ext cx="6278877" cy="685800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blipFill dpi="0" rotWithShape="1">
            <a:blip r:embed="rId4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134178-33A8-8440-A5E9-EFC2EF4A6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29" y="3790950"/>
            <a:ext cx="74803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02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5ABB-BFF7-4740-98B4-4462F31C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antiracist </a:t>
            </a:r>
            <a:r>
              <a:rPr lang="en-US"/>
              <a:t>research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2E3AC-0241-3E4B-A55B-32AA700D2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en-US" sz="3600"/>
              <a:t>Race- and racism-conscious, </a:t>
            </a:r>
          </a:p>
          <a:p>
            <a:pPr marL="457200" indent="-457200">
              <a:buAutoNum type="arabicParenR"/>
            </a:pPr>
            <a:r>
              <a:rPr lang="en-US" sz="3600"/>
              <a:t>Strengths-based, </a:t>
            </a:r>
          </a:p>
          <a:p>
            <a:pPr marL="457200" indent="-457200">
              <a:buAutoNum type="arabicParenR"/>
            </a:pPr>
            <a:r>
              <a:rPr lang="en-US" sz="3600"/>
              <a:t>Humanizing, </a:t>
            </a:r>
          </a:p>
          <a:p>
            <a:pPr marL="457200" indent="-457200">
              <a:buAutoNum type="arabicParenR"/>
            </a:pPr>
            <a:r>
              <a:rPr lang="en-US" sz="3600"/>
              <a:t>Co-constructed, and </a:t>
            </a:r>
          </a:p>
          <a:p>
            <a:pPr marL="457200" indent="-457200">
              <a:buAutoNum type="arabicParenR"/>
            </a:pPr>
            <a:r>
              <a:rPr lang="en-US" sz="3600"/>
              <a:t>Community-centered 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273F88-D262-3D48-845B-3A8622BD0FEB}"/>
              </a:ext>
            </a:extLst>
          </p:cNvPr>
          <p:cNvSpPr txBox="1"/>
          <p:nvPr/>
        </p:nvSpPr>
        <p:spPr>
          <a:xfrm>
            <a:off x="595086" y="6299200"/>
            <a:ext cx="2376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Source: Doucet, 2021</a:t>
            </a:r>
          </a:p>
        </p:txBody>
      </p:sp>
    </p:spTree>
    <p:extLst>
      <p:ext uri="{BB962C8B-B14F-4D97-AF65-F5344CB8AC3E}">
        <p14:creationId xmlns:p14="http://schemas.microsoft.com/office/powerpoint/2010/main" val="139394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86648D-901F-431C-8FFE-6455ADDAC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" y="0"/>
            <a:ext cx="12188656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2C43C-8458-B34F-AC2D-1095A3F5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</a:rPr>
              <a:t>Critical Race Theory as a framework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132F-A78F-4E48-ABBA-A48073E3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Racism is permanent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Need for historical context and critique of ahistoricism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Interest convergence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Race is a social construct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Property value of whiteness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Intersectionality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Unique voice of color and counternarrative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/>
              <a:t>Critique of liberalism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8E7ECE-D1D9-4A45-83E3-B3AAC21AF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299C5D-8E7A-4F30-B5A0-E61C1AF51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684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86648D-901F-431C-8FFE-6455ADDAC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" y="0"/>
            <a:ext cx="12188656" cy="6858000"/>
          </a:xfrm>
          <a:prstGeom prst="rect">
            <a:avLst/>
          </a:prstGeom>
          <a:blipFill dpi="0" rotWithShape="1"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2C43C-8458-B34F-AC2D-1095A3F5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63488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4400" b="1">
                <a:solidFill>
                  <a:srgbClr val="FFFFFF"/>
                </a:solidFill>
              </a:rPr>
              <a:t>Critical Race Theory as a framework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132F-A78F-4E48-ABBA-A48073E3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095" y="2006914"/>
            <a:ext cx="11105830" cy="4587598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tx1"/>
              </a:buClr>
            </a:pPr>
            <a:r>
              <a:rPr lang="en-US" sz="2800">
                <a:solidFill>
                  <a:srgbClr val="FFFFFF"/>
                </a:solidFill>
              </a:rPr>
              <a:t>Include the voices of historically marginalized or traditionally excluded</a:t>
            </a:r>
          </a:p>
          <a:p>
            <a:pPr>
              <a:buClr>
                <a:schemeClr val="tx1"/>
              </a:buClr>
            </a:pPr>
            <a:r>
              <a:rPr lang="en-US" sz="2800">
                <a:solidFill>
                  <a:srgbClr val="FFFFFF"/>
                </a:solidFill>
              </a:rPr>
              <a:t>Acknowledge that all research is shaped through the lens of the researcher</a:t>
            </a:r>
          </a:p>
          <a:p>
            <a:pPr>
              <a:buClr>
                <a:schemeClr val="tx1"/>
              </a:buClr>
            </a:pPr>
            <a:r>
              <a:rPr lang="en-US" sz="2800">
                <a:solidFill>
                  <a:srgbClr val="FFFFFF"/>
                </a:solidFill>
              </a:rPr>
              <a:t>Examine power, privilege, and oppression</a:t>
            </a:r>
          </a:p>
          <a:p>
            <a:pPr>
              <a:buClr>
                <a:schemeClr val="tx1"/>
              </a:buClr>
            </a:pPr>
            <a:r>
              <a:rPr lang="en-US" sz="2800">
                <a:solidFill>
                  <a:srgbClr val="FFFFFF"/>
                </a:solidFill>
              </a:rPr>
              <a:t>Consider race and racism in every aspect of the research process</a:t>
            </a:r>
          </a:p>
          <a:p>
            <a:pPr>
              <a:buClr>
                <a:schemeClr val="tx1"/>
              </a:buClr>
            </a:pPr>
            <a:r>
              <a:rPr lang="en-US" sz="2800"/>
              <a:t>Consider how design honors perspectives of participants/communities</a:t>
            </a:r>
          </a:p>
          <a:p>
            <a:pPr>
              <a:buClr>
                <a:schemeClr val="tx1"/>
              </a:buClr>
            </a:pPr>
            <a:r>
              <a:rPr lang="en-US" sz="2800"/>
              <a:t>Ground study in particular space and time</a:t>
            </a:r>
          </a:p>
          <a:p>
            <a:pPr>
              <a:buClr>
                <a:schemeClr val="tx1"/>
              </a:buClr>
            </a:pPr>
            <a:r>
              <a:rPr lang="en-US" sz="2800"/>
              <a:t>Reveal and disrupt oppressive conditions within systems/institutions</a:t>
            </a:r>
          </a:p>
          <a:p>
            <a:pPr>
              <a:buClr>
                <a:schemeClr val="tx1"/>
              </a:buClr>
            </a:pPr>
            <a:r>
              <a:rPr lang="en-US" sz="2800"/>
              <a:t>Conclude with a call for action with specific recommendations</a:t>
            </a:r>
          </a:p>
          <a:p>
            <a:pPr>
              <a:buClr>
                <a:schemeClr val="tx1"/>
              </a:buClr>
            </a:pPr>
            <a:r>
              <a:rPr lang="en-US" sz="2800"/>
              <a:t>Consider dissemination avenues to maximize impact.</a:t>
            </a:r>
            <a:endParaRPr lang="en-US" sz="1800"/>
          </a:p>
          <a:p>
            <a:pPr>
              <a:buClr>
                <a:schemeClr val="tx1"/>
              </a:buClr>
            </a:pPr>
            <a:endParaRPr lang="en-US" sz="2800">
              <a:solidFill>
                <a:srgbClr val="FFFFFF"/>
              </a:solidFill>
            </a:endParaRPr>
          </a:p>
          <a:p>
            <a:pPr>
              <a:buClr>
                <a:schemeClr val="tx1"/>
              </a:buClr>
            </a:pPr>
            <a:endParaRPr lang="en-US" sz="2800"/>
          </a:p>
          <a:p>
            <a:pPr>
              <a:buClr>
                <a:schemeClr val="tx1"/>
              </a:buClr>
            </a:pPr>
            <a:endParaRPr lang="en-US" sz="2800"/>
          </a:p>
          <a:p>
            <a:pPr>
              <a:buClr>
                <a:schemeClr val="tx1"/>
              </a:buClr>
            </a:pPr>
            <a:endParaRPr lang="en-US" sz="2800"/>
          </a:p>
          <a:p>
            <a:pPr>
              <a:buClr>
                <a:schemeClr val="tx1"/>
              </a:buClr>
            </a:pPr>
            <a:endParaRPr lang="en-US" sz="2800"/>
          </a:p>
          <a:p>
            <a:pPr>
              <a:buClr>
                <a:schemeClr val="tx1"/>
              </a:buClr>
            </a:pP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8E7ECE-D1D9-4A45-83E3-B3AAC21AF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2299C5D-8E7A-4F30-B5A0-E61C1AF51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416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2C43C-8458-B34F-AC2D-1095A3F54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Urban Institute </a:t>
            </a:r>
            <a:br>
              <a:rPr lang="en-US" sz="3600"/>
            </a:br>
            <a:r>
              <a:rPr lang="en-US" sz="3600"/>
              <a:t>Do No Harm Guide for Data Visualization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132F-A78F-4E48-ABBA-A48073E3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641" y="2294668"/>
            <a:ext cx="10479855" cy="433727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u="sng"/>
              <a:t>Put people first </a:t>
            </a:r>
            <a:r>
              <a:rPr lang="en-US" sz="2400"/>
              <a:t>– help readers/viewers recognize the people behind the numbers. </a:t>
            </a:r>
          </a:p>
          <a:p>
            <a:pPr lvl="1"/>
            <a:r>
              <a:rPr lang="en-US" sz="2000"/>
              <a:t>Use icons instead of abstract shapes to allow readers to empathize</a:t>
            </a:r>
          </a:p>
          <a:p>
            <a:pPr lvl="1"/>
            <a:r>
              <a:rPr lang="en-US" sz="2000"/>
              <a:t>Recognize how racism and injustice serve as the background for many of the issues we analyze and visualize. </a:t>
            </a:r>
          </a:p>
          <a:p>
            <a:pPr lvl="1"/>
            <a:r>
              <a:rPr lang="en-US" sz="2000"/>
              <a:t>Work with communities, not on behalf of them. </a:t>
            </a:r>
          </a:p>
          <a:p>
            <a:pPr lvl="1"/>
            <a:r>
              <a:rPr lang="en-US" sz="2000"/>
              <a:t>Questions to ask about products: </a:t>
            </a:r>
          </a:p>
          <a:p>
            <a:pPr lvl="2"/>
            <a:r>
              <a:rPr lang="en-US" sz="1800"/>
              <a:t>Are we using language consistent with how community members refer to themselves and others? </a:t>
            </a:r>
          </a:p>
          <a:p>
            <a:pPr lvl="2"/>
            <a:r>
              <a:rPr lang="en-US" sz="1800"/>
              <a:t>What in our visuals is inconsistent with a DEI framework? </a:t>
            </a:r>
          </a:p>
          <a:p>
            <a:pPr lvl="2"/>
            <a:r>
              <a:rPr lang="en-US" sz="1800"/>
              <a:t>How does the community prefer to have the research results presented? </a:t>
            </a:r>
          </a:p>
          <a:p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50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0647F-010D-FA40-A841-E1F91E6BB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28" y="204908"/>
            <a:ext cx="10058400" cy="961783"/>
          </a:xfrm>
        </p:spPr>
        <p:txBody>
          <a:bodyPr>
            <a:normAutofit/>
          </a:bodyPr>
          <a:lstStyle/>
          <a:p>
            <a:r>
              <a:rPr lang="en-US" sz="4400"/>
              <a:t>(4) Engaging or reflecting lived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7611D-1D61-4F45-8972-537332B01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832" y="1166691"/>
            <a:ext cx="10750851" cy="4951476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Use personal connections to help readers better connect with material. </a:t>
            </a:r>
          </a:p>
          <a:p>
            <a:pPr lvl="1"/>
            <a:r>
              <a:rPr lang="en-US" sz="2000"/>
              <a:t>Pair data-driven charts with personal stories of individual experiences </a:t>
            </a:r>
          </a:p>
          <a:p>
            <a:pPr lvl="1"/>
            <a:r>
              <a:rPr lang="en-US" sz="2000"/>
              <a:t>Techniques = photography, illustrations, pull quotes, and oral histories. </a:t>
            </a:r>
          </a:p>
          <a:p>
            <a:pPr lvl="1"/>
            <a:r>
              <a:rPr lang="en-US" sz="2000"/>
              <a:t>Allow users to find themselves by being able to search for their city or county</a:t>
            </a:r>
            <a:endParaRPr lang="en-US" sz="3600"/>
          </a:p>
          <a:p>
            <a:pPr lvl="0"/>
            <a:r>
              <a:rPr lang="en-US" sz="2400"/>
              <a:t>Use a mix of quantitative and qualitative approaches to tell a story. </a:t>
            </a:r>
            <a:endParaRPr lang="en-US" sz="4000"/>
          </a:p>
          <a:p>
            <a:pPr lvl="0"/>
            <a:r>
              <a:rPr lang="en-US" sz="2400"/>
              <a:t>Create a platform for engagement</a:t>
            </a:r>
            <a:endParaRPr lang="en-US" sz="4000"/>
          </a:p>
          <a:p>
            <a:pPr lvl="0"/>
            <a:r>
              <a:rPr lang="en-US" sz="2400"/>
              <a:t>Consider how issue framing can create a biased emotional response.</a:t>
            </a:r>
            <a:endParaRPr lang="en-US" sz="4000"/>
          </a:p>
          <a:p>
            <a:pPr lvl="0"/>
            <a:r>
              <a:rPr lang="en-US" sz="2400"/>
              <a:t>Recognize audience needs. </a:t>
            </a:r>
          </a:p>
          <a:p>
            <a:pPr lvl="1"/>
            <a:r>
              <a:rPr lang="en-US" sz="2000"/>
              <a:t>Consider accessibility for those with low sight, difficulty accessing web-based content, </a:t>
            </a:r>
          </a:p>
          <a:p>
            <a:pPr lvl="1"/>
            <a:r>
              <a:rPr lang="en-US" sz="2000"/>
              <a:t>Avoid jargon and technical terminology, translation</a:t>
            </a:r>
            <a:endParaRPr lang="en-US" sz="3600"/>
          </a:p>
          <a:p>
            <a:pPr lvl="1"/>
            <a:r>
              <a:rPr lang="en-US" sz="2000"/>
              <a:t>Add labels and annotations to assist viewer</a:t>
            </a:r>
            <a:endParaRPr lang="en-US" sz="3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94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E4102-9BE1-414C-9086-34C684D2A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(5) Assessing the data behind the visualization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4E57-8C7D-4B4D-AC72-5D6C659B1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251960"/>
          </a:xfrm>
        </p:spPr>
        <p:txBody>
          <a:bodyPr/>
          <a:lstStyle/>
          <a:p>
            <a:pPr lvl="1"/>
            <a:r>
              <a:rPr lang="en-US" sz="2400"/>
              <a:t>How were data generated? </a:t>
            </a:r>
            <a:endParaRPr lang="en-US" sz="4000"/>
          </a:p>
          <a:p>
            <a:pPr lvl="1"/>
            <a:r>
              <a:rPr lang="en-US" sz="2400"/>
              <a:t>Are they demographically representative? </a:t>
            </a:r>
            <a:endParaRPr lang="en-US" sz="4000"/>
          </a:p>
          <a:p>
            <a:pPr lvl="1"/>
            <a:r>
              <a:rPr lang="en-US" sz="2400"/>
              <a:t>Who is included/excluded? </a:t>
            </a:r>
            <a:endParaRPr lang="en-US" sz="4000"/>
          </a:p>
          <a:p>
            <a:pPr lvl="1"/>
            <a:r>
              <a:rPr lang="en-US" sz="2400"/>
              <a:t>Whose voices, lives, and experiences are missing? </a:t>
            </a:r>
            <a:endParaRPr lang="en-US" sz="4000"/>
          </a:p>
          <a:p>
            <a:pPr lvl="1"/>
            <a:r>
              <a:rPr lang="en-US" sz="2400"/>
              <a:t>How much can be disaggregated by race, gender, ethnicity, etc.? </a:t>
            </a:r>
            <a:endParaRPr lang="en-US" sz="4000"/>
          </a:p>
          <a:p>
            <a:pPr lvl="1"/>
            <a:r>
              <a:rPr lang="en-US" sz="2400"/>
              <a:t>Why were these data collected? </a:t>
            </a:r>
            <a:endParaRPr lang="en-US" sz="4000"/>
          </a:p>
          <a:p>
            <a:pPr lvl="1"/>
            <a:r>
              <a:rPr lang="en-US" sz="2400"/>
              <a:t>Who stands to benefit from these data? </a:t>
            </a:r>
            <a:endParaRPr lang="en-US" sz="4000"/>
          </a:p>
          <a:p>
            <a:pPr lvl="1"/>
            <a:r>
              <a:rPr lang="en-US" sz="2400"/>
              <a:t>Who might be harmed by the collection or publication of these data? </a:t>
            </a:r>
            <a:endParaRPr lang="en-US" sz="40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16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26711-9042-8544-8DDA-D4B46328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/>
              <a:t>(6) Using Language with a Racial Equity Awareness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7237C-F37E-8B48-A0E2-3EC1E97B0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/>
              <a:t>Name forces of oppression, how they are operating, and historical context should directly in the chart through titles, annotations, labels, and notes</a:t>
            </a:r>
          </a:p>
          <a:p>
            <a:pPr lvl="0"/>
            <a:r>
              <a:rPr lang="en-US" sz="2400"/>
              <a:t>Labels = use people-first language (“people with disabilities” rather than “disabled people,” or “people in prison” instead of “inmate,” (Bartley, 2021) </a:t>
            </a:r>
          </a:p>
          <a:p>
            <a:pPr lvl="0"/>
            <a:r>
              <a:rPr lang="en-US" sz="2400"/>
              <a:t>Labels = refer to people, not to skin color (for example, “Black people” rather than “Blacks”). </a:t>
            </a:r>
          </a:p>
          <a:p>
            <a:pPr lvl="0"/>
            <a:r>
              <a:rPr lang="en-US" sz="2400"/>
              <a:t>Ask the community what terms they would like used.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37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rt, bar chart&#10;&#10;Description automatically generated">
            <a:extLst>
              <a:ext uri="{FF2B5EF4-FFF2-40B4-BE49-F238E27FC236}">
                <a16:creationId xmlns:a16="http://schemas.microsoft.com/office/drawing/2014/main" id="{106269C9-9BCC-074E-9A22-00EC580A753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5180" y="500841"/>
            <a:ext cx="8761614" cy="5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66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593FE-8465-E14C-BCC5-F030CD7D0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(7) Ordering Data Purposefully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07320-DD8D-3745-9CE0-F31294D90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/>
              <a:t>Always starting with “white” or “men” makes these groups appear as the default/most important. </a:t>
            </a:r>
          </a:p>
          <a:p>
            <a:pPr lvl="0"/>
            <a:r>
              <a:rPr lang="en-US" sz="2400"/>
              <a:t>Also reflects who we consider to be the audience. </a:t>
            </a:r>
          </a:p>
          <a:p>
            <a:pPr lvl="0"/>
            <a:r>
              <a:rPr lang="en-US" sz="2400"/>
              <a:t>Consider:</a:t>
            </a:r>
            <a:endParaRPr lang="en-US" sz="4000"/>
          </a:p>
          <a:p>
            <a:pPr lvl="1"/>
            <a:r>
              <a:rPr lang="en-US" sz="2000"/>
              <a:t>Does your study focus on a particular community? If yes, present that group first. </a:t>
            </a:r>
            <a:endParaRPr lang="en-US" sz="3600"/>
          </a:p>
          <a:p>
            <a:pPr lvl="1"/>
            <a:r>
              <a:rPr lang="en-US" sz="2000"/>
              <a:t>Particular argument/story to tell? If so, order to reflect argument. </a:t>
            </a:r>
            <a:endParaRPr lang="en-US" sz="3600"/>
          </a:p>
          <a:p>
            <a:pPr lvl="1"/>
            <a:r>
              <a:rPr lang="en-US" sz="2000"/>
              <a:t>Is there a quantitative relationship to guide order? Alphabetically, population size, sample size, or magnitude or effect of the results? </a:t>
            </a:r>
            <a:endParaRPr lang="en-US" sz="3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56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9F00B-754F-7A42-873E-8D6598BCF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77666"/>
          </a:xfrm>
        </p:spPr>
        <p:txBody>
          <a:bodyPr/>
          <a:lstStyle/>
          <a:p>
            <a:r>
              <a:rPr lang="en-US"/>
              <a:t>(8) Considering Missing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49D5D-FC67-B04C-B2F4-188EB0C64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1888651"/>
            <a:ext cx="10058400" cy="4050792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2400"/>
              <a:t>Groups whose data are/are not collected or shown reflects who is deemed as most important or valuable (Ex. Not displaying US territories on US maps)</a:t>
            </a:r>
          </a:p>
          <a:p>
            <a:pPr lvl="0"/>
            <a:r>
              <a:rPr lang="en-US" sz="2400"/>
              <a:t>Lumping – Can mask important variation e.g., Native Hawaiian Pacific Islander community vulnerability lost in AAPI aggregate. </a:t>
            </a:r>
          </a:p>
          <a:p>
            <a:pPr lvl="0"/>
            <a:r>
              <a:rPr lang="en-US" sz="2400"/>
              <a:t>Small sample sizes – consider how to achieve better representation at design phase.</a:t>
            </a:r>
          </a:p>
          <a:p>
            <a:pPr lvl="0"/>
            <a:r>
              <a:rPr lang="en-US" sz="2400"/>
              <a:t>Gender binary – how to be inclusive? Is this question relevant? </a:t>
            </a:r>
          </a:p>
          <a:p>
            <a:pPr lvl="0"/>
            <a:r>
              <a:rPr lang="en-US" sz="2400"/>
              <a:t>Instead of “other” consider more inclusive terms: another race, additional groups, all other self-descriptions, people identifying as other or multiple races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67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Rectangle 12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5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F34F898-AE93-5840-BB71-900F5847BCF1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762298" y="480059"/>
            <a:ext cx="8661862" cy="589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42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A313B03-D361-4EC9-AF52-0B3C1C92C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E79CB85-A08A-4579-86F6-A8AA97551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6C61C9C-364D-4CB6-B9D1-1A6F50F6A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C5EC292-991E-4C8F-9F55-D72971A4B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52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0B7573-D2CD-4589-B099-E8254726A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999"/>
          </a:xfrm>
          <a:prstGeom prst="rect">
            <a:avLst/>
          </a:prstGeom>
          <a:blipFill dpi="0" rotWithShape="1">
            <a:blip r:embed="rId5">
              <a:alphaModFix amt="5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26A041F-C32D-4E9C-AD9A-6F8F9710D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1" y="480059"/>
            <a:ext cx="11237976" cy="5897880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CB7F87F-276C-4949-8392-B7D94B18BD1B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666" y="803062"/>
            <a:ext cx="9336666" cy="52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4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C328-99AE-BF4B-AD01-5337BE0CF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(9) Using Colors with a Racial Equity Awareness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985FE-937A-034C-AAFA-6259FCB3B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/>
              <a:t>Good color palettes should, at minimum, meet basic accessibility guidelines (</a:t>
            </a:r>
            <a:r>
              <a:rPr lang="en-US" sz="2400" err="1"/>
              <a:t>WebAIM</a:t>
            </a:r>
            <a:r>
              <a:rPr lang="en-US" sz="2400"/>
              <a:t> 2020) and offer sufficient contrast</a:t>
            </a:r>
          </a:p>
          <a:p>
            <a:pPr lvl="0"/>
            <a:r>
              <a:rPr lang="en-US" sz="2400"/>
              <a:t>Color choices = avoid reinforcing gender or racial stereotypes, such as </a:t>
            </a:r>
          </a:p>
          <a:p>
            <a:pPr lvl="1"/>
            <a:r>
              <a:rPr lang="en-US" sz="2000"/>
              <a:t>Pink and blue to represent women and men  </a:t>
            </a:r>
          </a:p>
          <a:p>
            <a:pPr lvl="1"/>
            <a:r>
              <a:rPr lang="en-US" sz="2000"/>
              <a:t>Colors associated with skin tones or racial stereotypes (e.g., black to represent Black people, yellow to represent Asian people). </a:t>
            </a:r>
          </a:p>
          <a:p>
            <a:pPr lvl="0"/>
            <a:r>
              <a:rPr lang="en-US" sz="2400"/>
              <a:t>Avoid incremental color palettes (e.g., light to dark) to represent different demographic groups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71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8A31-C8DE-574C-B6A3-93A36356F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4880"/>
            <a:ext cx="10058400" cy="945157"/>
          </a:xfrm>
        </p:spPr>
        <p:txBody>
          <a:bodyPr>
            <a:normAutofit fontScale="90000"/>
          </a:bodyPr>
          <a:lstStyle/>
          <a:p>
            <a:r>
              <a:rPr lang="en-US" sz="4400"/>
              <a:t>What isn’t good here? What could you do instead?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F695A4-A5EC-A844-95DA-FDADFDCC1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020" y="1104707"/>
            <a:ext cx="6655959" cy="53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04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46668-4CB5-9E49-9936-6C640CC8B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(10) Using Icons and Shapes with a racial Equity Awareness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E4099-DE6F-6A4C-A2D4-C756FCE4B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/>
              <a:t>When using icons, consider whom we are presenting, our results, anticipate how icons might be perceived, and ensure they do not perpetuate harmful stereotypes. </a:t>
            </a:r>
          </a:p>
          <a:p>
            <a:pPr lvl="0"/>
            <a:r>
              <a:rPr lang="en-US" sz="2800"/>
              <a:t> Avoid images that reinforce racial or ethnic stereotypes or power hierarchies</a:t>
            </a:r>
          </a:p>
          <a:p>
            <a:pPr lvl="0"/>
            <a:r>
              <a:rPr lang="en-US" sz="2800"/>
              <a:t>Solicit feedback about the visuals to make sure they are not offensive and to identify problematic cultural associations that were missed.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75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5DF7-0D33-364B-9707-396BAFE2C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/>
              <a:t>(11) Embracing Context and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246BF-908E-D147-83E3-7846D0E7C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/>
              <a:t>Structural racism and other inequities and the mechanisms by which they may be operating should be woven into framing of the research and the chart (</a:t>
            </a:r>
            <a:r>
              <a:rPr lang="en-US" sz="2400" err="1"/>
              <a:t>Schwabish</a:t>
            </a:r>
            <a:r>
              <a:rPr lang="en-US" sz="2400"/>
              <a:t> and </a:t>
            </a:r>
            <a:r>
              <a:rPr lang="en-US" sz="2400" err="1"/>
              <a:t>Kijakazi</a:t>
            </a:r>
            <a:r>
              <a:rPr lang="en-US" sz="2400"/>
              <a:t> 2021). </a:t>
            </a:r>
          </a:p>
          <a:p>
            <a:pPr lvl="0"/>
            <a:r>
              <a:rPr lang="en-US" sz="2400"/>
              <a:t>Too much simplicity can strip context and inherent complexity of social issues that cannot be boiled down to a simple chart. </a:t>
            </a:r>
          </a:p>
          <a:p>
            <a:pPr lvl="0"/>
            <a:r>
              <a:rPr lang="en-US" sz="2400"/>
              <a:t>Charts may be less effective for forming an empathetic connection than other visual or storytelling methods (</a:t>
            </a:r>
            <a:r>
              <a:rPr lang="en-US" sz="2400" err="1"/>
              <a:t>Correll</a:t>
            </a:r>
            <a:r>
              <a:rPr lang="en-US" sz="2400"/>
              <a:t> 2019). </a:t>
            </a:r>
          </a:p>
          <a:p>
            <a:pPr lvl="0"/>
            <a:r>
              <a:rPr lang="en-US" sz="2400"/>
              <a:t>Provide sufficient historical context to mitigate the possibility of a deficit-based interpretation.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37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D948E-175D-CB4E-8575-1D75EFC3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/>
              <a:t>(12) Building Diverse and Inclusive Data Communication Teams and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42B41-359F-EE44-B826-7A6E6F7FF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/>
              <a:t>Diverse teams are critical to creating communication products that apply a racial equity lens and fight other forms of oppression. </a:t>
            </a:r>
          </a:p>
          <a:p>
            <a:pPr lvl="0"/>
            <a:r>
              <a:rPr lang="en-US" sz="2400"/>
              <a:t>Internal org culture should also value, promote, and embody DEI</a:t>
            </a:r>
          </a:p>
          <a:p>
            <a:pPr lvl="0"/>
            <a:r>
              <a:rPr lang="en-US" sz="2400"/>
              <a:t>Ground-up approach with buy-in from leadership</a:t>
            </a:r>
          </a:p>
          <a:p>
            <a:pPr lvl="0"/>
            <a:r>
              <a:rPr lang="en-US" sz="2400"/>
              <a:t>Processes for incorporating equity and inclusiveness need to be codified.</a:t>
            </a:r>
          </a:p>
          <a:p>
            <a:pPr lvl="0"/>
            <a:r>
              <a:rPr lang="en-US" sz="2400"/>
              <a:t>Guidelines should be actionable and instill accountability.</a:t>
            </a:r>
          </a:p>
          <a:p>
            <a:pPr lvl="0"/>
            <a:r>
              <a:rPr lang="en-US" sz="2400"/>
              <a:t>Reevaluate and update regularly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53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97BF2-066C-3140-B380-2C89C483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(13) The Feedback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D199C-0685-D54F-AFE0-CDD638D9F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/>
              <a:t>Team members from different races and ethnicities review each product</a:t>
            </a:r>
          </a:p>
          <a:p>
            <a:pPr lvl="0"/>
            <a:r>
              <a:rPr lang="en-US" sz="2400"/>
              <a:t>Solicit feedback from audiences</a:t>
            </a:r>
          </a:p>
          <a:p>
            <a:pPr lvl="0"/>
            <a:r>
              <a:rPr lang="en-US" sz="2400"/>
              <a:t>Build community relationships and seek feedback</a:t>
            </a:r>
          </a:p>
          <a:p>
            <a:pPr lvl="0"/>
            <a:r>
              <a:rPr lang="en-US" sz="2400"/>
              <a:t>Solicit feedback as part of communication (feedback form, how to contact team)</a:t>
            </a:r>
          </a:p>
          <a:p>
            <a:pPr lvl="0"/>
            <a:r>
              <a:rPr lang="en-US" sz="2400"/>
              <a:t>Reciprocal research - create immediate, concrete benefits participants can receive while participating in the study rather than waiting until the project is over (Hanrahan et al., 2020)</a:t>
            </a:r>
          </a:p>
          <a:p>
            <a:pPr lvl="0"/>
            <a:r>
              <a:rPr lang="en-US" sz="2400"/>
              <a:t>Value time and compensate accordingly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60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E4AD-4377-EB48-B4E3-8B8EA64FE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534719" cy="911906"/>
          </a:xfrm>
        </p:spPr>
        <p:txBody>
          <a:bodyPr>
            <a:noAutofit/>
          </a:bodyPr>
          <a:lstStyle/>
          <a:p>
            <a:pPr algn="ctr"/>
            <a:r>
              <a:rPr lang="en-US" sz="4000"/>
              <a:t>(14) The Gatekeepers - </a:t>
            </a:r>
            <a:r>
              <a:rPr lang="en-US" sz="4000" i="1"/>
              <a:t>funders, project officers, editors, peer reviewers, federal agencies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F51EE-3F28-2944-B117-3BD0EE139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55401"/>
            <a:ext cx="10058400" cy="4050792"/>
          </a:xfrm>
        </p:spPr>
        <p:txBody>
          <a:bodyPr>
            <a:normAutofit/>
          </a:bodyPr>
          <a:lstStyle/>
          <a:p>
            <a:pPr lvl="0"/>
            <a:r>
              <a:rPr lang="en-US" sz="2400"/>
              <a:t>Editors/peer reviewers </a:t>
            </a:r>
          </a:p>
          <a:p>
            <a:pPr lvl="1"/>
            <a:r>
              <a:rPr lang="en-US" sz="2000"/>
              <a:t>Attributing findings to structural racism not yet common in scholarly writing</a:t>
            </a:r>
          </a:p>
          <a:p>
            <a:pPr lvl="1"/>
            <a:r>
              <a:rPr lang="en-US" sz="2000"/>
              <a:t>If editors and reviewers asked questions about racial equity for each manuscript, we would see a shift in how race is analyzed, visualized, and written about</a:t>
            </a:r>
          </a:p>
          <a:p>
            <a:pPr lvl="1"/>
            <a:r>
              <a:rPr lang="en-US" sz="2000"/>
              <a:t>Require a positionality statement = describes an individual’s or team’s or institution’s social and political context that shapes identity in terms of race, class, gender, sexuality, and ability status</a:t>
            </a:r>
          </a:p>
          <a:p>
            <a:pPr lvl="0"/>
            <a:r>
              <a:rPr lang="en-US" sz="2400"/>
              <a:t>Government agencies, regulations, &amp; directives</a:t>
            </a:r>
          </a:p>
          <a:p>
            <a:pPr lvl="1"/>
            <a:r>
              <a:rPr lang="en-US" sz="2000"/>
              <a:t>OMB &amp; Census define how race and ethnicity categorized and collected</a:t>
            </a:r>
          </a:p>
          <a:p>
            <a:pPr lvl="0"/>
            <a:r>
              <a:rPr lang="en-US" sz="2400"/>
              <a:t>Funders </a:t>
            </a:r>
          </a:p>
          <a:p>
            <a:pPr lvl="1"/>
            <a:r>
              <a:rPr lang="en-US" sz="2000"/>
              <a:t>Held to similar account in the funds they disburse and their requests for analysis.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7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8DA6646A-F4F2-1941-9C9B-DEB3C1245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56590" y="0"/>
            <a:ext cx="5938028" cy="6386182"/>
          </a:xfrm>
        </p:spPr>
      </p:pic>
    </p:spTree>
    <p:extLst>
      <p:ext uri="{BB962C8B-B14F-4D97-AF65-F5344CB8AC3E}">
        <p14:creationId xmlns:p14="http://schemas.microsoft.com/office/powerpoint/2010/main" val="2171697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0BEE-5DBD-774B-9EF0-6D2C72443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Small group discussion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8FA0D-5265-45A9-804A-4685136C85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81998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8577086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27191-5176-4a52-a30a-0e251a68934d">
      <Terms xmlns="http://schemas.microsoft.com/office/infopath/2007/PartnerControls"/>
    </lcf76f155ced4ddcb4097134ff3c332f>
    <TaxCatchAll xmlns="b6627302-d8ea-44f3-be5f-50967031ef3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B09EA9A60074D8F1BE1C016EEB0A4" ma:contentTypeVersion="17" ma:contentTypeDescription="Create a new document." ma:contentTypeScope="" ma:versionID="ab5e796167d18536feef0ade3b364aba">
  <xsd:schema xmlns:xsd="http://www.w3.org/2001/XMLSchema" xmlns:xs="http://www.w3.org/2001/XMLSchema" xmlns:p="http://schemas.microsoft.com/office/2006/metadata/properties" xmlns:ns2="12227191-5176-4a52-a30a-0e251a68934d" xmlns:ns3="b6627302-d8ea-44f3-be5f-50967031ef38" targetNamespace="http://schemas.microsoft.com/office/2006/metadata/properties" ma:root="true" ma:fieldsID="e92af3e7770b30fbdcec0d53197a6269" ns2:_="" ns3:_="">
    <xsd:import namespace="12227191-5176-4a52-a30a-0e251a68934d"/>
    <xsd:import namespace="b6627302-d8ea-44f3-be5f-50967031e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27191-5176-4a52-a30a-0e251a6893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627302-d8ea-44f3-be5f-50967031e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627360f-c726-4181-a638-3cf60588b898}" ma:internalName="TaxCatchAll" ma:showField="CatchAllData" ma:web="b6627302-d8ea-44f3-be5f-50967031e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FD6792-1768-46B7-BE30-166C6FCEDC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1B810D-D522-4057-906B-F37E3A3A14C5}">
  <ds:schemaRefs>
    <ds:schemaRef ds:uri="12227191-5176-4a52-a30a-0e251a68934d"/>
    <ds:schemaRef ds:uri="b6627302-d8ea-44f3-be5f-50967031ef3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2DF5FC4-0855-460D-9EE8-056B84A661E0}">
  <ds:schemaRefs>
    <ds:schemaRef ds:uri="12227191-5176-4a52-a30a-0e251a68934d"/>
    <ds:schemaRef ds:uri="b6627302-d8ea-44f3-be5f-50967031ef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23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Wood Type</vt:lpstr>
      <vt:lpstr> Racial Equity in Educare   July CoP (9/7/2021)  </vt:lpstr>
      <vt:lpstr>Overview - Anti-racist research, CRT, and data use </vt:lpstr>
      <vt:lpstr>antiracist research is:</vt:lpstr>
      <vt:lpstr>Critical Race Theory as a framework for research</vt:lpstr>
      <vt:lpstr>Critical Race Theory as a framework for research</vt:lpstr>
      <vt:lpstr>Urban Institute  Do No Harm Guide for Data Visualization</vt:lpstr>
      <vt:lpstr>(4) Engaging or reflecting lived experiences</vt:lpstr>
      <vt:lpstr>(5) Assessing the data behind the visualization </vt:lpstr>
      <vt:lpstr>(6) Using Language with a Racial Equity Awareness</vt:lpstr>
      <vt:lpstr>PowerPoint Presentation</vt:lpstr>
      <vt:lpstr>(7) Ordering Data Purposefully</vt:lpstr>
      <vt:lpstr>(8) Considering Missing Groups</vt:lpstr>
      <vt:lpstr>PowerPoint Presentation</vt:lpstr>
      <vt:lpstr>PowerPoint Presentation</vt:lpstr>
      <vt:lpstr>(9) Using Colors with a Racial Equity Awareness</vt:lpstr>
      <vt:lpstr>What isn’t good here? What could you do instead?</vt:lpstr>
      <vt:lpstr>(10) Using Icons and Shapes with a racial Equity Awareness</vt:lpstr>
      <vt:lpstr>(11) Embracing Context and Complexity</vt:lpstr>
      <vt:lpstr>(12) Building Diverse and Inclusive Data Communication Teams and Organizations</vt:lpstr>
      <vt:lpstr>(13) The Feedback Loop</vt:lpstr>
      <vt:lpstr>(14) The Gatekeepers - funders, project officers, editors, peer reviewers, federal agencies</vt:lpstr>
      <vt:lpstr>PowerPoint Presentation</vt:lpstr>
      <vt:lpstr>Small group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Racial Equity in Educare   May CoP 5/15/2021</dc:title>
  <dc:creator>De Marco, Allison Cheyney</dc:creator>
  <cp:revision>1</cp:revision>
  <dcterms:created xsi:type="dcterms:W3CDTF">2021-05-11T19:28:29Z</dcterms:created>
  <dcterms:modified xsi:type="dcterms:W3CDTF">2026-10-07T20:42:59Z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0x0101001BCB09EA9A60074D8F1BE1C016EEB0A4</vt:lpwstr>
  </property>
  <property fmtid="{D5CDD505-2E9C-101B-9397-08002B2CF9AE}" pid="3" name="MediaServiceImageTags">
    <vt:lpwstr/>
  </property>
</Properties>
</file>