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6"/>
  </p:notesMasterIdLst>
  <p:sldIdLst>
    <p:sldId id="416" r:id="rId2"/>
    <p:sldId id="3798" r:id="rId3"/>
    <p:sldId id="3797" r:id="rId4"/>
    <p:sldId id="3799" r:id="rId5"/>
    <p:sldId id="3806" r:id="rId6"/>
    <p:sldId id="3805" r:id="rId7"/>
    <p:sldId id="3800" r:id="rId8"/>
    <p:sldId id="3801" r:id="rId9"/>
    <p:sldId id="3802" r:id="rId10"/>
    <p:sldId id="3803" r:id="rId11"/>
    <p:sldId id="3807" r:id="rId12"/>
    <p:sldId id="3804" r:id="rId13"/>
    <p:sldId id="3808" r:id="rId14"/>
    <p:sldId id="379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7B70CE-E0DF-5D49-BDD1-E3986D0DFC92}" v="1" dt="2026-01-09T21:20:56.0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5"/>
    <p:restoredTop sz="62500"/>
  </p:normalViewPr>
  <p:slideViewPr>
    <p:cSldViewPr snapToGrid="0" snapToObjects="1">
      <p:cViewPr varScale="1">
        <p:scale>
          <a:sx n="87" d="100"/>
          <a:sy n="87" d="100"/>
        </p:scale>
        <p:origin x="928" y="200"/>
      </p:cViewPr>
      <p:guideLst/>
    </p:cSldViewPr>
  </p:slideViewPr>
  <p:notesTextViewPr>
    <p:cViewPr>
      <p:scale>
        <a:sx n="1" d="1"/>
        <a:sy n="1" d="1"/>
      </p:scale>
      <p:origin x="0" y="0"/>
    </p:cViewPr>
  </p:notesTextViewPr>
  <p:notesViewPr>
    <p:cSldViewPr snapToGrid="0" snapToObjects="1">
      <p:cViewPr varScale="1">
        <p:scale>
          <a:sx n="85" d="100"/>
          <a:sy n="85" d="100"/>
        </p:scale>
        <p:origin x="2720"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A407B5-53BD-45F4-A55B-7B1D46712519}"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78977A0-7454-4A42-BDA5-D25D27701FA9}">
      <dgm:prSet custT="1"/>
      <dgm:spPr/>
      <dgm:t>
        <a:bodyPr/>
        <a:lstStyle/>
        <a:p>
          <a:r>
            <a:rPr lang="en-US" sz="2200" dirty="0"/>
            <a:t>What is trauma?</a:t>
          </a:r>
        </a:p>
      </dgm:t>
    </dgm:pt>
    <dgm:pt modelId="{E7F9A889-ADC6-478C-BE1C-97F124638B60}" type="parTrans" cxnId="{5726BB93-6D97-4FE4-B470-9FCBA5035B1B}">
      <dgm:prSet/>
      <dgm:spPr/>
      <dgm:t>
        <a:bodyPr/>
        <a:lstStyle/>
        <a:p>
          <a:endParaRPr lang="en-US" sz="2200"/>
        </a:p>
      </dgm:t>
    </dgm:pt>
    <dgm:pt modelId="{FEBED750-6FA5-4364-BA32-6CAE16F90A1E}" type="sibTrans" cxnId="{5726BB93-6D97-4FE4-B470-9FCBA5035B1B}">
      <dgm:prSet/>
      <dgm:spPr/>
      <dgm:t>
        <a:bodyPr/>
        <a:lstStyle/>
        <a:p>
          <a:endParaRPr lang="en-US" sz="2200"/>
        </a:p>
      </dgm:t>
    </dgm:pt>
    <dgm:pt modelId="{99CD82C9-6672-4522-AAA7-614F4E6A3B4F}">
      <dgm:prSet custT="1"/>
      <dgm:spPr/>
      <dgm:t>
        <a:bodyPr/>
        <a:lstStyle/>
        <a:p>
          <a:r>
            <a:rPr lang="en-US" sz="2200"/>
            <a:t>What does it mean to be trauma-informed?</a:t>
          </a:r>
        </a:p>
      </dgm:t>
    </dgm:pt>
    <dgm:pt modelId="{079EBA57-2D20-4277-848B-A7DC21CB4DA2}" type="parTrans" cxnId="{91B327C7-7927-49E3-B9C4-D72308A6F60D}">
      <dgm:prSet/>
      <dgm:spPr/>
      <dgm:t>
        <a:bodyPr/>
        <a:lstStyle/>
        <a:p>
          <a:endParaRPr lang="en-US" sz="2200"/>
        </a:p>
      </dgm:t>
    </dgm:pt>
    <dgm:pt modelId="{FE9EB0BB-748B-4D02-9611-0630EFC0C815}" type="sibTrans" cxnId="{91B327C7-7927-49E3-B9C4-D72308A6F60D}">
      <dgm:prSet/>
      <dgm:spPr/>
      <dgm:t>
        <a:bodyPr/>
        <a:lstStyle/>
        <a:p>
          <a:endParaRPr lang="en-US" sz="2200"/>
        </a:p>
      </dgm:t>
    </dgm:pt>
    <dgm:pt modelId="{9E65BCC2-9E17-41F5-B0CB-C2BABAC93EF8}">
      <dgm:prSet custT="1"/>
      <dgm:spPr/>
      <dgm:t>
        <a:bodyPr/>
        <a:lstStyle/>
        <a:p>
          <a:r>
            <a:rPr lang="en-US" sz="2200"/>
            <a:t>What is a trauma-informed social justice research framework?</a:t>
          </a:r>
        </a:p>
      </dgm:t>
    </dgm:pt>
    <dgm:pt modelId="{0241C753-AB0C-4545-9B2F-BF2A4BC7D4BA}" type="parTrans" cxnId="{523C3D46-FA41-4218-9003-E1A88C4D8BCB}">
      <dgm:prSet/>
      <dgm:spPr/>
      <dgm:t>
        <a:bodyPr/>
        <a:lstStyle/>
        <a:p>
          <a:endParaRPr lang="en-US" sz="2200"/>
        </a:p>
      </dgm:t>
    </dgm:pt>
    <dgm:pt modelId="{537FB26C-B300-4388-98A1-523BC945B168}" type="sibTrans" cxnId="{523C3D46-FA41-4218-9003-E1A88C4D8BCB}">
      <dgm:prSet/>
      <dgm:spPr/>
      <dgm:t>
        <a:bodyPr/>
        <a:lstStyle/>
        <a:p>
          <a:endParaRPr lang="en-US" sz="2200"/>
        </a:p>
      </dgm:t>
    </dgm:pt>
    <dgm:pt modelId="{71FBDCC9-E9E0-41F3-A494-AD7269989106}">
      <dgm:prSet custT="1"/>
      <dgm:spPr/>
      <dgm:t>
        <a:bodyPr/>
        <a:lstStyle/>
        <a:p>
          <a:r>
            <a:rPr lang="en-US" sz="2200"/>
            <a:t>How might we apply it?</a:t>
          </a:r>
        </a:p>
      </dgm:t>
    </dgm:pt>
    <dgm:pt modelId="{45BB370D-9AAF-4AA7-A25B-AB7138EA360E}" type="parTrans" cxnId="{6E0BDE61-B3B2-4B3A-824D-201B620301DA}">
      <dgm:prSet/>
      <dgm:spPr/>
      <dgm:t>
        <a:bodyPr/>
        <a:lstStyle/>
        <a:p>
          <a:endParaRPr lang="en-US" sz="2200"/>
        </a:p>
      </dgm:t>
    </dgm:pt>
    <dgm:pt modelId="{5D9F7E1E-ED18-44C7-9721-7AE84C7921ED}" type="sibTrans" cxnId="{6E0BDE61-B3B2-4B3A-824D-201B620301DA}">
      <dgm:prSet/>
      <dgm:spPr/>
      <dgm:t>
        <a:bodyPr/>
        <a:lstStyle/>
        <a:p>
          <a:endParaRPr lang="en-US" sz="2200"/>
        </a:p>
      </dgm:t>
    </dgm:pt>
    <dgm:pt modelId="{D200344D-C2C7-2948-9576-8D02D86A448B}">
      <dgm:prSet custT="1"/>
      <dgm:spPr/>
      <dgm:t>
        <a:bodyPr/>
        <a:lstStyle/>
        <a:p>
          <a:r>
            <a:rPr lang="en-US" sz="2200" dirty="0">
              <a:solidFill>
                <a:schemeClr val="accent5"/>
              </a:solidFill>
            </a:rPr>
            <a:t>Adapted from:  </a:t>
          </a:r>
          <a:r>
            <a:rPr lang="en-US" sz="2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2200" b="0" i="1" dirty="0">
              <a:solidFill>
                <a:schemeClr val="accent5"/>
              </a:solidFill>
            </a:rPr>
            <a:t>Social Work Research</a:t>
          </a:r>
          <a:r>
            <a:rPr lang="en-US" sz="2200" b="0" i="0" dirty="0">
              <a:solidFill>
                <a:schemeClr val="accent5"/>
              </a:solidFill>
            </a:rPr>
            <a:t>, </a:t>
          </a:r>
          <a:r>
            <a:rPr lang="en-US" sz="2200" b="0" i="1" dirty="0">
              <a:solidFill>
                <a:schemeClr val="accent5"/>
              </a:solidFill>
            </a:rPr>
            <a:t>44</a:t>
          </a:r>
          <a:r>
            <a:rPr lang="en-US" sz="2200" b="0" i="0" dirty="0">
              <a:solidFill>
                <a:schemeClr val="accent5"/>
              </a:solidFill>
            </a:rPr>
            <a:t>(3), 169-181.</a:t>
          </a:r>
          <a:endParaRPr lang="en-US" sz="2200" dirty="0">
            <a:solidFill>
              <a:schemeClr val="accent5"/>
            </a:solidFill>
          </a:endParaRPr>
        </a:p>
      </dgm:t>
    </dgm:pt>
    <dgm:pt modelId="{D0B3AE2E-70C2-5241-B37C-120ED1B99867}" type="parTrans" cxnId="{254D80A4-DD4E-C74C-AF17-D9C6E248BBE6}">
      <dgm:prSet/>
      <dgm:spPr/>
      <dgm:t>
        <a:bodyPr/>
        <a:lstStyle/>
        <a:p>
          <a:endParaRPr lang="en-US" sz="2200"/>
        </a:p>
      </dgm:t>
    </dgm:pt>
    <dgm:pt modelId="{7C784AF9-E771-DD40-A4B0-C4E5803BDAD4}" type="sibTrans" cxnId="{254D80A4-DD4E-C74C-AF17-D9C6E248BBE6}">
      <dgm:prSet/>
      <dgm:spPr/>
      <dgm:t>
        <a:bodyPr/>
        <a:lstStyle/>
        <a:p>
          <a:endParaRPr lang="en-US"/>
        </a:p>
      </dgm:t>
    </dgm:pt>
    <dgm:pt modelId="{2DD0CF96-AF9E-3143-A9EF-998D2C28826A}" type="pres">
      <dgm:prSet presAssocID="{ADA407B5-53BD-45F4-A55B-7B1D46712519}" presName="vert0" presStyleCnt="0">
        <dgm:presLayoutVars>
          <dgm:dir/>
          <dgm:animOne val="branch"/>
          <dgm:animLvl val="lvl"/>
        </dgm:presLayoutVars>
      </dgm:prSet>
      <dgm:spPr/>
    </dgm:pt>
    <dgm:pt modelId="{BB8A5797-DFE6-7548-9012-719B686CF931}" type="pres">
      <dgm:prSet presAssocID="{578977A0-7454-4A42-BDA5-D25D27701FA9}" presName="thickLine" presStyleLbl="alignNode1" presStyleIdx="0" presStyleCnt="5"/>
      <dgm:spPr/>
    </dgm:pt>
    <dgm:pt modelId="{C2EA39C0-463D-4441-9D93-BEEEED98F9C7}" type="pres">
      <dgm:prSet presAssocID="{578977A0-7454-4A42-BDA5-D25D27701FA9}" presName="horz1" presStyleCnt="0"/>
      <dgm:spPr/>
    </dgm:pt>
    <dgm:pt modelId="{E35C7F1B-74AB-4D4C-BBAF-9CF83EDE7DB2}" type="pres">
      <dgm:prSet presAssocID="{578977A0-7454-4A42-BDA5-D25D27701FA9}" presName="tx1" presStyleLbl="revTx" presStyleIdx="0" presStyleCnt="5"/>
      <dgm:spPr/>
    </dgm:pt>
    <dgm:pt modelId="{D4C93921-8911-9946-AFE7-C045F65AE656}" type="pres">
      <dgm:prSet presAssocID="{578977A0-7454-4A42-BDA5-D25D27701FA9}" presName="vert1" presStyleCnt="0"/>
      <dgm:spPr/>
    </dgm:pt>
    <dgm:pt modelId="{DF7A4A46-77A5-4845-9386-F0A26F937BBC}" type="pres">
      <dgm:prSet presAssocID="{99CD82C9-6672-4522-AAA7-614F4E6A3B4F}" presName="thickLine" presStyleLbl="alignNode1" presStyleIdx="1" presStyleCnt="5"/>
      <dgm:spPr/>
    </dgm:pt>
    <dgm:pt modelId="{77B8847E-3DAE-354B-B6FA-B0927860111F}" type="pres">
      <dgm:prSet presAssocID="{99CD82C9-6672-4522-AAA7-614F4E6A3B4F}" presName="horz1" presStyleCnt="0"/>
      <dgm:spPr/>
    </dgm:pt>
    <dgm:pt modelId="{A91D8782-0E0C-4142-A2E2-AD60AE7162DF}" type="pres">
      <dgm:prSet presAssocID="{99CD82C9-6672-4522-AAA7-614F4E6A3B4F}" presName="tx1" presStyleLbl="revTx" presStyleIdx="1" presStyleCnt="5"/>
      <dgm:spPr/>
    </dgm:pt>
    <dgm:pt modelId="{AB638270-3B1B-4C41-925E-DCC4B742A7E3}" type="pres">
      <dgm:prSet presAssocID="{99CD82C9-6672-4522-AAA7-614F4E6A3B4F}" presName="vert1" presStyleCnt="0"/>
      <dgm:spPr/>
    </dgm:pt>
    <dgm:pt modelId="{A1567C36-DAB7-704E-A565-815DABBB6148}" type="pres">
      <dgm:prSet presAssocID="{9E65BCC2-9E17-41F5-B0CB-C2BABAC93EF8}" presName="thickLine" presStyleLbl="alignNode1" presStyleIdx="2" presStyleCnt="5"/>
      <dgm:spPr/>
    </dgm:pt>
    <dgm:pt modelId="{5D97D9D8-4C56-694F-A0A3-2A51850107F1}" type="pres">
      <dgm:prSet presAssocID="{9E65BCC2-9E17-41F5-B0CB-C2BABAC93EF8}" presName="horz1" presStyleCnt="0"/>
      <dgm:spPr/>
    </dgm:pt>
    <dgm:pt modelId="{3FA6B24D-992D-C840-AFE1-4B73C180D293}" type="pres">
      <dgm:prSet presAssocID="{9E65BCC2-9E17-41F5-B0CB-C2BABAC93EF8}" presName="tx1" presStyleLbl="revTx" presStyleIdx="2" presStyleCnt="5"/>
      <dgm:spPr/>
    </dgm:pt>
    <dgm:pt modelId="{C7093D7B-CAE6-B348-8260-BDD1B862E7C3}" type="pres">
      <dgm:prSet presAssocID="{9E65BCC2-9E17-41F5-B0CB-C2BABAC93EF8}" presName="vert1" presStyleCnt="0"/>
      <dgm:spPr/>
    </dgm:pt>
    <dgm:pt modelId="{655D4C40-CE78-0940-9301-C4E55652F1B3}" type="pres">
      <dgm:prSet presAssocID="{71FBDCC9-E9E0-41F3-A494-AD7269989106}" presName="thickLine" presStyleLbl="alignNode1" presStyleIdx="3" presStyleCnt="5"/>
      <dgm:spPr/>
    </dgm:pt>
    <dgm:pt modelId="{2E309DB8-C655-CC45-A85C-0827530EDF8F}" type="pres">
      <dgm:prSet presAssocID="{71FBDCC9-E9E0-41F3-A494-AD7269989106}" presName="horz1" presStyleCnt="0"/>
      <dgm:spPr/>
    </dgm:pt>
    <dgm:pt modelId="{87BBAC08-D277-B943-9933-422C78038C79}" type="pres">
      <dgm:prSet presAssocID="{71FBDCC9-E9E0-41F3-A494-AD7269989106}" presName="tx1" presStyleLbl="revTx" presStyleIdx="3" presStyleCnt="5"/>
      <dgm:spPr/>
    </dgm:pt>
    <dgm:pt modelId="{FE00F024-073D-7D4C-B26D-1C0E2E4ED4C3}" type="pres">
      <dgm:prSet presAssocID="{71FBDCC9-E9E0-41F3-A494-AD7269989106}" presName="vert1" presStyleCnt="0"/>
      <dgm:spPr/>
    </dgm:pt>
    <dgm:pt modelId="{A37ED1A9-7723-7D48-B9AA-2555B2118DC0}" type="pres">
      <dgm:prSet presAssocID="{D200344D-C2C7-2948-9576-8D02D86A448B}" presName="thickLine" presStyleLbl="alignNode1" presStyleIdx="4" presStyleCnt="5"/>
      <dgm:spPr/>
    </dgm:pt>
    <dgm:pt modelId="{6576324A-C3DF-5D40-941A-FE31B27FB00E}" type="pres">
      <dgm:prSet presAssocID="{D200344D-C2C7-2948-9576-8D02D86A448B}" presName="horz1" presStyleCnt="0"/>
      <dgm:spPr/>
    </dgm:pt>
    <dgm:pt modelId="{71C197C4-C4E5-0348-84B2-8F64DF8BCE90}" type="pres">
      <dgm:prSet presAssocID="{D200344D-C2C7-2948-9576-8D02D86A448B}" presName="tx1" presStyleLbl="revTx" presStyleIdx="4" presStyleCnt="5"/>
      <dgm:spPr/>
    </dgm:pt>
    <dgm:pt modelId="{158923F3-13C9-4044-8285-910FC0E3A9D9}" type="pres">
      <dgm:prSet presAssocID="{D200344D-C2C7-2948-9576-8D02D86A448B}" presName="vert1" presStyleCnt="0"/>
      <dgm:spPr/>
    </dgm:pt>
  </dgm:ptLst>
  <dgm:cxnLst>
    <dgm:cxn modelId="{523C3D46-FA41-4218-9003-E1A88C4D8BCB}" srcId="{ADA407B5-53BD-45F4-A55B-7B1D46712519}" destId="{9E65BCC2-9E17-41F5-B0CB-C2BABAC93EF8}" srcOrd="2" destOrd="0" parTransId="{0241C753-AB0C-4545-9B2F-BF2A4BC7D4BA}" sibTransId="{537FB26C-B300-4388-98A1-523BC945B168}"/>
    <dgm:cxn modelId="{621BA852-403F-B145-AB03-5B04603222F1}" type="presOf" srcId="{99CD82C9-6672-4522-AAA7-614F4E6A3B4F}" destId="{A91D8782-0E0C-4142-A2E2-AD60AE7162DF}" srcOrd="0" destOrd="0" presId="urn:microsoft.com/office/officeart/2008/layout/LinedList"/>
    <dgm:cxn modelId="{6E0BDE61-B3B2-4B3A-824D-201B620301DA}" srcId="{ADA407B5-53BD-45F4-A55B-7B1D46712519}" destId="{71FBDCC9-E9E0-41F3-A494-AD7269989106}" srcOrd="3" destOrd="0" parTransId="{45BB370D-9AAF-4AA7-A25B-AB7138EA360E}" sibTransId="{5D9F7E1E-ED18-44C7-9721-7AE84C7921ED}"/>
    <dgm:cxn modelId="{5406AD6E-0A4A-CA4C-AC01-E83710AB8D90}" type="presOf" srcId="{71FBDCC9-E9E0-41F3-A494-AD7269989106}" destId="{87BBAC08-D277-B943-9933-422C78038C79}" srcOrd="0" destOrd="0" presId="urn:microsoft.com/office/officeart/2008/layout/LinedList"/>
    <dgm:cxn modelId="{A866678D-393D-8B48-8723-629B0BB8EBD2}" type="presOf" srcId="{ADA407B5-53BD-45F4-A55B-7B1D46712519}" destId="{2DD0CF96-AF9E-3143-A9EF-998D2C28826A}" srcOrd="0" destOrd="0" presId="urn:microsoft.com/office/officeart/2008/layout/LinedList"/>
    <dgm:cxn modelId="{5726BB93-6D97-4FE4-B470-9FCBA5035B1B}" srcId="{ADA407B5-53BD-45F4-A55B-7B1D46712519}" destId="{578977A0-7454-4A42-BDA5-D25D27701FA9}" srcOrd="0" destOrd="0" parTransId="{E7F9A889-ADC6-478C-BE1C-97F124638B60}" sibTransId="{FEBED750-6FA5-4364-BA32-6CAE16F90A1E}"/>
    <dgm:cxn modelId="{515C1FA2-1D62-464D-8513-722EB27E98CE}" type="presOf" srcId="{578977A0-7454-4A42-BDA5-D25D27701FA9}" destId="{E35C7F1B-74AB-4D4C-BBAF-9CF83EDE7DB2}" srcOrd="0" destOrd="0" presId="urn:microsoft.com/office/officeart/2008/layout/LinedList"/>
    <dgm:cxn modelId="{254D80A4-DD4E-C74C-AF17-D9C6E248BBE6}" srcId="{ADA407B5-53BD-45F4-A55B-7B1D46712519}" destId="{D200344D-C2C7-2948-9576-8D02D86A448B}" srcOrd="4" destOrd="0" parTransId="{D0B3AE2E-70C2-5241-B37C-120ED1B99867}" sibTransId="{7C784AF9-E771-DD40-A4B0-C4E5803BDAD4}"/>
    <dgm:cxn modelId="{6ADDB4AD-9476-3648-A9A2-CBB9BD9057DD}" type="presOf" srcId="{D200344D-C2C7-2948-9576-8D02D86A448B}" destId="{71C197C4-C4E5-0348-84B2-8F64DF8BCE90}" srcOrd="0" destOrd="0" presId="urn:microsoft.com/office/officeart/2008/layout/LinedList"/>
    <dgm:cxn modelId="{91B327C7-7927-49E3-B9C4-D72308A6F60D}" srcId="{ADA407B5-53BD-45F4-A55B-7B1D46712519}" destId="{99CD82C9-6672-4522-AAA7-614F4E6A3B4F}" srcOrd="1" destOrd="0" parTransId="{079EBA57-2D20-4277-848B-A7DC21CB4DA2}" sibTransId="{FE9EB0BB-748B-4D02-9611-0630EFC0C815}"/>
    <dgm:cxn modelId="{7F3A2DFE-C352-754F-8DBD-661ABA62E1CE}" type="presOf" srcId="{9E65BCC2-9E17-41F5-B0CB-C2BABAC93EF8}" destId="{3FA6B24D-992D-C840-AFE1-4B73C180D293}" srcOrd="0" destOrd="0" presId="urn:microsoft.com/office/officeart/2008/layout/LinedList"/>
    <dgm:cxn modelId="{B44B4684-2456-0741-AA57-CE76EDE271F2}" type="presParOf" srcId="{2DD0CF96-AF9E-3143-A9EF-998D2C28826A}" destId="{BB8A5797-DFE6-7548-9012-719B686CF931}" srcOrd="0" destOrd="0" presId="urn:microsoft.com/office/officeart/2008/layout/LinedList"/>
    <dgm:cxn modelId="{30F6DE5D-2D6E-6544-A48D-17D951145E77}" type="presParOf" srcId="{2DD0CF96-AF9E-3143-A9EF-998D2C28826A}" destId="{C2EA39C0-463D-4441-9D93-BEEEED98F9C7}" srcOrd="1" destOrd="0" presId="urn:microsoft.com/office/officeart/2008/layout/LinedList"/>
    <dgm:cxn modelId="{67546CE1-D72C-534A-A58E-367A4D0C6AA0}" type="presParOf" srcId="{C2EA39C0-463D-4441-9D93-BEEEED98F9C7}" destId="{E35C7F1B-74AB-4D4C-BBAF-9CF83EDE7DB2}" srcOrd="0" destOrd="0" presId="urn:microsoft.com/office/officeart/2008/layout/LinedList"/>
    <dgm:cxn modelId="{7E71051E-EB5F-A44B-980D-1EE1C97238AA}" type="presParOf" srcId="{C2EA39C0-463D-4441-9D93-BEEEED98F9C7}" destId="{D4C93921-8911-9946-AFE7-C045F65AE656}" srcOrd="1" destOrd="0" presId="urn:microsoft.com/office/officeart/2008/layout/LinedList"/>
    <dgm:cxn modelId="{74AE590C-F679-0645-B4D1-CAD54306DBB2}" type="presParOf" srcId="{2DD0CF96-AF9E-3143-A9EF-998D2C28826A}" destId="{DF7A4A46-77A5-4845-9386-F0A26F937BBC}" srcOrd="2" destOrd="0" presId="urn:microsoft.com/office/officeart/2008/layout/LinedList"/>
    <dgm:cxn modelId="{00A980DB-3687-834C-AB1A-2AA5B50EE070}" type="presParOf" srcId="{2DD0CF96-AF9E-3143-A9EF-998D2C28826A}" destId="{77B8847E-3DAE-354B-B6FA-B0927860111F}" srcOrd="3" destOrd="0" presId="urn:microsoft.com/office/officeart/2008/layout/LinedList"/>
    <dgm:cxn modelId="{DDDFF67A-1F91-254B-802C-BF3B1BD7882E}" type="presParOf" srcId="{77B8847E-3DAE-354B-B6FA-B0927860111F}" destId="{A91D8782-0E0C-4142-A2E2-AD60AE7162DF}" srcOrd="0" destOrd="0" presId="urn:microsoft.com/office/officeart/2008/layout/LinedList"/>
    <dgm:cxn modelId="{B817674E-210F-7D48-A030-DA41F01B3CC8}" type="presParOf" srcId="{77B8847E-3DAE-354B-B6FA-B0927860111F}" destId="{AB638270-3B1B-4C41-925E-DCC4B742A7E3}" srcOrd="1" destOrd="0" presId="urn:microsoft.com/office/officeart/2008/layout/LinedList"/>
    <dgm:cxn modelId="{F53EE3D2-56A9-604E-AA49-C14951FC24DE}" type="presParOf" srcId="{2DD0CF96-AF9E-3143-A9EF-998D2C28826A}" destId="{A1567C36-DAB7-704E-A565-815DABBB6148}" srcOrd="4" destOrd="0" presId="urn:microsoft.com/office/officeart/2008/layout/LinedList"/>
    <dgm:cxn modelId="{4916052F-367A-0A4A-9275-853FBF8AACB1}" type="presParOf" srcId="{2DD0CF96-AF9E-3143-A9EF-998D2C28826A}" destId="{5D97D9D8-4C56-694F-A0A3-2A51850107F1}" srcOrd="5" destOrd="0" presId="urn:microsoft.com/office/officeart/2008/layout/LinedList"/>
    <dgm:cxn modelId="{C7875348-F11D-D549-886F-87CEF594DDB6}" type="presParOf" srcId="{5D97D9D8-4C56-694F-A0A3-2A51850107F1}" destId="{3FA6B24D-992D-C840-AFE1-4B73C180D293}" srcOrd="0" destOrd="0" presId="urn:microsoft.com/office/officeart/2008/layout/LinedList"/>
    <dgm:cxn modelId="{95C7AFF7-DB1F-484F-9155-3ED57FF4C893}" type="presParOf" srcId="{5D97D9D8-4C56-694F-A0A3-2A51850107F1}" destId="{C7093D7B-CAE6-B348-8260-BDD1B862E7C3}" srcOrd="1" destOrd="0" presId="urn:microsoft.com/office/officeart/2008/layout/LinedList"/>
    <dgm:cxn modelId="{D91C7E74-7C73-0143-8039-1D76C6ADF2AB}" type="presParOf" srcId="{2DD0CF96-AF9E-3143-A9EF-998D2C28826A}" destId="{655D4C40-CE78-0940-9301-C4E55652F1B3}" srcOrd="6" destOrd="0" presId="urn:microsoft.com/office/officeart/2008/layout/LinedList"/>
    <dgm:cxn modelId="{068D8ED1-6039-4F4F-A742-9948C8F37200}" type="presParOf" srcId="{2DD0CF96-AF9E-3143-A9EF-998D2C28826A}" destId="{2E309DB8-C655-CC45-A85C-0827530EDF8F}" srcOrd="7" destOrd="0" presId="urn:microsoft.com/office/officeart/2008/layout/LinedList"/>
    <dgm:cxn modelId="{D44B828F-0B0E-7F48-A7AF-8B3E3908E31D}" type="presParOf" srcId="{2E309DB8-C655-CC45-A85C-0827530EDF8F}" destId="{87BBAC08-D277-B943-9933-422C78038C79}" srcOrd="0" destOrd="0" presId="urn:microsoft.com/office/officeart/2008/layout/LinedList"/>
    <dgm:cxn modelId="{8D5876D8-C4EB-FA44-9887-9BB8E72A1CDE}" type="presParOf" srcId="{2E309DB8-C655-CC45-A85C-0827530EDF8F}" destId="{FE00F024-073D-7D4C-B26D-1C0E2E4ED4C3}" srcOrd="1" destOrd="0" presId="urn:microsoft.com/office/officeart/2008/layout/LinedList"/>
    <dgm:cxn modelId="{20813C64-A91C-6746-886A-C9FF3C80D548}" type="presParOf" srcId="{2DD0CF96-AF9E-3143-A9EF-998D2C28826A}" destId="{A37ED1A9-7723-7D48-B9AA-2555B2118DC0}" srcOrd="8" destOrd="0" presId="urn:microsoft.com/office/officeart/2008/layout/LinedList"/>
    <dgm:cxn modelId="{35378F59-4A10-5241-B251-5F44EA2E4F56}" type="presParOf" srcId="{2DD0CF96-AF9E-3143-A9EF-998D2C28826A}" destId="{6576324A-C3DF-5D40-941A-FE31B27FB00E}" srcOrd="9" destOrd="0" presId="urn:microsoft.com/office/officeart/2008/layout/LinedList"/>
    <dgm:cxn modelId="{04A48586-9EA8-5F48-A82B-4B1375AF94FE}" type="presParOf" srcId="{6576324A-C3DF-5D40-941A-FE31B27FB00E}" destId="{71C197C4-C4E5-0348-84B2-8F64DF8BCE90}" srcOrd="0" destOrd="0" presId="urn:microsoft.com/office/officeart/2008/layout/LinedList"/>
    <dgm:cxn modelId="{4AD749D9-0985-4A45-9417-C8345B823A16}" type="presParOf" srcId="{6576324A-C3DF-5D40-941A-FE31B27FB00E}" destId="{158923F3-13C9-4044-8285-910FC0E3A9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A5797-DFE6-7548-9012-719B686CF931}">
      <dsp:nvSpPr>
        <dsp:cNvPr id="0" name=""/>
        <dsp:cNvSpPr/>
      </dsp:nvSpPr>
      <dsp:spPr>
        <a:xfrm>
          <a:off x="0" y="644"/>
          <a:ext cx="6604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5C7F1B-74AB-4D4C-BBAF-9CF83EDE7DB2}">
      <dsp:nvSpPr>
        <dsp:cNvPr id="0" name=""/>
        <dsp:cNvSpPr/>
      </dsp:nvSpPr>
      <dsp:spPr>
        <a:xfrm>
          <a:off x="0" y="644"/>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What is trauma?</a:t>
          </a:r>
        </a:p>
      </dsp:txBody>
      <dsp:txXfrm>
        <a:off x="0" y="644"/>
        <a:ext cx="6604000" cy="1055112"/>
      </dsp:txXfrm>
    </dsp:sp>
    <dsp:sp modelId="{DF7A4A46-77A5-4845-9386-F0A26F937BBC}">
      <dsp:nvSpPr>
        <dsp:cNvPr id="0" name=""/>
        <dsp:cNvSpPr/>
      </dsp:nvSpPr>
      <dsp:spPr>
        <a:xfrm>
          <a:off x="0" y="1055756"/>
          <a:ext cx="66040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1D8782-0E0C-4142-A2E2-AD60AE7162DF}">
      <dsp:nvSpPr>
        <dsp:cNvPr id="0" name=""/>
        <dsp:cNvSpPr/>
      </dsp:nvSpPr>
      <dsp:spPr>
        <a:xfrm>
          <a:off x="0" y="1055756"/>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What does it mean to be trauma-informed?</a:t>
          </a:r>
        </a:p>
      </dsp:txBody>
      <dsp:txXfrm>
        <a:off x="0" y="1055756"/>
        <a:ext cx="6604000" cy="1055112"/>
      </dsp:txXfrm>
    </dsp:sp>
    <dsp:sp modelId="{A1567C36-DAB7-704E-A565-815DABBB6148}">
      <dsp:nvSpPr>
        <dsp:cNvPr id="0" name=""/>
        <dsp:cNvSpPr/>
      </dsp:nvSpPr>
      <dsp:spPr>
        <a:xfrm>
          <a:off x="0" y="2110868"/>
          <a:ext cx="66040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A6B24D-992D-C840-AFE1-4B73C180D293}">
      <dsp:nvSpPr>
        <dsp:cNvPr id="0" name=""/>
        <dsp:cNvSpPr/>
      </dsp:nvSpPr>
      <dsp:spPr>
        <a:xfrm>
          <a:off x="0" y="2110868"/>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What is a trauma-informed social justice research framework?</a:t>
          </a:r>
        </a:p>
      </dsp:txBody>
      <dsp:txXfrm>
        <a:off x="0" y="2110868"/>
        <a:ext cx="6604000" cy="1055112"/>
      </dsp:txXfrm>
    </dsp:sp>
    <dsp:sp modelId="{655D4C40-CE78-0940-9301-C4E55652F1B3}">
      <dsp:nvSpPr>
        <dsp:cNvPr id="0" name=""/>
        <dsp:cNvSpPr/>
      </dsp:nvSpPr>
      <dsp:spPr>
        <a:xfrm>
          <a:off x="0" y="3165981"/>
          <a:ext cx="66040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AC08-D277-B943-9933-422C78038C79}">
      <dsp:nvSpPr>
        <dsp:cNvPr id="0" name=""/>
        <dsp:cNvSpPr/>
      </dsp:nvSpPr>
      <dsp:spPr>
        <a:xfrm>
          <a:off x="0" y="3165981"/>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How might we apply it?</a:t>
          </a:r>
        </a:p>
      </dsp:txBody>
      <dsp:txXfrm>
        <a:off x="0" y="3165981"/>
        <a:ext cx="6604000" cy="1055112"/>
      </dsp:txXfrm>
    </dsp:sp>
    <dsp:sp modelId="{A37ED1A9-7723-7D48-B9AA-2555B2118DC0}">
      <dsp:nvSpPr>
        <dsp:cNvPr id="0" name=""/>
        <dsp:cNvSpPr/>
      </dsp:nvSpPr>
      <dsp:spPr>
        <a:xfrm>
          <a:off x="0" y="4221093"/>
          <a:ext cx="66040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C197C4-C4E5-0348-84B2-8F64DF8BCE90}">
      <dsp:nvSpPr>
        <dsp:cNvPr id="0" name=""/>
        <dsp:cNvSpPr/>
      </dsp:nvSpPr>
      <dsp:spPr>
        <a:xfrm>
          <a:off x="0" y="4221093"/>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5"/>
              </a:solidFill>
            </a:rPr>
            <a:t>Adapted from:  </a:t>
          </a:r>
          <a:r>
            <a:rPr lang="en-US" sz="2200" b="0" i="0" kern="1200" dirty="0">
              <a:solidFill>
                <a:schemeClr val="accent5"/>
              </a:solidFill>
            </a:rPr>
            <a:t>Voith, L. A., Hamler, T., Francis, M. W., Lee, H., &amp; Korsch-Williams, A. (2020). Using a trauma-informed, socially just research framework with marginalized populations: Practices and barriers to implementation. </a:t>
          </a:r>
          <a:r>
            <a:rPr lang="en-US" sz="2200" b="0" i="1" kern="1200" dirty="0">
              <a:solidFill>
                <a:schemeClr val="accent5"/>
              </a:solidFill>
            </a:rPr>
            <a:t>Social Work Research</a:t>
          </a:r>
          <a:r>
            <a:rPr lang="en-US" sz="2200" b="0" i="0" kern="1200" dirty="0">
              <a:solidFill>
                <a:schemeClr val="accent5"/>
              </a:solidFill>
            </a:rPr>
            <a:t>, </a:t>
          </a:r>
          <a:r>
            <a:rPr lang="en-US" sz="2200" b="0" i="1" kern="1200" dirty="0">
              <a:solidFill>
                <a:schemeClr val="accent5"/>
              </a:solidFill>
            </a:rPr>
            <a:t>44</a:t>
          </a:r>
          <a:r>
            <a:rPr lang="en-US" sz="2200" b="0" i="0" kern="1200" dirty="0">
              <a:solidFill>
                <a:schemeClr val="accent5"/>
              </a:solidFill>
            </a:rPr>
            <a:t>(3), 169-181.</a:t>
          </a:r>
          <a:endParaRPr lang="en-US" sz="2200" kern="1200" dirty="0">
            <a:solidFill>
              <a:schemeClr val="accent5"/>
            </a:solidFill>
          </a:endParaRPr>
        </a:p>
      </dsp:txBody>
      <dsp:txXfrm>
        <a:off x="0" y="4221093"/>
        <a:ext cx="6604000" cy="105511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0A2000-EA07-C648-B8D2-E63BB78AA797}" type="datetimeFigureOut">
              <a:rPr lang="en-US" smtClean="0"/>
              <a:t>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363252-6694-C544-8FDD-142F4C25301D}" type="slidenum">
              <a:rPr lang="en-US" smtClean="0"/>
              <a:t>‹#›</a:t>
            </a:fld>
            <a:endParaRPr lang="en-US"/>
          </a:p>
        </p:txBody>
      </p:sp>
    </p:spTree>
    <p:extLst>
      <p:ext uri="{BB962C8B-B14F-4D97-AF65-F5344CB8AC3E}">
        <p14:creationId xmlns:p14="http://schemas.microsoft.com/office/powerpoint/2010/main" val="2705057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1" name="Google Shape;101;p1:notes"/>
          <p:cNvSpPr txBox="1">
            <a:spLocks noGrp="1"/>
          </p:cNvSpPr>
          <p:nvPr>
            <p:ph type="body" idx="1"/>
          </p:nvPr>
        </p:nvSpPr>
        <p:spPr>
          <a:xfrm>
            <a:off x="701040" y="4473892"/>
            <a:ext cx="5608320" cy="3660457"/>
          </a:xfrm>
          <a:prstGeom prst="rect">
            <a:avLst/>
          </a:prstGeom>
          <a:noFill/>
          <a:ln>
            <a:noFill/>
          </a:ln>
        </p:spPr>
        <p:txBody>
          <a:bodyPr spcFirstLastPara="1" wrap="square" lIns="93175" tIns="46575" rIns="93175" bIns="46575" anchor="t" anchorCtr="0">
            <a:noAutofit/>
          </a:bodyPr>
          <a:lstStyle/>
          <a:p>
            <a:pPr marL="628650" lvl="1" indent="-171450" algn="l" rtl="0">
              <a:spcBef>
                <a:spcPts val="0"/>
              </a:spcBef>
              <a:spcAft>
                <a:spcPts val="0"/>
              </a:spcAft>
              <a:buFont typeface="Wingdings" pitchFamily="2" charset="2"/>
              <a:buChar char="Ø"/>
            </a:pPr>
            <a:endParaRPr lang="en-US" dirty="0"/>
          </a:p>
          <a:p>
            <a:pPr marL="628650" lvl="1" indent="-171450" algn="l" rtl="0">
              <a:spcBef>
                <a:spcPts val="0"/>
              </a:spcBef>
              <a:spcAft>
                <a:spcPts val="0"/>
              </a:spcAft>
              <a:buFont typeface="Wingdings" pitchFamily="2" charset="2"/>
              <a:buChar char="Ø"/>
            </a:pPr>
            <a:endParaRPr lang="en-US" dirty="0"/>
          </a:p>
        </p:txBody>
      </p:sp>
      <p:sp>
        <p:nvSpPr>
          <p:cNvPr id="102" name="Google Shape;102;p1:notes"/>
          <p:cNvSpPr txBox="1">
            <a:spLocks noGrp="1"/>
          </p:cNvSpPr>
          <p:nvPr>
            <p:ph type="sldNum" idx="12"/>
          </p:nvPr>
        </p:nvSpPr>
        <p:spPr>
          <a:xfrm>
            <a:off x="3970939" y="8829968"/>
            <a:ext cx="3037840" cy="466434"/>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43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1200" b="0" i="1" dirty="0">
                <a:solidFill>
                  <a:schemeClr val="accent5"/>
                </a:solidFill>
              </a:rPr>
              <a:t>Social Work Research</a:t>
            </a:r>
            <a:r>
              <a:rPr lang="en-US" sz="1200" b="0" i="0" dirty="0">
                <a:solidFill>
                  <a:schemeClr val="accent5"/>
                </a:solidFill>
              </a:rPr>
              <a:t>, </a:t>
            </a:r>
            <a:r>
              <a:rPr lang="en-US" sz="1200" b="0" i="1" dirty="0">
                <a:solidFill>
                  <a:schemeClr val="accent5"/>
                </a:solidFill>
              </a:rPr>
              <a:t>44</a:t>
            </a:r>
            <a:r>
              <a:rPr lang="en-US" sz="1200" b="0" i="0" dirty="0">
                <a:solidFill>
                  <a:schemeClr val="accent5"/>
                </a:solidFill>
              </a:rPr>
              <a:t>(3), 169-181.</a:t>
            </a:r>
            <a:endParaRPr lang="en-US" dirty="0"/>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2</a:t>
            </a:fld>
            <a:endParaRPr lang="en-US"/>
          </a:p>
        </p:txBody>
      </p:sp>
    </p:spTree>
    <p:extLst>
      <p:ext uri="{BB962C8B-B14F-4D97-AF65-F5344CB8AC3E}">
        <p14:creationId xmlns:p14="http://schemas.microsoft.com/office/powerpoint/2010/main" val="3342707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8C88F-ED80-3B2D-9454-7350F4EBE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07BFF-8FB4-7C5F-0027-17EC353EB2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152811-B84F-262E-D827-FC0BA5F91DB4}"/>
              </a:ext>
            </a:extLst>
          </p:cNvPr>
          <p:cNvSpPr>
            <a:spLocks noGrp="1"/>
          </p:cNvSpPr>
          <p:nvPr>
            <p:ph type="body" idx="1"/>
          </p:nvPr>
        </p:nvSpPr>
        <p:spPr/>
        <p:txBody>
          <a:bodyPr/>
          <a:lstStyle/>
          <a:p>
            <a:r>
              <a:rPr lang="en-US" dirty="0"/>
              <a:t>Thinking of research agenda principles:</a:t>
            </a:r>
          </a:p>
          <a:p>
            <a:pPr marL="0" indent="0">
              <a:lnSpc>
                <a:spcPct val="90000"/>
              </a:lnSpc>
              <a:buNone/>
            </a:pPr>
            <a:r>
              <a:rPr lang="en-US" sz="1200" dirty="0"/>
              <a:t>3. Consider power dynamics and the white supremacy culture of funding, research processes, and ways of knowing</a:t>
            </a:r>
          </a:p>
          <a:p>
            <a:pPr marL="0" indent="0">
              <a:lnSpc>
                <a:spcPct val="90000"/>
              </a:lnSpc>
              <a:buNone/>
            </a:pPr>
            <a:endParaRPr lang="en-US" sz="1200" dirty="0"/>
          </a:p>
          <a:p>
            <a:pPr marL="0" indent="0">
              <a:lnSpc>
                <a:spcPct val="90000"/>
              </a:lnSpc>
              <a:buNone/>
            </a:pPr>
            <a:r>
              <a:rPr lang="en-US" sz="1200" dirty="0"/>
              <a:t>6. Ensure research priorities, questions, design, and processes reflect lived experiences</a:t>
            </a:r>
          </a:p>
          <a:p>
            <a:pPr marL="0" indent="0">
              <a:lnSpc>
                <a:spcPct val="90000"/>
              </a:lnSpc>
              <a:buNone/>
            </a:pPr>
            <a:endParaRPr lang="en-US" sz="1200" dirty="0"/>
          </a:p>
          <a:p>
            <a:pPr marL="228600" marR="0" lvl="0" indent="-228600" algn="l" defTabSz="914400" rtl="0" eaLnBrk="1" fontAlgn="auto" latinLnBrk="0" hangingPunct="1">
              <a:lnSpc>
                <a:spcPct val="90000"/>
              </a:lnSpc>
              <a:spcBef>
                <a:spcPts val="0"/>
              </a:spcBef>
              <a:spcAft>
                <a:spcPts val="0"/>
              </a:spcAft>
              <a:buClrTx/>
              <a:buSzTx/>
              <a:buFontTx/>
              <a:buAutoNum type="arabicPeriod" startAt="7"/>
              <a:tabLst/>
              <a:defRPr/>
            </a:pPr>
            <a:r>
              <a:rPr lang="en-US" sz="1200" dirty="0"/>
              <a:t>Actively and meaningfully involve community</a:t>
            </a:r>
          </a:p>
          <a:p>
            <a:pPr marL="228600" marR="0" lvl="0" indent="-228600" algn="l" defTabSz="914400" rtl="0" eaLnBrk="1" fontAlgn="auto" latinLnBrk="0" hangingPunct="1">
              <a:lnSpc>
                <a:spcPct val="90000"/>
              </a:lnSpc>
              <a:spcBef>
                <a:spcPts val="0"/>
              </a:spcBef>
              <a:spcAft>
                <a:spcPts val="0"/>
              </a:spcAft>
              <a:buClrTx/>
              <a:buSzTx/>
              <a:buFontTx/>
              <a:buAutoNum type="arabicPeriod" startAt="7"/>
              <a:tabLst/>
              <a:defRPr/>
            </a:pPr>
            <a:endParaRPr lang="en-US" sz="1200" dirty="0"/>
          </a:p>
          <a:p>
            <a:pPr marL="0" indent="0">
              <a:lnSpc>
                <a:spcPct val="90000"/>
              </a:lnSpc>
              <a:buNone/>
            </a:pPr>
            <a:r>
              <a:rPr lang="en-US" sz="1200" dirty="0"/>
              <a:t>8. Examine whether the measures and assessments used in research or the data collected are culturally relevant and meaningful to the communities that are part of the research. </a:t>
            </a:r>
          </a:p>
          <a:p>
            <a:pPr marL="0" indent="0">
              <a:lnSpc>
                <a:spcPct val="90000"/>
              </a:lnSpc>
              <a:buNone/>
            </a:pPr>
            <a:endParaRPr lang="en-US" sz="1200" dirty="0"/>
          </a:p>
          <a:p>
            <a:pPr marL="0" indent="0">
              <a:lnSpc>
                <a:spcPct val="90000"/>
              </a:lnSpc>
              <a:buNone/>
            </a:pPr>
            <a:r>
              <a:rPr lang="en-US" sz="1200" dirty="0"/>
              <a:t>11. Leverage channels and mechanisms for communicating and disseminating research findings in ways that are accessible</a:t>
            </a:r>
          </a:p>
          <a:p>
            <a:pPr marL="0" indent="0">
              <a:lnSpc>
                <a:spcPct val="90000"/>
              </a:lnSpc>
              <a:buNone/>
            </a:pPr>
            <a:endParaRPr lang="en-US" sz="1200" dirty="0"/>
          </a:p>
          <a:p>
            <a:pPr marL="0" indent="0">
              <a:lnSpc>
                <a:spcPct val="90000"/>
              </a:lnSpc>
              <a:buNone/>
            </a:pPr>
            <a:r>
              <a:rPr lang="en-US" sz="1200" dirty="0"/>
              <a:t>Full document: https://</a:t>
            </a:r>
            <a:r>
              <a:rPr lang="en-US" sz="1200" dirty="0" err="1"/>
              <a:t>eln.fpg.unc.edu</a:t>
            </a:r>
            <a:r>
              <a:rPr lang="en-US" sz="1200" dirty="0"/>
              <a:t>/wp-content/uploads/Educare-Research-Agenda-on-Racial-</a:t>
            </a:r>
            <a:r>
              <a:rPr lang="en-US" sz="1200" dirty="0" err="1"/>
              <a:t>Equity_Final.pdf</a:t>
            </a:r>
            <a:endParaRPr lang="en-US" sz="1200" dirty="0"/>
          </a:p>
        </p:txBody>
      </p:sp>
      <p:sp>
        <p:nvSpPr>
          <p:cNvPr id="4" name="Slide Number Placeholder 3">
            <a:extLst>
              <a:ext uri="{FF2B5EF4-FFF2-40B4-BE49-F238E27FC236}">
                <a16:creationId xmlns:a16="http://schemas.microsoft.com/office/drawing/2014/main" id="{41BCE7D4-8060-F5F0-ABFC-307C9A2FFC20}"/>
              </a:ext>
            </a:extLst>
          </p:cNvPr>
          <p:cNvSpPr>
            <a:spLocks noGrp="1"/>
          </p:cNvSpPr>
          <p:nvPr>
            <p:ph type="sldNum" sz="quarter" idx="5"/>
          </p:nvPr>
        </p:nvSpPr>
        <p:spPr/>
        <p:txBody>
          <a:bodyPr/>
          <a:lstStyle/>
          <a:p>
            <a:fld id="{DC3E9005-00F1-CE44-9813-C8746F53B130}" type="slidenum">
              <a:rPr lang="en-US" smtClean="0"/>
              <a:t>3</a:t>
            </a:fld>
            <a:endParaRPr lang="en-US"/>
          </a:p>
        </p:txBody>
      </p:sp>
    </p:spTree>
    <p:extLst>
      <p:ext uri="{BB962C8B-B14F-4D97-AF65-F5344CB8AC3E}">
        <p14:creationId xmlns:p14="http://schemas.microsoft.com/office/powerpoint/2010/main" val="2789318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4</a:t>
            </a:fld>
            <a:endParaRPr lang="en-US"/>
          </a:p>
        </p:txBody>
      </p:sp>
    </p:spTree>
    <p:extLst>
      <p:ext uri="{BB962C8B-B14F-4D97-AF65-F5344CB8AC3E}">
        <p14:creationId xmlns:p14="http://schemas.microsoft.com/office/powerpoint/2010/main" val="3148001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5F8E2-F939-4B09-EE97-48A4251A8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79BD91-535D-4D1A-BAB9-95100BDDB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B2198D-4E71-74EB-E335-13A6A2F64558}"/>
              </a:ext>
            </a:extLst>
          </p:cNvPr>
          <p:cNvSpPr>
            <a:spLocks noGrp="1"/>
          </p:cNvSpPr>
          <p:nvPr>
            <p:ph type="body" idx="1"/>
          </p:nvPr>
        </p:nvSpPr>
        <p:spPr/>
        <p:txBody>
          <a:bodyPr/>
          <a:lstStyle/>
          <a:p>
            <a:pPr lvl="1"/>
            <a:endParaRPr lang="en-US" dirty="0"/>
          </a:p>
        </p:txBody>
      </p:sp>
      <p:sp>
        <p:nvSpPr>
          <p:cNvPr id="4" name="Slide Number Placeholder 3">
            <a:extLst>
              <a:ext uri="{FF2B5EF4-FFF2-40B4-BE49-F238E27FC236}">
                <a16:creationId xmlns:a16="http://schemas.microsoft.com/office/drawing/2014/main" id="{FD7E062D-E425-0F3C-68B2-FE6214A5C05C}"/>
              </a:ext>
            </a:extLst>
          </p:cNvPr>
          <p:cNvSpPr>
            <a:spLocks noGrp="1"/>
          </p:cNvSpPr>
          <p:nvPr>
            <p:ph type="sldNum" sz="quarter" idx="5"/>
          </p:nvPr>
        </p:nvSpPr>
        <p:spPr/>
        <p:txBody>
          <a:bodyPr/>
          <a:lstStyle/>
          <a:p>
            <a:fld id="{75363252-6694-C544-8FDD-142F4C25301D}" type="slidenum">
              <a:rPr lang="en-US" smtClean="0"/>
              <a:t>5</a:t>
            </a:fld>
            <a:endParaRPr lang="en-US"/>
          </a:p>
        </p:txBody>
      </p:sp>
    </p:spTree>
    <p:extLst>
      <p:ext uri="{BB962C8B-B14F-4D97-AF65-F5344CB8AC3E}">
        <p14:creationId xmlns:p14="http://schemas.microsoft.com/office/powerpoint/2010/main" val="461391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09893-6C7D-F6DE-DFE3-72C3A0A81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B36A2-6AB6-D4AF-A1A5-DC8B14699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F0C3D1-68BA-4E16-111B-FF3FCF350049}"/>
              </a:ext>
            </a:extLst>
          </p:cNvPr>
          <p:cNvSpPr>
            <a:spLocks noGrp="1"/>
          </p:cNvSpPr>
          <p:nvPr>
            <p:ph type="body" idx="1"/>
          </p:nvPr>
        </p:nvSpPr>
        <p:spPr/>
        <p:txBody>
          <a:bodyPr/>
          <a:lstStyle/>
          <a:p>
            <a:pPr lvl="1"/>
            <a:r>
              <a:rPr lang="en-US" sz="1200" kern="1200" dirty="0">
                <a:solidFill>
                  <a:schemeClr val="tx1"/>
                </a:solidFill>
                <a:effectLst/>
                <a:latin typeface="+mn-lt"/>
                <a:ea typeface="+mn-ea"/>
                <a:cs typeface="+mn-cs"/>
              </a:rPr>
              <a:t>Has anyone taken a trauma-informed care workshop?</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Individual trauma results from a singular event, series of events, or set of circumstances that are experienced as physically or emotionally harmful or life threatening and that have lasting adverse effects on an individual’s functioning and overall well-being (Substance Abuse and Mental Health Services Ad- ministration [SAMHSA], 2014).</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uncontrollable in nature and characterized by the potential to overwhelm one’s sense of coping skills (Briere &amp; Scott, 2015). </a:t>
            </a:r>
            <a:endParaRPr lang="en-US" sz="1800" kern="1200" dirty="0">
              <a:solidFill>
                <a:schemeClr val="tx1"/>
              </a:solidFill>
              <a:effectLst/>
              <a:latin typeface="+mn-lt"/>
              <a:ea typeface="+mn-ea"/>
              <a:cs typeface="+mn-cs"/>
            </a:endParaRPr>
          </a:p>
          <a:p>
            <a:pPr marL="628650" lvl="1" indent="-171450">
              <a:buFont typeface="Wingdings" pitchFamily="2" charset="2"/>
              <a:buChar char="Ø"/>
            </a:pPr>
            <a:r>
              <a:rPr lang="en-US" sz="1200" kern="1200" dirty="0">
                <a:solidFill>
                  <a:schemeClr val="tx1"/>
                </a:solidFill>
                <a:effectLst/>
                <a:latin typeface="+mn-lt"/>
                <a:ea typeface="+mn-ea"/>
                <a:cs typeface="+mn-cs"/>
              </a:rPr>
              <a:t>Examples include natural disasters, violence, and war (American Psychological Association, 2017); child abuse and household dysfunction (for example, parent with a mental illness or substance abuse issue; </a:t>
            </a:r>
            <a:r>
              <a:rPr lang="en-US" sz="1200" kern="1200" dirty="0" err="1">
                <a:solidFill>
                  <a:schemeClr val="tx1"/>
                </a:solidFill>
                <a:effectLst/>
                <a:latin typeface="+mn-lt"/>
                <a:ea typeface="+mn-ea"/>
                <a:cs typeface="+mn-cs"/>
              </a:rPr>
              <a:t>Felitti</a:t>
            </a:r>
            <a:r>
              <a:rPr lang="en-US" sz="1200" kern="1200" dirty="0">
                <a:solidFill>
                  <a:schemeClr val="tx1"/>
                </a:solidFill>
                <a:effectLst/>
                <a:latin typeface="+mn-lt"/>
                <a:ea typeface="+mn-ea"/>
                <a:cs typeface="+mn-cs"/>
              </a:rPr>
              <a:t> et al., 1998); and community exposures (for example, community violence, bullying, chronic poverty; Cronholm et al., 2015)</a:t>
            </a:r>
          </a:p>
          <a:p>
            <a:pPr marL="628650" lvl="1" indent="-171450">
              <a:buFont typeface="Wingdings" pitchFamily="2" charset="2"/>
              <a:buChar char="Ø"/>
            </a:pPr>
            <a:endParaRPr lang="en-US" sz="1200" kern="1200" dirty="0">
              <a:solidFill>
                <a:schemeClr val="tx1"/>
              </a:solidFill>
              <a:effectLst/>
              <a:latin typeface="+mn-lt"/>
              <a:ea typeface="+mn-ea"/>
              <a:cs typeface="+mn-cs"/>
            </a:endParaRPr>
          </a:p>
          <a:p>
            <a:pPr marL="628650" lvl="1" indent="-171450">
              <a:buFont typeface="Wingdings" pitchFamily="2" charset="2"/>
              <a:buChar char="Ø"/>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Briere, J., &amp; Scott, C. (2015). Complex trauma in </a:t>
            </a:r>
            <a:r>
              <a:rPr lang="en-US" sz="1200" kern="1200" dirty="0" err="1">
                <a:solidFill>
                  <a:schemeClr val="tx1"/>
                </a:solidFill>
                <a:effectLst/>
                <a:latin typeface="+mn-lt"/>
                <a:ea typeface="+mn-ea"/>
                <a:cs typeface="+mn-cs"/>
              </a:rPr>
              <a:t>adoles</a:t>
            </a:r>
            <a:r>
              <a:rPr lang="en-US" sz="1200" kern="1200" dirty="0">
                <a:solidFill>
                  <a:schemeClr val="tx1"/>
                </a:solidFill>
                <a:effectLst/>
                <a:latin typeface="+mn-lt"/>
                <a:ea typeface="+mn-ea"/>
                <a:cs typeface="+mn-cs"/>
              </a:rPr>
              <a:t>- cents and adults. Psychiatric Clinics, 38, 515–527. </a:t>
            </a:r>
            <a:endParaRPr lang="en-US" dirty="0"/>
          </a:p>
          <a:p>
            <a:pPr marL="0" lvl="0" indent="0">
              <a:buFontTx/>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American Psychological Association. (2017). Trauma. Retrieved from http://</a:t>
            </a:r>
            <a:r>
              <a:rPr lang="en-US" sz="1200" kern="1200" dirty="0" err="1">
                <a:solidFill>
                  <a:schemeClr val="tx1"/>
                </a:solidFill>
                <a:effectLst/>
                <a:latin typeface="+mn-lt"/>
                <a:ea typeface="+mn-ea"/>
                <a:cs typeface="+mn-cs"/>
              </a:rPr>
              <a:t>www.apa.org</a:t>
            </a:r>
            <a:r>
              <a:rPr lang="en-US" sz="1200" kern="1200" dirty="0">
                <a:solidFill>
                  <a:schemeClr val="tx1"/>
                </a:solidFill>
                <a:effectLst/>
                <a:latin typeface="+mn-lt"/>
                <a:ea typeface="+mn-ea"/>
                <a:cs typeface="+mn-cs"/>
              </a:rPr>
              <a:t>/topics/trauma/ </a:t>
            </a:r>
            <a:endParaRPr lang="en-US" dirty="0"/>
          </a:p>
          <a:p>
            <a:pPr marL="0" lvl="0" indent="0">
              <a:buFontTx/>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Felitti</a:t>
            </a:r>
            <a:r>
              <a:rPr lang="en-US" sz="1200" kern="1200" dirty="0">
                <a:solidFill>
                  <a:schemeClr val="tx1"/>
                </a:solidFill>
                <a:effectLst/>
                <a:latin typeface="+mn-lt"/>
                <a:ea typeface="+mn-ea"/>
                <a:cs typeface="+mn-cs"/>
              </a:rPr>
              <a:t>, V. J., Anda, R. F., Nordenberg, D., Williamson, D. F., Spitz, A. M., Edwards, V., &amp; Marks, J. S. (1998). Relationship of childhood abuse and house- hold dysfunction to many of the leading causes of death in adults: The Adverse Childhood Experiences (ACE) Study. American Journal of Preventive Medicine, 14, 245–258. </a:t>
            </a:r>
            <a:endParaRPr lang="en-US" dirty="0"/>
          </a:p>
          <a:p>
            <a:pPr marL="0" lvl="0" indent="0">
              <a:buFontTx/>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Cronholm, P. F., Forke, C. M., Wade, R., Bair-Merritt, M. H., Davis, M., Harkins-Schwarz, M., et al. (2015). Adverse childhood experiences: Expanding the concept of adversity. American Journal of Preventive Medicine, 49, 354–361. </a:t>
            </a:r>
            <a:endParaRPr lang="en-US" dirty="0"/>
          </a:p>
          <a:p>
            <a:pPr marL="0" lvl="0" indent="0">
              <a:buFontTx/>
              <a:buNone/>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ECBA032-27CF-788F-B1B9-D96B0DC4D492}"/>
              </a:ext>
            </a:extLst>
          </p:cNvPr>
          <p:cNvSpPr>
            <a:spLocks noGrp="1"/>
          </p:cNvSpPr>
          <p:nvPr>
            <p:ph type="sldNum" sz="quarter" idx="5"/>
          </p:nvPr>
        </p:nvSpPr>
        <p:spPr/>
        <p:txBody>
          <a:bodyPr/>
          <a:lstStyle/>
          <a:p>
            <a:fld id="{75363252-6694-C544-8FDD-142F4C25301D}" type="slidenum">
              <a:rPr lang="en-US" smtClean="0"/>
              <a:t>6</a:t>
            </a:fld>
            <a:endParaRPr lang="en-US"/>
          </a:p>
        </p:txBody>
      </p:sp>
    </p:spTree>
    <p:extLst>
      <p:ext uri="{BB962C8B-B14F-4D97-AF65-F5344CB8AC3E}">
        <p14:creationId xmlns:p14="http://schemas.microsoft.com/office/powerpoint/2010/main" val="2704278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6F3B5-DC9A-488A-702F-A01347765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E6F41-5ABA-A34D-A334-6755E9FD0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C6662-8983-A84A-D327-133141EB4BB4}"/>
              </a:ext>
            </a:extLst>
          </p:cNvPr>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&gt; As Dr. Feguson described, marginalized groups are more likely to experience traumatic events by way of community or sociopolitical violence throughout the life span (Koenen et al., 2017). </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impact of traumatic events is augmented by socio- cultural contexts that involve discrimination and structural inequalities, which are a daily reality for some groups (Quiros &amp; Berger, 2015; Seng, Lopez, Sperlich, Hamama, &amp; Reed Meldrum, 2012), pointing to the intersection and complexity of trauma experienced by marginalized populations. </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Individuals exposed to a significantly traumatic event may experience alterations in cognition (that is, perceptions of oneself, relationships with others and the world) and memory (for example, intrusive thoughts or fragmented memory), and experience heightened physiological arousal  (for example, easily startled, impulse control) or hypo arousal (numbing, low affect or dissociation) (van der Kolk, 2003). If unresolved, can become maladaptive. </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More vulnerable to toxic stress, which can alter stress response system (fight or flight)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Koenen, K., </a:t>
            </a:r>
            <a:r>
              <a:rPr lang="en-US" sz="1200" kern="1200" dirty="0" err="1">
                <a:solidFill>
                  <a:schemeClr val="tx1"/>
                </a:solidFill>
                <a:effectLst/>
                <a:latin typeface="+mn-lt"/>
                <a:ea typeface="+mn-ea"/>
                <a:cs typeface="+mn-cs"/>
              </a:rPr>
              <a:t>Ratanatharathorn</a:t>
            </a:r>
            <a:r>
              <a:rPr lang="en-US" sz="1200" kern="1200" dirty="0">
                <a:solidFill>
                  <a:schemeClr val="tx1"/>
                </a:solidFill>
                <a:effectLst/>
                <a:latin typeface="+mn-lt"/>
                <a:ea typeface="+mn-ea"/>
                <a:cs typeface="+mn-cs"/>
              </a:rPr>
              <a:t>, A., Ng, L., McLaughlin, K., </a:t>
            </a:r>
            <a:r>
              <a:rPr lang="en-US" sz="1200" kern="1200" dirty="0" err="1">
                <a:solidFill>
                  <a:schemeClr val="tx1"/>
                </a:solidFill>
                <a:effectLst/>
                <a:latin typeface="+mn-lt"/>
                <a:ea typeface="+mn-ea"/>
                <a:cs typeface="+mn-cs"/>
              </a:rPr>
              <a:t>Bromet</a:t>
            </a:r>
            <a:r>
              <a:rPr lang="en-US" sz="1200" kern="1200" dirty="0">
                <a:solidFill>
                  <a:schemeClr val="tx1"/>
                </a:solidFill>
                <a:effectLst/>
                <a:latin typeface="+mn-lt"/>
                <a:ea typeface="+mn-ea"/>
                <a:cs typeface="+mn-cs"/>
              </a:rPr>
              <a:t>, E., Stein, D., et al. (2017). Posttraumatic stress disorder in the World Mental Health Surveys. Psychological Medicine, 47, 2260–2274.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Quiros, L., &amp; Berger, R. (2015). Responding to the socio- political complexity of trauma: An integration of the- </a:t>
            </a:r>
            <a:r>
              <a:rPr lang="en-US" sz="1200" kern="1200" dirty="0" err="1">
                <a:solidFill>
                  <a:schemeClr val="tx1"/>
                </a:solidFill>
                <a:effectLst/>
                <a:latin typeface="+mn-lt"/>
                <a:ea typeface="+mn-ea"/>
                <a:cs typeface="+mn-cs"/>
              </a:rPr>
              <a:t>ory</a:t>
            </a:r>
            <a:r>
              <a:rPr lang="en-US" sz="1200" kern="1200" dirty="0">
                <a:solidFill>
                  <a:schemeClr val="tx1"/>
                </a:solidFill>
                <a:effectLst/>
                <a:latin typeface="+mn-lt"/>
                <a:ea typeface="+mn-ea"/>
                <a:cs typeface="+mn-cs"/>
              </a:rPr>
              <a:t> and practice. Journal of Loss and Trauma, 20(2), 149–159.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Seng, J. S., Lopez, W. D., Sperlich, M., Hamama, L., &amp; Reed Meldrum, C. D. (2012). Marginalized </a:t>
            </a:r>
            <a:r>
              <a:rPr lang="en-US" sz="1200" kern="1200" dirty="0" err="1">
                <a:solidFill>
                  <a:schemeClr val="tx1"/>
                </a:solidFill>
                <a:effectLst/>
                <a:latin typeface="+mn-lt"/>
                <a:ea typeface="+mn-ea"/>
                <a:cs typeface="+mn-cs"/>
              </a:rPr>
              <a:t>identi</a:t>
            </a:r>
            <a:r>
              <a:rPr lang="en-US" sz="1200" kern="1200" dirty="0">
                <a:solidFill>
                  <a:schemeClr val="tx1"/>
                </a:solidFill>
                <a:effectLst/>
                <a:latin typeface="+mn-lt"/>
                <a:ea typeface="+mn-ea"/>
                <a:cs typeface="+mn-cs"/>
              </a:rPr>
              <a:t>- ties, discrimination burden, and mental health: Em- </a:t>
            </a:r>
            <a:r>
              <a:rPr lang="en-US" sz="1200" kern="1200" dirty="0" err="1">
                <a:solidFill>
                  <a:schemeClr val="tx1"/>
                </a:solidFill>
                <a:effectLst/>
                <a:latin typeface="+mn-lt"/>
                <a:ea typeface="+mn-ea"/>
                <a:cs typeface="+mn-cs"/>
              </a:rPr>
              <a:t>pirical</a:t>
            </a:r>
            <a:r>
              <a:rPr lang="en-US" sz="1200" kern="1200" dirty="0">
                <a:solidFill>
                  <a:schemeClr val="tx1"/>
                </a:solidFill>
                <a:effectLst/>
                <a:latin typeface="+mn-lt"/>
                <a:ea typeface="+mn-ea"/>
                <a:cs typeface="+mn-cs"/>
              </a:rPr>
              <a:t> exploration of an interpersonal-level approach to modeling intersectionality. Social Science &amp; Medi- cine, 75, 2437–2445.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van der Kolk, B. A. (2003). The neurobiology of childhood trauma and abuse. Child and Adolescent Psychiatric Clin- </a:t>
            </a:r>
            <a:r>
              <a:rPr lang="en-US" sz="1200" kern="1200" dirty="0" err="1">
                <a:solidFill>
                  <a:schemeClr val="tx1"/>
                </a:solidFill>
                <a:effectLst/>
                <a:latin typeface="+mn-lt"/>
                <a:ea typeface="+mn-ea"/>
                <a:cs typeface="+mn-cs"/>
              </a:rPr>
              <a:t>ics</a:t>
            </a:r>
            <a:r>
              <a:rPr lang="en-US" sz="1200" kern="1200" dirty="0">
                <a:solidFill>
                  <a:schemeClr val="tx1"/>
                </a:solidFill>
                <a:effectLst/>
                <a:latin typeface="+mn-lt"/>
                <a:ea typeface="+mn-ea"/>
                <a:cs typeface="+mn-cs"/>
              </a:rPr>
              <a:t> of North America, 12, 293–318. </a:t>
            </a:r>
            <a:endParaRPr lang="en-US" dirty="0"/>
          </a:p>
          <a:p>
            <a:endParaRPr lang="en-US" dirty="0"/>
          </a:p>
        </p:txBody>
      </p:sp>
      <p:sp>
        <p:nvSpPr>
          <p:cNvPr id="4" name="Slide Number Placeholder 3">
            <a:extLst>
              <a:ext uri="{FF2B5EF4-FFF2-40B4-BE49-F238E27FC236}">
                <a16:creationId xmlns:a16="http://schemas.microsoft.com/office/drawing/2014/main" id="{B3028ECD-9AB5-D4C8-1AD3-CBD91262B399}"/>
              </a:ext>
            </a:extLst>
          </p:cNvPr>
          <p:cNvSpPr>
            <a:spLocks noGrp="1"/>
          </p:cNvSpPr>
          <p:nvPr>
            <p:ph type="sldNum" sz="quarter" idx="5"/>
          </p:nvPr>
        </p:nvSpPr>
        <p:spPr/>
        <p:txBody>
          <a:bodyPr/>
          <a:lstStyle/>
          <a:p>
            <a:fld id="{75363252-6694-C544-8FDD-142F4C25301D}" type="slidenum">
              <a:rPr lang="en-US" smtClean="0"/>
              <a:t>7</a:t>
            </a:fld>
            <a:endParaRPr lang="en-US"/>
          </a:p>
        </p:txBody>
      </p:sp>
    </p:spTree>
    <p:extLst>
      <p:ext uri="{BB962C8B-B14F-4D97-AF65-F5344CB8AC3E}">
        <p14:creationId xmlns:p14="http://schemas.microsoft.com/office/powerpoint/2010/main" val="2662024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&gt; service providers must center survivors’ well-being in all interactions, decisions, and program practices (Campbell et al., 2019)</a:t>
            </a:r>
          </a:p>
          <a:p>
            <a:pPr lvl="1"/>
            <a:r>
              <a:rPr lang="en-US" sz="1200" kern="1200" dirty="0">
                <a:solidFill>
                  <a:schemeClr val="tx1"/>
                </a:solidFill>
                <a:effectLst/>
                <a:latin typeface="+mn-lt"/>
                <a:ea typeface="+mn-ea"/>
                <a:cs typeface="+mn-cs"/>
              </a:rPr>
              <a:t>Trauma-informed care (TIC)</a:t>
            </a:r>
          </a:p>
          <a:p>
            <a:pPr lvl="2"/>
            <a:r>
              <a:rPr lang="en-US" sz="1200" kern="1200" dirty="0">
                <a:solidFill>
                  <a:schemeClr val="tx1"/>
                </a:solidFill>
                <a:effectLst/>
                <a:latin typeface="+mn-lt"/>
                <a:ea typeface="+mn-ea"/>
                <a:cs typeface="+mn-cs"/>
              </a:rPr>
              <a:t>SAMHSA (2014) proposed six guiding tenets for the implementation of TIC in clinical settings: (1) the safety of all people within and served by the agency; (2) trustworthiness and transparency of operations and decisions; (3) peer support and mutual self-help; (4) collaboration and leveling of power differentials across the agency; (5) empowerment, voice, and choice; and (6) addressing cultural, historical, and gender issues that may affect services. </a:t>
            </a:r>
            <a:endParaRPr lang="en-US" sz="18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Campbell, R., Goodman-Williams, R., &amp; Javorka, M. (2019). A trauma-informed approach to sexual violence research ethics and open science. </a:t>
            </a:r>
            <a:r>
              <a:rPr lang="en-US" sz="1200" i="1" kern="1200" dirty="0">
                <a:solidFill>
                  <a:schemeClr val="tx1"/>
                </a:solidFill>
                <a:effectLst/>
                <a:latin typeface="+mn-lt"/>
                <a:ea typeface="+mn-ea"/>
                <a:cs typeface="+mn-cs"/>
              </a:rPr>
              <a:t>Journal of interpersonal violence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34</a:t>
            </a:r>
            <a:r>
              <a:rPr lang="en-US" sz="1200" kern="1200" dirty="0">
                <a:solidFill>
                  <a:schemeClr val="tx1"/>
                </a:solidFill>
                <a:effectLst/>
                <a:latin typeface="+mn-lt"/>
                <a:ea typeface="+mn-ea"/>
                <a:cs typeface="+mn-cs"/>
              </a:rPr>
              <a:t>(23-24), 4765-4793.</a:t>
            </a:r>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8</a:t>
            </a:fld>
            <a:endParaRPr lang="en-US"/>
          </a:p>
        </p:txBody>
      </p:sp>
    </p:spTree>
    <p:extLst>
      <p:ext uri="{BB962C8B-B14F-4D97-AF65-F5344CB8AC3E}">
        <p14:creationId xmlns:p14="http://schemas.microsoft.com/office/powerpoint/2010/main" val="3276835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6B60E-ACBD-1FBA-CBD0-306D0EF64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3774D-942C-3B6B-4708-EF2ED88955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2C987-2036-C2CE-385C-EAE3A5CAFB85}"/>
              </a:ext>
            </a:extLst>
          </p:cNvPr>
          <p:cNvSpPr>
            <a:spLocks noGrp="1"/>
          </p:cNvSpPr>
          <p:nvPr>
            <p:ph type="body" idx="1"/>
          </p:nvPr>
        </p:nvSpPr>
        <p:spPr/>
        <p: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i="1" dirty="0"/>
              <a:t>Empowerment. Voice. Choice. Transparency.</a:t>
            </a:r>
            <a:endParaRPr lang="en-US" sz="1800" i="1" dirty="0"/>
          </a:p>
          <a:p>
            <a:pPr lvl="2"/>
            <a:r>
              <a:rPr lang="en-US" sz="1200" kern="1200" dirty="0">
                <a:solidFill>
                  <a:schemeClr val="tx1"/>
                </a:solidFill>
                <a:effectLst/>
                <a:latin typeface="+mn-lt"/>
                <a:ea typeface="+mn-ea"/>
                <a:cs typeface="+mn-cs"/>
              </a:rPr>
              <a:t> - key tenets of TISJR </a:t>
            </a:r>
          </a:p>
          <a:p>
            <a:pPr lvl="2"/>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Modifying for research: (1) realizing the widespread impact of trauma and understanding potential paths for healing and recovery; (2) recognizing the signs and symptoms of trauma in all of those involved in the research study (participants and researchers); (3) responding by fully integrating knowledge about trauma into research policies, procedures, and practices; and (4) seeking to actively resist re-traumatization. </a:t>
            </a:r>
          </a:p>
          <a:p>
            <a:pPr lvl="2"/>
            <a:endParaRPr lang="en-US" sz="1200" kern="1200" dirty="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Current guidelines to minimize re-traumatization include emphasizing the potential for emotional distress during informed consent, assessment of participant reactions, and close examination of study phases most likely to revictimize participants, such as eligibility screening (Carlson et al., 2003).</a:t>
            </a:r>
          </a:p>
          <a:p>
            <a:pPr lvl="2"/>
            <a:endParaRPr lang="en-US"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Carlson, E. B., Newman, E., &amp; Loewenstein, R. J. (2003). Distress in response to and perceived usefulness of trauma research interviews. Journal of Trauma &amp; </a:t>
            </a:r>
            <a:r>
              <a:rPr lang="en-US" sz="1200" kern="1200" dirty="0" err="1">
                <a:solidFill>
                  <a:schemeClr val="tx1"/>
                </a:solidFill>
                <a:effectLst/>
                <a:latin typeface="+mn-lt"/>
                <a:ea typeface="+mn-ea"/>
                <a:cs typeface="+mn-cs"/>
              </a:rPr>
              <a:t>Disso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ciation</a:t>
            </a:r>
            <a:r>
              <a:rPr lang="en-US" sz="1200" kern="1200" dirty="0">
                <a:solidFill>
                  <a:schemeClr val="tx1"/>
                </a:solidFill>
                <a:effectLst/>
                <a:latin typeface="+mn-lt"/>
                <a:ea typeface="+mn-ea"/>
                <a:cs typeface="+mn-cs"/>
              </a:rPr>
              <a:t>, 4(2), 131–142. </a:t>
            </a:r>
            <a:endParaRPr lang="en-US" dirty="0"/>
          </a:p>
          <a:p>
            <a:endParaRPr lang="en-US" dirty="0"/>
          </a:p>
        </p:txBody>
      </p:sp>
      <p:sp>
        <p:nvSpPr>
          <p:cNvPr id="4" name="Slide Number Placeholder 3">
            <a:extLst>
              <a:ext uri="{FF2B5EF4-FFF2-40B4-BE49-F238E27FC236}">
                <a16:creationId xmlns:a16="http://schemas.microsoft.com/office/drawing/2014/main" id="{6FF4F882-0B2F-2577-B992-15C52CD5C972}"/>
              </a:ext>
            </a:extLst>
          </p:cNvPr>
          <p:cNvSpPr>
            <a:spLocks noGrp="1"/>
          </p:cNvSpPr>
          <p:nvPr>
            <p:ph type="sldNum" sz="quarter" idx="5"/>
          </p:nvPr>
        </p:nvSpPr>
        <p:spPr/>
        <p:txBody>
          <a:bodyPr/>
          <a:lstStyle/>
          <a:p>
            <a:fld id="{75363252-6694-C544-8FDD-142F4C25301D}" type="slidenum">
              <a:rPr lang="en-US" smtClean="0"/>
              <a:t>9</a:t>
            </a:fld>
            <a:endParaRPr lang="en-US"/>
          </a:p>
        </p:txBody>
      </p:sp>
    </p:spTree>
    <p:extLst>
      <p:ext uri="{BB962C8B-B14F-4D97-AF65-F5344CB8AC3E}">
        <p14:creationId xmlns:p14="http://schemas.microsoft.com/office/powerpoint/2010/main" val="3980493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F9164-69D8-30EE-2C93-072C544EF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D9A2B3-F41B-0F46-9679-095FD61FF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DBE26-6E95-713D-F330-821427DB330C}"/>
              </a:ext>
            </a:extLst>
          </p:cNvPr>
          <p:cNvSpPr>
            <a:spLocks noGrp="1"/>
          </p:cNvSpPr>
          <p:nvPr>
            <p:ph type="body" idx="1"/>
          </p:nvPr>
        </p:nvSpPr>
        <p:spPr/>
        <p:txBody>
          <a:bodyPr/>
          <a:lstStyle/>
          <a:p>
            <a:pPr lvl="2"/>
            <a:endParaRPr lang="en-US" sz="18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Work to center participant’s voices to build platforms for disempowered groups to speak their truth (Voith et al) – pointing to importance of qual and mixed methods research</a:t>
            </a:r>
          </a:p>
          <a:p>
            <a:endParaRPr lang="en-US" dirty="0"/>
          </a:p>
          <a:p>
            <a:pPr lvl="2"/>
            <a:r>
              <a:rPr lang="en-US" sz="1200" kern="1200" dirty="0">
                <a:solidFill>
                  <a:schemeClr val="tx1"/>
                </a:solidFill>
                <a:effectLst/>
                <a:latin typeface="+mn-lt"/>
                <a:ea typeface="+mn-ea"/>
                <a:cs typeface="+mn-cs"/>
              </a:rPr>
              <a:t>Researchers must first understand the historical, sociopolitical, and cultural context of the population of interest to realize the widespread impact of individual, community, and historical trauma through a social justice lens. [This is very similar to CRT research framework]</a:t>
            </a:r>
          </a:p>
          <a:p>
            <a:pPr lvl="2"/>
            <a:r>
              <a:rPr lang="en-US" sz="1200" kern="1200" dirty="0">
                <a:solidFill>
                  <a:schemeClr val="tx1"/>
                </a:solidFill>
                <a:effectLst/>
                <a:latin typeface="+mn-lt"/>
                <a:ea typeface="+mn-ea"/>
                <a:cs typeface="+mn-cs"/>
              </a:rPr>
              <a:t>&gt; Bullets of ways to do this</a:t>
            </a:r>
          </a:p>
          <a:p>
            <a:pPr marL="1085850" lvl="2" indent="-171450">
              <a:buFont typeface="Wingdings" pitchFamily="2" charset="2"/>
              <a:buChar char="Ø"/>
            </a:pPr>
            <a:r>
              <a:rPr lang="en-US" sz="1200" kern="1200" dirty="0">
                <a:solidFill>
                  <a:schemeClr val="tx1"/>
                </a:solidFill>
                <a:effectLst/>
                <a:latin typeface="+mn-lt"/>
                <a:ea typeface="+mn-ea"/>
                <a:cs typeface="+mn-cs"/>
              </a:rPr>
              <a:t>Case study example – accessed program data on participants exposure to ACEs and PTSD to inform study design</a:t>
            </a:r>
          </a:p>
          <a:p>
            <a:pPr marL="1085850" lvl="2" indent="-171450">
              <a:buFont typeface="Wingdings" pitchFamily="2" charset="2"/>
              <a:buChar char="Ø"/>
            </a:pPr>
            <a:r>
              <a:rPr lang="en-US" sz="1200" kern="1200" dirty="0">
                <a:solidFill>
                  <a:schemeClr val="tx1"/>
                </a:solidFill>
                <a:effectLst/>
                <a:latin typeface="+mn-lt"/>
                <a:ea typeface="+mn-ea"/>
                <a:cs typeface="+mn-cs"/>
              </a:rPr>
              <a:t>Certificate of confidentiality option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1200" b="0" i="1" dirty="0">
                <a:solidFill>
                  <a:schemeClr val="accent5"/>
                </a:solidFill>
              </a:rPr>
              <a:t>Social Work Research</a:t>
            </a:r>
            <a:r>
              <a:rPr lang="en-US" sz="1200" b="0" i="0" dirty="0">
                <a:solidFill>
                  <a:schemeClr val="accent5"/>
                </a:solidFill>
              </a:rPr>
              <a:t>, </a:t>
            </a:r>
            <a:r>
              <a:rPr lang="en-US" sz="1200" b="0" i="1" dirty="0">
                <a:solidFill>
                  <a:schemeClr val="accent5"/>
                </a:solidFill>
              </a:rPr>
              <a:t>44</a:t>
            </a:r>
            <a:r>
              <a:rPr lang="en-US" sz="1200" b="0" i="0" dirty="0">
                <a:solidFill>
                  <a:schemeClr val="accent5"/>
                </a:solidFill>
              </a:rPr>
              <a:t>(3), 169-181.</a:t>
            </a:r>
            <a:endParaRPr lang="en-US" dirty="0"/>
          </a:p>
          <a:p>
            <a:endParaRPr lang="en-US" dirty="0"/>
          </a:p>
        </p:txBody>
      </p:sp>
      <p:sp>
        <p:nvSpPr>
          <p:cNvPr id="4" name="Slide Number Placeholder 3">
            <a:extLst>
              <a:ext uri="{FF2B5EF4-FFF2-40B4-BE49-F238E27FC236}">
                <a16:creationId xmlns:a16="http://schemas.microsoft.com/office/drawing/2014/main" id="{6EEEC4D9-750B-39E7-F1AE-632C66B0397E}"/>
              </a:ext>
            </a:extLst>
          </p:cNvPr>
          <p:cNvSpPr>
            <a:spLocks noGrp="1"/>
          </p:cNvSpPr>
          <p:nvPr>
            <p:ph type="sldNum" sz="quarter" idx="5"/>
          </p:nvPr>
        </p:nvSpPr>
        <p:spPr/>
        <p:txBody>
          <a:bodyPr/>
          <a:lstStyle/>
          <a:p>
            <a:fld id="{75363252-6694-C544-8FDD-142F4C25301D}" type="slidenum">
              <a:rPr lang="en-US" smtClean="0"/>
              <a:t>10</a:t>
            </a:fld>
            <a:endParaRPr lang="en-US"/>
          </a:p>
        </p:txBody>
      </p:sp>
    </p:spTree>
    <p:extLst>
      <p:ext uri="{BB962C8B-B14F-4D97-AF65-F5344CB8AC3E}">
        <p14:creationId xmlns:p14="http://schemas.microsoft.com/office/powerpoint/2010/main" val="411143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704BB-1C85-BFD7-4B02-B2D6ABEB4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E4DF3-5141-A239-1F4F-FDD5FCFCE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A51BB-B8D2-9598-4F90-D98F5EF44F4A}"/>
              </a:ext>
            </a:extLst>
          </p:cNvPr>
          <p:cNvSpPr>
            <a:spLocks noGrp="1"/>
          </p:cNvSpPr>
          <p:nvPr>
            <p:ph type="body" idx="1"/>
          </p:nvPr>
        </p:nvSpPr>
        <p:spPr/>
        <p:txBody>
          <a:bodyPr/>
          <a:lstStyle/>
          <a:p>
            <a:pPr lvl="2"/>
            <a:r>
              <a:rPr lang="en-US" sz="1200" kern="1200" dirty="0">
                <a:solidFill>
                  <a:schemeClr val="tx1"/>
                </a:solidFill>
                <a:effectLst/>
                <a:latin typeface="+mn-lt"/>
                <a:ea typeface="+mn-ea"/>
                <a:cs typeface="+mn-cs"/>
              </a:rPr>
              <a:t>Issue of cognition overload for those who’ve experienced trauma – how can study procedures account for this?</a:t>
            </a:r>
          </a:p>
          <a:p>
            <a:pPr marL="1085850" lvl="2" indent="-171450">
              <a:buFont typeface="Wingdings" pitchFamily="2" charset="2"/>
              <a:buChar char="Ø"/>
            </a:pPr>
            <a:r>
              <a:rPr lang="en-US" sz="1200" kern="1200" dirty="0">
                <a:solidFill>
                  <a:schemeClr val="tx1"/>
                </a:solidFill>
                <a:effectLst/>
                <a:latin typeface="+mn-lt"/>
                <a:ea typeface="+mn-ea"/>
                <a:cs typeface="+mn-cs"/>
              </a:rPr>
              <a:t>Order – high intensity when not yet fatigued </a:t>
            </a:r>
          </a:p>
          <a:p>
            <a:pPr marL="1085850" lvl="2" indent="-171450">
              <a:buFont typeface="Wingdings" pitchFamily="2" charset="2"/>
              <a:buChar char="Ø"/>
            </a:pPr>
            <a:r>
              <a:rPr lang="en-US" sz="1200" kern="1200" dirty="0">
                <a:solidFill>
                  <a:schemeClr val="tx1"/>
                </a:solidFill>
                <a:effectLst/>
                <a:latin typeface="+mn-lt"/>
                <a:ea typeface="+mn-ea"/>
                <a:cs typeface="+mn-cs"/>
              </a:rPr>
              <a:t>Location – safe, comfortable, convenient, can control environment, snacks, checking in if self-administered, protocols to address distress</a:t>
            </a:r>
          </a:p>
          <a:p>
            <a:pPr marL="1085850" marR="0" lvl="2" indent="-1714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a:solidFill>
                  <a:schemeClr val="tx1"/>
                </a:solidFill>
                <a:effectLst/>
                <a:latin typeface="+mn-lt"/>
                <a:ea typeface="+mn-ea"/>
                <a:cs typeface="+mn-cs"/>
              </a:rPr>
              <a:t>Language should be short and simple, check for understanding, ask before moving on to give choice and power </a:t>
            </a:r>
          </a:p>
          <a:p>
            <a:pPr marL="1085850" lvl="2" indent="-171450">
              <a:buFont typeface="Wingdings" pitchFamily="2" charset="2"/>
              <a:buChar char="Ø"/>
            </a:pPr>
            <a:r>
              <a:rPr lang="en-US" sz="1200" kern="1200" dirty="0">
                <a:solidFill>
                  <a:schemeClr val="tx1"/>
                </a:solidFill>
                <a:effectLst/>
                <a:latin typeface="+mn-lt"/>
                <a:ea typeface="+mn-ea"/>
                <a:cs typeface="+mn-cs"/>
              </a:rPr>
              <a:t>Closing</a:t>
            </a:r>
          </a:p>
          <a:p>
            <a:pPr lvl="2"/>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Assess power differentials – who is recruiting (in case study limited role of probation officers), who is collecting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Tuskegee as example of why there may be mistrust</a:t>
            </a:r>
          </a:p>
          <a:p>
            <a:endParaRPr lang="en-US" dirty="0"/>
          </a:p>
        </p:txBody>
      </p:sp>
      <p:sp>
        <p:nvSpPr>
          <p:cNvPr id="4" name="Slide Number Placeholder 3">
            <a:extLst>
              <a:ext uri="{FF2B5EF4-FFF2-40B4-BE49-F238E27FC236}">
                <a16:creationId xmlns:a16="http://schemas.microsoft.com/office/drawing/2014/main" id="{8BF0CAE6-CE04-E4D3-55A3-0BB370EEB92B}"/>
              </a:ext>
            </a:extLst>
          </p:cNvPr>
          <p:cNvSpPr>
            <a:spLocks noGrp="1"/>
          </p:cNvSpPr>
          <p:nvPr>
            <p:ph type="sldNum" sz="quarter" idx="5"/>
          </p:nvPr>
        </p:nvSpPr>
        <p:spPr/>
        <p:txBody>
          <a:bodyPr/>
          <a:lstStyle/>
          <a:p>
            <a:fld id="{75363252-6694-C544-8FDD-142F4C25301D}" type="slidenum">
              <a:rPr lang="en-US" smtClean="0"/>
              <a:t>11</a:t>
            </a:fld>
            <a:endParaRPr lang="en-US"/>
          </a:p>
        </p:txBody>
      </p:sp>
    </p:spTree>
    <p:extLst>
      <p:ext uri="{BB962C8B-B14F-4D97-AF65-F5344CB8AC3E}">
        <p14:creationId xmlns:p14="http://schemas.microsoft.com/office/powerpoint/2010/main" val="2957372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of Dr. Black’s workshop!</a:t>
            </a:r>
          </a:p>
        </p:txBody>
      </p:sp>
      <p:sp>
        <p:nvSpPr>
          <p:cNvPr id="4" name="Slide Number Placeholder 3"/>
          <p:cNvSpPr>
            <a:spLocks noGrp="1"/>
          </p:cNvSpPr>
          <p:nvPr>
            <p:ph type="sldNum" sz="quarter" idx="5"/>
          </p:nvPr>
        </p:nvSpPr>
        <p:spPr/>
        <p:txBody>
          <a:bodyPr/>
          <a:lstStyle/>
          <a:p>
            <a:fld id="{75363252-6694-C544-8FDD-142F4C25301D}" type="slidenum">
              <a:rPr lang="en-US" smtClean="0"/>
              <a:t>12</a:t>
            </a:fld>
            <a:endParaRPr lang="en-US"/>
          </a:p>
        </p:txBody>
      </p:sp>
    </p:spTree>
    <p:extLst>
      <p:ext uri="{BB962C8B-B14F-4D97-AF65-F5344CB8AC3E}">
        <p14:creationId xmlns:p14="http://schemas.microsoft.com/office/powerpoint/2010/main" val="452331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CE6F0-BC43-667F-9DA4-5AE3D169B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29DE7-4D45-94F4-6272-EE62D0D51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78F91-B997-92CC-E3E9-49E65B68BA2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Idea: Workshop participants could be broken into 6 small groups and assigned a research stage, respond to the questions for their setting, and share back</a:t>
            </a:r>
            <a:r>
              <a:rPr lang="en-US" dirty="0">
                <a:effectLst/>
              </a:rPr>
              <a:t> </a:t>
            </a:r>
          </a:p>
          <a:p>
            <a:endParaRPr lang="en-US" dirty="0">
              <a:effectLst/>
            </a:endParaRPr>
          </a:p>
          <a:p>
            <a:r>
              <a:rPr lang="en-US" dirty="0">
                <a:effectLst/>
              </a:rPr>
              <a:t>Drop table in chat for reference.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1200" b="0" i="1" dirty="0">
                <a:solidFill>
                  <a:schemeClr val="accent5"/>
                </a:solidFill>
              </a:rPr>
              <a:t>Social Work Research</a:t>
            </a:r>
            <a:r>
              <a:rPr lang="en-US" sz="1200" b="0" i="0" dirty="0">
                <a:solidFill>
                  <a:schemeClr val="accent5"/>
                </a:solidFill>
              </a:rPr>
              <a:t>, </a:t>
            </a:r>
            <a:r>
              <a:rPr lang="en-US" sz="1200" b="0" i="1" dirty="0">
                <a:solidFill>
                  <a:schemeClr val="accent5"/>
                </a:solidFill>
              </a:rPr>
              <a:t>44</a:t>
            </a:r>
            <a:r>
              <a:rPr lang="en-US" sz="1200" b="0" i="0" dirty="0">
                <a:solidFill>
                  <a:schemeClr val="accent5"/>
                </a:solidFill>
              </a:rPr>
              <a:t>(3), 169-181.</a:t>
            </a:r>
            <a:endParaRPr lang="en-US" dirty="0"/>
          </a:p>
          <a:p>
            <a:endParaRPr lang="en-US" dirty="0"/>
          </a:p>
        </p:txBody>
      </p:sp>
      <p:sp>
        <p:nvSpPr>
          <p:cNvPr id="4" name="Slide Number Placeholder 3">
            <a:extLst>
              <a:ext uri="{FF2B5EF4-FFF2-40B4-BE49-F238E27FC236}">
                <a16:creationId xmlns:a16="http://schemas.microsoft.com/office/drawing/2014/main" id="{0E0A4594-A10E-3258-C6A6-A2B6705AF5EC}"/>
              </a:ext>
            </a:extLst>
          </p:cNvPr>
          <p:cNvSpPr>
            <a:spLocks noGrp="1"/>
          </p:cNvSpPr>
          <p:nvPr>
            <p:ph type="sldNum" sz="quarter" idx="5"/>
          </p:nvPr>
        </p:nvSpPr>
        <p:spPr/>
        <p:txBody>
          <a:bodyPr/>
          <a:lstStyle/>
          <a:p>
            <a:fld id="{75363252-6694-C544-8FDD-142F4C25301D}" type="slidenum">
              <a:rPr lang="en-US" smtClean="0"/>
              <a:t>13</a:t>
            </a:fld>
            <a:endParaRPr lang="en-US"/>
          </a:p>
        </p:txBody>
      </p:sp>
    </p:spTree>
    <p:extLst>
      <p:ext uri="{BB962C8B-B14F-4D97-AF65-F5344CB8AC3E}">
        <p14:creationId xmlns:p14="http://schemas.microsoft.com/office/powerpoint/2010/main" val="2441850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Share key ideas from groups, if time.</a:t>
            </a:r>
          </a:p>
          <a:p>
            <a:endParaRPr lang="en-US" dirty="0"/>
          </a:p>
          <a:p>
            <a:r>
              <a:rPr lang="en-US" dirty="0"/>
              <a:t>Ask closing question – respond verbally and/or in chat</a:t>
            </a:r>
          </a:p>
          <a:p>
            <a:endParaRPr lang="en-US" dirty="0"/>
          </a:p>
          <a:p>
            <a:r>
              <a:rPr lang="en-US" dirty="0"/>
              <a:t>Will share this and some other resources out in a follow-up message. </a:t>
            </a:r>
          </a:p>
        </p:txBody>
      </p:sp>
      <p:sp>
        <p:nvSpPr>
          <p:cNvPr id="4" name="Slide Number Placeholder 3"/>
          <p:cNvSpPr>
            <a:spLocks noGrp="1"/>
          </p:cNvSpPr>
          <p:nvPr>
            <p:ph type="sldNum" sz="quarter" idx="5"/>
          </p:nvPr>
        </p:nvSpPr>
        <p:spPr/>
        <p:txBody>
          <a:bodyPr/>
          <a:lstStyle/>
          <a:p>
            <a:fld id="{75363252-6694-C544-8FDD-142F4C25301D}" type="slidenum">
              <a:rPr lang="en-US" smtClean="0"/>
              <a:t>14</a:t>
            </a:fld>
            <a:endParaRPr lang="en-US"/>
          </a:p>
        </p:txBody>
      </p:sp>
    </p:spTree>
    <p:extLst>
      <p:ext uri="{BB962C8B-B14F-4D97-AF65-F5344CB8AC3E}">
        <p14:creationId xmlns:p14="http://schemas.microsoft.com/office/powerpoint/2010/main" val="1007776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F864A9C7-E61D-5841-87AF-8ED596809B8D}" type="datetimeFigureOut">
              <a:rPr lang="en-US" smtClean="0"/>
              <a:t>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49909493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64A9C7-E61D-5841-87AF-8ED596809B8D}" type="datetimeFigureOut">
              <a:rPr lang="en-US" smtClean="0"/>
              <a:t>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90144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F864A9C7-E61D-5841-87AF-8ED596809B8D}" type="datetimeFigureOut">
              <a:rPr lang="en-US" smtClean="0"/>
              <a:t>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7079619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864A9C7-E61D-5841-87AF-8ED596809B8D}" type="datetimeFigureOut">
              <a:rPr lang="en-US" smtClean="0"/>
              <a:t>1/9/26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1438764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864A9C7-E61D-5841-87AF-8ED596809B8D}" type="datetimeFigureOut">
              <a:rPr lang="en-US" smtClean="0"/>
              <a:t>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16274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64A9C7-E61D-5841-87AF-8ED596809B8D}" type="datetimeFigureOut">
              <a:rPr lang="en-US" smtClean="0"/>
              <a:t>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602347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4A9C7-E61D-5841-87AF-8ED596809B8D}" type="datetimeFigureOut">
              <a:rPr lang="en-US" smtClean="0"/>
              <a:t>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301536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F864A9C7-E61D-5841-87AF-8ED596809B8D}" type="datetimeFigureOut">
              <a:rPr lang="en-US" smtClean="0"/>
              <a:t>1/9/26</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877452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864A9C7-E61D-5841-87AF-8ED596809B8D}" type="datetimeFigureOut">
              <a:rPr lang="en-US" smtClean="0"/>
              <a:t>1/9/26</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
              </a:t>
            </a:r>
            <a:endParaRPr lang="en-US" dirty="0"/>
          </a:p>
        </p:txBody>
      </p:sp>
      <p:sp>
        <p:nvSpPr>
          <p:cNvPr id="10" name="Slide Number Placeholder 9"/>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1161705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47284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02847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864A9C7-E61D-5841-87AF-8ED596809B8D}" type="datetimeFigureOut">
              <a:rPr lang="en-US" smtClean="0"/>
              <a:t>1/9/26</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76145ED-A9F6-F24E-9C32-3405A694EB25}" type="slidenum">
              <a:rPr lang="en-US" smtClean="0"/>
              <a:t>‹#›</a:t>
            </a:fld>
            <a:endParaRPr lang="en-US"/>
          </a:p>
        </p:txBody>
      </p:sp>
    </p:spTree>
    <p:extLst>
      <p:ext uri="{BB962C8B-B14F-4D97-AF65-F5344CB8AC3E}">
        <p14:creationId xmlns:p14="http://schemas.microsoft.com/office/powerpoint/2010/main" val="27519493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3"/>
        <p:cNvGrpSpPr/>
        <p:nvPr/>
      </p:nvGrpSpPr>
      <p:grpSpPr>
        <a:xfrm>
          <a:off x="0" y="0"/>
          <a:ext cx="0" cy="0"/>
          <a:chOff x="0" y="0"/>
          <a:chExt cx="0" cy="0"/>
        </a:xfrm>
      </p:grpSpPr>
      <p:sp>
        <p:nvSpPr>
          <p:cNvPr id="2055" name="Rectangle 2054">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14"/>
          <p:cNvSpPr txBox="1">
            <a:spLocks noGrp="1"/>
          </p:cNvSpPr>
          <p:nvPr>
            <p:ph type="ctrTitle"/>
          </p:nvPr>
        </p:nvSpPr>
        <p:spPr>
          <a:xfrm>
            <a:off x="402337" y="1441343"/>
            <a:ext cx="3849622" cy="3118104"/>
          </a:xfrm>
          <a:prstGeom prst="rect">
            <a:avLst/>
          </a:prstGeom>
        </p:spPr>
        <p:txBody>
          <a:bodyPr spcFirstLastPara="1" vert="horz" lIns="91440" tIns="45720" rIns="91440" bIns="45720" rtlCol="0" anchorCtr="0">
            <a:normAutofit/>
          </a:bodyPr>
          <a:lstStyle/>
          <a:p>
            <a:pPr marL="0" lvl="0" indent="0">
              <a:spcAft>
                <a:spcPts val="0"/>
              </a:spcAft>
              <a:buClr>
                <a:schemeClr val="dk2"/>
              </a:buClr>
              <a:buSzPts val="6600"/>
            </a:pPr>
            <a:br>
              <a:rPr lang="en-US" sz="1500" kern="1200" cap="none" dirty="0">
                <a:latin typeface="+mj-lt"/>
                <a:ea typeface="+mj-ea"/>
                <a:cs typeface="+mj-cs"/>
              </a:rPr>
            </a:br>
            <a:r>
              <a:rPr lang="en-US" sz="2400" kern="1200" cap="none" dirty="0">
                <a:latin typeface="+mj-lt"/>
                <a:ea typeface="+mj-ea"/>
                <a:cs typeface="+mj-cs"/>
              </a:rPr>
              <a:t>Introduction to a Trauma-Informed Social Justice Research Framework</a:t>
            </a:r>
            <a:br>
              <a:rPr lang="en-US" sz="2400" kern="1200" cap="none" dirty="0">
                <a:latin typeface="+mj-lt"/>
                <a:ea typeface="+mj-ea"/>
                <a:cs typeface="+mj-cs"/>
              </a:rPr>
            </a:br>
            <a:r>
              <a:rPr lang="en-US" sz="2400" kern="1200" cap="none" dirty="0">
                <a:latin typeface="+mj-lt"/>
                <a:ea typeface="+mj-ea"/>
                <a:cs typeface="+mj-cs"/>
              </a:rPr>
              <a:t>Racial Equity in Educare</a:t>
            </a:r>
            <a:br>
              <a:rPr lang="en-US" sz="2400" kern="1200" cap="none" dirty="0">
                <a:latin typeface="+mj-lt"/>
                <a:ea typeface="+mj-ea"/>
                <a:cs typeface="+mj-cs"/>
              </a:rPr>
            </a:br>
            <a:r>
              <a:rPr lang="en-US" sz="2400" kern="1200" cap="none" dirty="0">
                <a:latin typeface="+mj-lt"/>
                <a:ea typeface="+mj-ea"/>
                <a:cs typeface="+mj-cs"/>
              </a:rPr>
              <a:t>January 2026 CoP </a:t>
            </a:r>
            <a:r>
              <a:rPr lang="en-US" sz="2400" cap="none" dirty="0"/>
              <a:t>1/09</a:t>
            </a:r>
            <a:r>
              <a:rPr lang="en-US" sz="2400" kern="1200" cap="none" dirty="0">
                <a:latin typeface="+mj-lt"/>
                <a:ea typeface="+mj-ea"/>
                <a:cs typeface="+mj-cs"/>
              </a:rPr>
              <a:t>/26</a:t>
            </a:r>
            <a:endParaRPr lang="en-US" sz="1500" kern="1200" cap="none" dirty="0">
              <a:latin typeface="+mj-lt"/>
              <a:ea typeface="+mj-ea"/>
              <a:cs typeface="+mj-cs"/>
            </a:endParaRPr>
          </a:p>
        </p:txBody>
      </p:sp>
      <p:sp>
        <p:nvSpPr>
          <p:cNvPr id="2057" name="Rectangle 2056">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rauma-informed language as a tool for health equity | Trauma Surgery &amp;  Acute Care Open">
            <a:extLst>
              <a:ext uri="{FF2B5EF4-FFF2-40B4-BE49-F238E27FC236}">
                <a16:creationId xmlns:a16="http://schemas.microsoft.com/office/drawing/2014/main" id="{CEAE9AE2-44C7-AC2E-7973-7E98CFE279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37988" y="1122807"/>
            <a:ext cx="5730240" cy="4297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42970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8255"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DD8ADB-0B8A-5797-C68E-D80C123DF0F6}"/>
              </a:ext>
            </a:extLst>
          </p:cNvPr>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r>
              <a:rPr lang="en-US" dirty="0"/>
              <a:t>Overview</a:t>
            </a:r>
          </a:p>
        </p:txBody>
      </p:sp>
      <p:sp useBgFill="1">
        <p:nvSpPr>
          <p:cNvPr id="18" name="Rectangle 17">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3278" y="0"/>
            <a:ext cx="743872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F6E33FF-EBCD-0334-0E88-3901C28294F5}"/>
              </a:ext>
            </a:extLst>
          </p:cNvPr>
          <p:cNvGraphicFramePr>
            <a:graphicFrameLocks noGrp="1"/>
          </p:cNvGraphicFramePr>
          <p:nvPr>
            <p:ph idx="1"/>
            <p:extLst>
              <p:ext uri="{D42A27DB-BD31-4B8C-83A1-F6EECF244321}">
                <p14:modId xmlns:p14="http://schemas.microsoft.com/office/powerpoint/2010/main" val="1109027404"/>
              </p:ext>
            </p:extLst>
          </p:nvPr>
        </p:nvGraphicFramePr>
        <p:xfrm>
          <a:off x="5397500" y="639763"/>
          <a:ext cx="6604000" cy="5276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8307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9463A8-1182-66A1-8413-DD544B81E758}"/>
            </a:ext>
          </a:extLst>
        </p:cNvPr>
        <p:cNvGrpSpPr/>
        <p:nvPr/>
      </p:nvGrpSpPr>
      <p:grpSpPr>
        <a:xfrm>
          <a:off x="0" y="0"/>
          <a:ext cx="0" cy="0"/>
          <a:chOff x="0" y="0"/>
          <a:chExt cx="0" cy="0"/>
        </a:xfrm>
      </p:grpSpPr>
      <p:pic>
        <p:nvPicPr>
          <p:cNvPr id="12" name="Picture 4" descr="Group of friends outdoors">
            <a:extLst>
              <a:ext uri="{FF2B5EF4-FFF2-40B4-BE49-F238E27FC236}">
                <a16:creationId xmlns:a16="http://schemas.microsoft.com/office/drawing/2014/main" id="{EADCC93E-43C3-C17F-4802-1F3119D79320}"/>
              </a:ext>
            </a:extLst>
          </p:cNvPr>
          <p:cNvPicPr>
            <a:picLocks noChangeAspect="1"/>
          </p:cNvPicPr>
          <p:nvPr/>
        </p:nvPicPr>
        <p:blipFill>
          <a:blip r:embed="rId3">
            <a:alphaModFix amt="36000"/>
          </a:blip>
          <a:srcRect t="7897" b="7897"/>
          <a:stretch/>
        </p:blipFill>
        <p:spPr>
          <a:xfrm>
            <a:off x="20" y="10"/>
            <a:ext cx="12191980" cy="6857990"/>
          </a:xfrm>
          <a:prstGeom prst="rect">
            <a:avLst/>
          </a:prstGeom>
        </p:spPr>
      </p:pic>
      <p:sp>
        <p:nvSpPr>
          <p:cNvPr id="2" name="Title 1">
            <a:extLst>
              <a:ext uri="{FF2B5EF4-FFF2-40B4-BE49-F238E27FC236}">
                <a16:creationId xmlns:a16="http://schemas.microsoft.com/office/drawing/2014/main" id="{1E1B91EA-0B46-5E78-FE37-DCB3FE0D1F72}"/>
              </a:ext>
            </a:extLst>
          </p:cNvPr>
          <p:cNvSpPr>
            <a:spLocks noGrp="1"/>
          </p:cNvSpPr>
          <p:nvPr>
            <p:ph type="title"/>
          </p:nvPr>
        </p:nvSpPr>
        <p:spPr>
          <a:xfrm>
            <a:off x="2231136" y="419002"/>
            <a:ext cx="7729728" cy="1188720"/>
          </a:xfrm>
          <a:noFill/>
          <a:ln>
            <a:solidFill>
              <a:srgbClr val="FFFFFF"/>
            </a:solidFill>
          </a:ln>
        </p:spPr>
        <p:txBody>
          <a:bodyPr>
            <a:normAutofit/>
          </a:bodyPr>
          <a:lstStyle/>
          <a:p>
            <a:r>
              <a:rPr lang="en-US" b="1" cap="none" dirty="0">
                <a:solidFill>
                  <a:schemeClr val="tx1"/>
                </a:solidFill>
              </a:rPr>
              <a:t>Connection to Research Agenda</a:t>
            </a:r>
            <a:endParaRPr lang="en-US" dirty="0">
              <a:solidFill>
                <a:schemeClr val="tx1"/>
              </a:solidFill>
            </a:endParaRPr>
          </a:p>
        </p:txBody>
      </p:sp>
      <p:sp>
        <p:nvSpPr>
          <p:cNvPr id="11" name="Content Placeholder 2">
            <a:extLst>
              <a:ext uri="{FF2B5EF4-FFF2-40B4-BE49-F238E27FC236}">
                <a16:creationId xmlns:a16="http://schemas.microsoft.com/office/drawing/2014/main" id="{FA53BB9C-8A61-293B-6702-10DFAAEF704D}"/>
              </a:ext>
            </a:extLst>
          </p:cNvPr>
          <p:cNvSpPr>
            <a:spLocks noGrp="1"/>
          </p:cNvSpPr>
          <p:nvPr>
            <p:ph idx="1"/>
          </p:nvPr>
        </p:nvSpPr>
        <p:spPr>
          <a:xfrm>
            <a:off x="693174" y="2026714"/>
            <a:ext cx="10943303" cy="4565815"/>
          </a:xfrm>
        </p:spPr>
        <p:txBody>
          <a:bodyPr>
            <a:normAutofit fontScale="47500" lnSpcReduction="20000"/>
          </a:bodyPr>
          <a:lstStyle/>
          <a:p>
            <a:pPr marL="0" marR="0" lvl="0" indent="0">
              <a:lnSpc>
                <a:spcPct val="90000"/>
              </a:lnSpc>
              <a:spcBef>
                <a:spcPts val="0"/>
              </a:spcBef>
              <a:spcAft>
                <a:spcPts val="0"/>
              </a:spcAft>
              <a:buNone/>
            </a:pP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90000"/>
              </a:lnSpc>
              <a:spcBef>
                <a:spcPts val="0"/>
              </a:spcBef>
              <a:spcAft>
                <a:spcPts val="0"/>
              </a:spcAft>
              <a:buNone/>
            </a:pP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r>
              <a:rPr lang="en-US" sz="4400" dirty="0"/>
              <a:t>3. Consider power dynamics and the white supremacy culture of funding, research processes, and ways of knowing</a:t>
            </a:r>
          </a:p>
          <a:p>
            <a:pPr marL="0" indent="0">
              <a:lnSpc>
                <a:spcPct val="90000"/>
              </a:lnSpc>
              <a:buNone/>
            </a:pPr>
            <a:endParaRPr lang="en-US" sz="4400" dirty="0"/>
          </a:p>
          <a:p>
            <a:pPr marL="0" indent="0">
              <a:lnSpc>
                <a:spcPct val="90000"/>
              </a:lnSpc>
              <a:buNone/>
            </a:pPr>
            <a:r>
              <a:rPr lang="en-US" sz="4400" dirty="0"/>
              <a:t>6. Ensure research priorities, questions, design, and processes reflect lived experiences</a:t>
            </a:r>
          </a:p>
          <a:p>
            <a:pPr marL="0" indent="0">
              <a:lnSpc>
                <a:spcPct val="90000"/>
              </a:lnSpc>
              <a:buNone/>
            </a:pPr>
            <a:endParaRPr lang="en-US" sz="4400" dirty="0"/>
          </a:p>
          <a:p>
            <a:pPr marL="0" indent="0">
              <a:lnSpc>
                <a:spcPct val="90000"/>
              </a:lnSpc>
              <a:buNone/>
            </a:pPr>
            <a:r>
              <a:rPr lang="en-US" sz="4400" dirty="0"/>
              <a:t>7.  Actively and meaningfully involve community</a:t>
            </a:r>
          </a:p>
          <a:p>
            <a:pPr marL="0" indent="0">
              <a:lnSpc>
                <a:spcPct val="90000"/>
              </a:lnSpc>
              <a:buNone/>
            </a:pPr>
            <a:endParaRPr lang="en-US" sz="4400" dirty="0"/>
          </a:p>
          <a:p>
            <a:pPr marL="0" indent="0">
              <a:lnSpc>
                <a:spcPct val="90000"/>
              </a:lnSpc>
              <a:buNone/>
            </a:pPr>
            <a:r>
              <a:rPr lang="en-US" sz="4400" dirty="0"/>
              <a:t>8. Examine whether the measures and assessments used in research or the data collected are culturally relevant and meaningful to the communities that are part of the research. </a:t>
            </a:r>
          </a:p>
          <a:p>
            <a:pPr marL="0" indent="0">
              <a:lnSpc>
                <a:spcPct val="90000"/>
              </a:lnSpc>
              <a:buNone/>
            </a:pPr>
            <a:endParaRPr lang="en-US" sz="4400" dirty="0"/>
          </a:p>
          <a:p>
            <a:pPr marL="0" indent="0">
              <a:lnSpc>
                <a:spcPct val="90000"/>
              </a:lnSpc>
              <a:buNone/>
            </a:pPr>
            <a:r>
              <a:rPr lang="en-US" sz="4400" dirty="0"/>
              <a:t>11. Leverage channels and mechanisms for communicating and disseminating research findings in ways that are accessible</a:t>
            </a:r>
          </a:p>
          <a:p>
            <a:pPr>
              <a:lnSpc>
                <a:spcPct val="90000"/>
              </a:lnSpc>
            </a:pPr>
            <a:endParaRPr lang="en-US" sz="1500" dirty="0"/>
          </a:p>
        </p:txBody>
      </p:sp>
    </p:spTree>
    <p:extLst>
      <p:ext uri="{BB962C8B-B14F-4D97-AF65-F5344CB8AC3E}">
        <p14:creationId xmlns:p14="http://schemas.microsoft.com/office/powerpoint/2010/main" val="17313556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3B374-5C1C-5C7A-6715-2525953AE62E}"/>
              </a:ext>
            </a:extLst>
          </p:cNvPr>
          <p:cNvSpPr>
            <a:spLocks noGrp="1"/>
          </p:cNvSpPr>
          <p:nvPr>
            <p:ph type="ctrTitle"/>
          </p:nvPr>
        </p:nvSpPr>
        <p:spPr>
          <a:xfrm>
            <a:off x="1600200" y="188686"/>
            <a:ext cx="8991600" cy="1019628"/>
          </a:xfrm>
        </p:spPr>
        <p:txBody>
          <a:bodyPr>
            <a:normAutofit fontScale="90000"/>
          </a:bodyPr>
          <a:lstStyle/>
          <a:p>
            <a:r>
              <a:rPr lang="en-US" dirty="0"/>
              <a:t>Building on Dr. Anjali Ferguson’s November CoP Presentation</a:t>
            </a:r>
          </a:p>
        </p:txBody>
      </p:sp>
      <p:sp>
        <p:nvSpPr>
          <p:cNvPr id="5" name="Subtitle 4">
            <a:extLst>
              <a:ext uri="{FF2B5EF4-FFF2-40B4-BE49-F238E27FC236}">
                <a16:creationId xmlns:a16="http://schemas.microsoft.com/office/drawing/2014/main" id="{B07795C9-C4E3-D3A3-95F8-1E407387C570}"/>
              </a:ext>
            </a:extLst>
          </p:cNvPr>
          <p:cNvSpPr>
            <a:spLocks noGrp="1"/>
          </p:cNvSpPr>
          <p:nvPr>
            <p:ph type="subTitle" idx="1"/>
          </p:nvPr>
        </p:nvSpPr>
        <p:spPr/>
        <p:txBody>
          <a:bodyPr/>
          <a:lstStyle/>
          <a:p>
            <a:endParaRPr lang="en-US"/>
          </a:p>
        </p:txBody>
      </p:sp>
      <p:pic>
        <p:nvPicPr>
          <p:cNvPr id="7" name="Picture 6" descr="A white and blue card with text&#10;&#10;AI-generated content may be incorrect.">
            <a:extLst>
              <a:ext uri="{FF2B5EF4-FFF2-40B4-BE49-F238E27FC236}">
                <a16:creationId xmlns:a16="http://schemas.microsoft.com/office/drawing/2014/main" id="{A18E5F06-C8CE-661E-B7C7-ADE9EE04B95E}"/>
              </a:ext>
            </a:extLst>
          </p:cNvPr>
          <p:cNvPicPr>
            <a:picLocks noChangeAspect="1"/>
          </p:cNvPicPr>
          <p:nvPr/>
        </p:nvPicPr>
        <p:blipFill>
          <a:blip r:embed="rId3"/>
          <a:stretch>
            <a:fillRect/>
          </a:stretch>
        </p:blipFill>
        <p:spPr>
          <a:xfrm>
            <a:off x="1288256" y="1504160"/>
            <a:ext cx="9615488" cy="5165154"/>
          </a:xfrm>
          <a:prstGeom prst="rect">
            <a:avLst/>
          </a:prstGeom>
        </p:spPr>
      </p:pic>
    </p:spTree>
    <p:extLst>
      <p:ext uri="{BB962C8B-B14F-4D97-AF65-F5344CB8AC3E}">
        <p14:creationId xmlns:p14="http://schemas.microsoft.com/office/powerpoint/2010/main" val="302304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700BA-B204-E267-194E-1CB1140840C1}"/>
            </a:ext>
          </a:extLst>
        </p:cNvPr>
        <p:cNvGrpSpPr/>
        <p:nvPr/>
      </p:nvGrpSpPr>
      <p:grpSpPr>
        <a:xfrm>
          <a:off x="0" y="0"/>
          <a:ext cx="0" cy="0"/>
          <a:chOff x="0" y="0"/>
          <a:chExt cx="0" cy="0"/>
        </a:xfrm>
      </p:grpSpPr>
      <p:sp>
        <p:nvSpPr>
          <p:cNvPr id="5" name="Subtitle 4">
            <a:extLst>
              <a:ext uri="{FF2B5EF4-FFF2-40B4-BE49-F238E27FC236}">
                <a16:creationId xmlns:a16="http://schemas.microsoft.com/office/drawing/2014/main" id="{DE5B1CE5-C2EC-2FDA-43BB-897977404978}"/>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9FA3E72-D1D4-04CC-0BFC-E0CBA2394A73}"/>
              </a:ext>
            </a:extLst>
          </p:cNvPr>
          <p:cNvPicPr>
            <a:picLocks noChangeAspect="1"/>
          </p:cNvPicPr>
          <p:nvPr/>
        </p:nvPicPr>
        <p:blipFill>
          <a:blip r:embed="rId3"/>
          <a:srcRect/>
          <a:stretch/>
        </p:blipFill>
        <p:spPr>
          <a:xfrm>
            <a:off x="864675" y="542925"/>
            <a:ext cx="10462649" cy="5983514"/>
          </a:xfrm>
          <a:prstGeom prst="rect">
            <a:avLst/>
          </a:prstGeom>
        </p:spPr>
      </p:pic>
    </p:spTree>
    <p:extLst>
      <p:ext uri="{BB962C8B-B14F-4D97-AF65-F5344CB8AC3E}">
        <p14:creationId xmlns:p14="http://schemas.microsoft.com/office/powerpoint/2010/main" val="3442513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F7475-1A04-A24A-221B-50F278186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F7D4C-0E64-DC88-E34E-437A298EC442}"/>
              </a:ext>
            </a:extLst>
          </p:cNvPr>
          <p:cNvSpPr>
            <a:spLocks noGrp="1"/>
          </p:cNvSpPr>
          <p:nvPr>
            <p:ph type="ctrTitle"/>
          </p:nvPr>
        </p:nvSpPr>
        <p:spPr>
          <a:xfrm>
            <a:off x="1600200" y="442602"/>
            <a:ext cx="8991600" cy="765712"/>
          </a:xfrm>
        </p:spPr>
        <p:txBody>
          <a:bodyPr>
            <a:normAutofit fontScale="90000"/>
          </a:bodyPr>
          <a:lstStyle/>
          <a:p>
            <a:r>
              <a:rPr lang="en-US" dirty="0"/>
              <a:t>What is trauma? (1)</a:t>
            </a:r>
          </a:p>
        </p:txBody>
      </p:sp>
      <p:sp>
        <p:nvSpPr>
          <p:cNvPr id="3" name="Subtitle 2">
            <a:extLst>
              <a:ext uri="{FF2B5EF4-FFF2-40B4-BE49-F238E27FC236}">
                <a16:creationId xmlns:a16="http://schemas.microsoft.com/office/drawing/2014/main" id="{48327615-E030-4DBD-1D38-D06B4E53055F}"/>
              </a:ext>
            </a:extLst>
          </p:cNvPr>
          <p:cNvSpPr>
            <a:spLocks noGrp="1"/>
          </p:cNvSpPr>
          <p:nvPr>
            <p:ph type="subTitle" idx="1"/>
          </p:nvPr>
        </p:nvSpPr>
        <p:spPr>
          <a:xfrm>
            <a:off x="501358" y="1444172"/>
            <a:ext cx="10724827" cy="5225142"/>
          </a:xfrm>
        </p:spPr>
        <p:txBody>
          <a:bodyPr>
            <a:normAutofit/>
          </a:bodyPr>
          <a:lstStyle/>
          <a:p>
            <a:pPr marL="800100" lvl="1" indent="-342900" algn="l">
              <a:buClr>
                <a:schemeClr val="tx1"/>
              </a:buClr>
              <a:buFont typeface="Wingdings" pitchFamily="2" charset="2"/>
              <a:buChar char="§"/>
            </a:pPr>
            <a:r>
              <a:rPr lang="en-US" sz="2200" dirty="0"/>
              <a:t>Results from a singular event, series of events, or set of circumstances experienced as physically or emotionally harmful or life-threatening w/lasting adverse effects on functioning and overall well-being (Substance Abuse and Mental Health Services Administration [SAMHSA], 2014).</a:t>
            </a:r>
          </a:p>
          <a:p>
            <a:pPr marL="800100" lvl="1" indent="-342900" algn="l">
              <a:buClr>
                <a:schemeClr val="tx1"/>
              </a:buClr>
              <a:buFont typeface="Wingdings" pitchFamily="2" charset="2"/>
              <a:buChar char="§"/>
            </a:pPr>
            <a:endParaRPr lang="en-US" sz="2200" dirty="0"/>
          </a:p>
          <a:p>
            <a:pPr marL="800100" lvl="1" indent="-342900" algn="l">
              <a:buClr>
                <a:schemeClr val="tx1"/>
              </a:buClr>
              <a:buFont typeface="Wingdings" pitchFamily="2" charset="2"/>
              <a:buChar char="§"/>
            </a:pPr>
            <a:r>
              <a:rPr lang="en-US" sz="2200" dirty="0"/>
              <a:t>Uncontrollable characterized by potential to overwhelm sense of coping skills (Briere &amp; Scott, 2015).</a:t>
            </a:r>
          </a:p>
          <a:p>
            <a:pPr marL="800100" lvl="1" indent="-342900" algn="l">
              <a:buClr>
                <a:schemeClr val="tx1"/>
              </a:buClr>
              <a:buFont typeface="Wingdings" pitchFamily="2" charset="2"/>
              <a:buChar char="§"/>
            </a:pPr>
            <a:endParaRPr lang="en-US" sz="2200" dirty="0"/>
          </a:p>
          <a:p>
            <a:pPr marL="800100" lvl="1" indent="-342900" algn="l">
              <a:buClr>
                <a:schemeClr val="tx1"/>
              </a:buClr>
              <a:buFont typeface="Wingdings" pitchFamily="2" charset="2"/>
              <a:buChar char="§"/>
            </a:pPr>
            <a:r>
              <a:rPr lang="en-US" sz="2200" dirty="0"/>
              <a:t>Examples: natural disasters, violence, and war (American Psychological Association, 2017); child abuse and household dysfunction (</a:t>
            </a:r>
            <a:r>
              <a:rPr lang="en-US" sz="2200" dirty="0" err="1"/>
              <a:t>Felitti</a:t>
            </a:r>
            <a:r>
              <a:rPr lang="en-US" sz="2200" dirty="0"/>
              <a:t> et al., 1998); and community exposures (Cronholm et al., 2015). </a:t>
            </a:r>
          </a:p>
          <a:p>
            <a:endParaRPr lang="en-US" dirty="0"/>
          </a:p>
        </p:txBody>
      </p:sp>
    </p:spTree>
    <p:extLst>
      <p:ext uri="{BB962C8B-B14F-4D97-AF65-F5344CB8AC3E}">
        <p14:creationId xmlns:p14="http://schemas.microsoft.com/office/powerpoint/2010/main" val="2760497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7542F-DDC1-D21A-3484-00CFDA3B43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75160-0F42-6FA7-11E8-B3243AE7679A}"/>
              </a:ext>
            </a:extLst>
          </p:cNvPr>
          <p:cNvSpPr>
            <a:spLocks noGrp="1"/>
          </p:cNvSpPr>
          <p:nvPr>
            <p:ph type="ctrTitle"/>
          </p:nvPr>
        </p:nvSpPr>
        <p:spPr>
          <a:xfrm>
            <a:off x="1600200" y="442602"/>
            <a:ext cx="8991600" cy="765712"/>
          </a:xfrm>
        </p:spPr>
        <p:txBody>
          <a:bodyPr>
            <a:normAutofit fontScale="90000"/>
          </a:bodyPr>
          <a:lstStyle/>
          <a:p>
            <a:r>
              <a:rPr lang="en-US" dirty="0"/>
              <a:t>What is trauma? (2)</a:t>
            </a:r>
          </a:p>
        </p:txBody>
      </p:sp>
      <p:sp>
        <p:nvSpPr>
          <p:cNvPr id="3" name="Subtitle 2">
            <a:extLst>
              <a:ext uri="{FF2B5EF4-FFF2-40B4-BE49-F238E27FC236}">
                <a16:creationId xmlns:a16="http://schemas.microsoft.com/office/drawing/2014/main" id="{75F8795E-7984-46D1-1674-4649F0E4D9BB}"/>
              </a:ext>
            </a:extLst>
          </p:cNvPr>
          <p:cNvSpPr>
            <a:spLocks noGrp="1"/>
          </p:cNvSpPr>
          <p:nvPr>
            <p:ph type="subTitle" idx="1"/>
          </p:nvPr>
        </p:nvSpPr>
        <p:spPr>
          <a:xfrm>
            <a:off x="733586" y="1400629"/>
            <a:ext cx="10724827" cy="5225142"/>
          </a:xfrm>
        </p:spPr>
        <p:txBody>
          <a:bodyPr>
            <a:normAutofit lnSpcReduction="10000"/>
          </a:bodyPr>
          <a:lstStyle/>
          <a:p>
            <a:pPr marL="800100" lvl="1" indent="-342900" algn="l">
              <a:buClr>
                <a:schemeClr val="tx1"/>
              </a:buClr>
              <a:buFont typeface="Wingdings" pitchFamily="2" charset="2"/>
              <a:buChar char="§"/>
            </a:pPr>
            <a:r>
              <a:rPr lang="en-US" sz="2400" dirty="0"/>
              <a:t>Marginalized groups more likely to experience traumatic events from community or sociopolitical violence throughout life span (Koenen et al., 2017). </a:t>
            </a:r>
          </a:p>
          <a:p>
            <a:pPr marL="800100" lvl="1" indent="-342900" algn="l">
              <a:buClr>
                <a:schemeClr val="tx1"/>
              </a:buClr>
              <a:buFont typeface="Wingdings" pitchFamily="2" charset="2"/>
              <a:buChar char="§"/>
            </a:pPr>
            <a:endParaRPr lang="en-US" sz="2400" dirty="0"/>
          </a:p>
          <a:p>
            <a:pPr marL="800100" lvl="1" indent="-342900" algn="l">
              <a:buClr>
                <a:schemeClr val="tx1"/>
              </a:buClr>
              <a:buFont typeface="Wingdings" pitchFamily="2" charset="2"/>
              <a:buChar char="§"/>
            </a:pPr>
            <a:r>
              <a:rPr lang="en-US" sz="2400" dirty="0"/>
              <a:t>Impact amplified by socio-cultural contexts of discrimination and structural inequalities (Quiros &amp; Berger, 2015; Seng, Lopez, Sperlich, Hamama, &amp; Reed Meldrum, 2012).</a:t>
            </a:r>
          </a:p>
          <a:p>
            <a:pPr marL="800100" lvl="1" indent="-342900" algn="l">
              <a:buClr>
                <a:schemeClr val="tx1"/>
              </a:buClr>
              <a:buFont typeface="Wingdings" pitchFamily="2" charset="2"/>
              <a:buChar char="§"/>
            </a:pPr>
            <a:endParaRPr lang="en-US" sz="2400" dirty="0"/>
          </a:p>
          <a:p>
            <a:pPr marL="800100" lvl="1" indent="-342900" algn="l">
              <a:buClr>
                <a:schemeClr val="tx1"/>
              </a:buClr>
              <a:buFont typeface="Wingdings" pitchFamily="2" charset="2"/>
              <a:buChar char="§"/>
            </a:pPr>
            <a:r>
              <a:rPr lang="en-US" sz="2400" dirty="0"/>
              <a:t>Exposed individuals may experience changes in cognition and memory, and experience heightened or hypo physiological arousal (van der Kolk, 2003). </a:t>
            </a:r>
          </a:p>
          <a:p>
            <a:pPr marL="800100" lvl="1" indent="-342900" algn="l">
              <a:buClr>
                <a:schemeClr val="tx1"/>
              </a:buClr>
              <a:buFont typeface="Wingdings" pitchFamily="2" charset="2"/>
              <a:buChar char="§"/>
            </a:pPr>
            <a:endParaRPr lang="en-US" sz="2400" dirty="0"/>
          </a:p>
          <a:p>
            <a:pPr marL="800100" lvl="1" indent="-342900" algn="l">
              <a:buClr>
                <a:schemeClr val="tx1"/>
              </a:buClr>
              <a:buFont typeface="Wingdings" pitchFamily="2" charset="2"/>
              <a:buChar char="§"/>
            </a:pPr>
            <a:r>
              <a:rPr lang="en-US" sz="2400" dirty="0"/>
              <a:t>More vulnerable to toxic stress</a:t>
            </a:r>
          </a:p>
          <a:p>
            <a:endParaRPr lang="en-US" dirty="0"/>
          </a:p>
        </p:txBody>
      </p:sp>
    </p:spTree>
    <p:extLst>
      <p:ext uri="{BB962C8B-B14F-4D97-AF65-F5344CB8AC3E}">
        <p14:creationId xmlns:p14="http://schemas.microsoft.com/office/powerpoint/2010/main" val="2764757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456A8-7C00-0D92-1881-B0514A2792CB}"/>
              </a:ext>
            </a:extLst>
          </p:cNvPr>
          <p:cNvSpPr>
            <a:spLocks noGrp="1"/>
          </p:cNvSpPr>
          <p:nvPr>
            <p:ph type="title"/>
          </p:nvPr>
        </p:nvSpPr>
        <p:spPr>
          <a:xfrm>
            <a:off x="2231136" y="347835"/>
            <a:ext cx="7729728" cy="1188720"/>
          </a:xfrm>
        </p:spPr>
        <p:txBody>
          <a:bodyPr/>
          <a:lstStyle/>
          <a:p>
            <a:r>
              <a:rPr lang="en-US" dirty="0"/>
              <a:t>What does it mean to be trauma-Informed?</a:t>
            </a:r>
          </a:p>
        </p:txBody>
      </p:sp>
      <p:sp>
        <p:nvSpPr>
          <p:cNvPr id="3" name="Content Placeholder 2">
            <a:extLst>
              <a:ext uri="{FF2B5EF4-FFF2-40B4-BE49-F238E27FC236}">
                <a16:creationId xmlns:a16="http://schemas.microsoft.com/office/drawing/2014/main" id="{823A64E9-198E-79E6-3EA6-A8AE57857EF8}"/>
              </a:ext>
            </a:extLst>
          </p:cNvPr>
          <p:cNvSpPr>
            <a:spLocks noGrp="1"/>
          </p:cNvSpPr>
          <p:nvPr>
            <p:ph idx="1"/>
          </p:nvPr>
        </p:nvSpPr>
        <p:spPr>
          <a:xfrm>
            <a:off x="740229" y="1843314"/>
            <a:ext cx="10595427" cy="4746172"/>
          </a:xfrm>
        </p:spPr>
        <p:txBody>
          <a:bodyPr>
            <a:normAutofit/>
          </a:bodyPr>
          <a:lstStyle/>
          <a:p>
            <a:pPr marL="228600" lvl="1" indent="0" algn="ctr">
              <a:buNone/>
            </a:pPr>
            <a:r>
              <a:rPr lang="en-US" sz="2400" i="1" dirty="0"/>
              <a:t>Center survivors’ well-being in all interactions, decisions, and program practices </a:t>
            </a:r>
          </a:p>
          <a:p>
            <a:pPr marL="228600" lvl="1" indent="0" algn="ctr">
              <a:buNone/>
            </a:pPr>
            <a:r>
              <a:rPr lang="en-US" sz="2400" i="1" dirty="0"/>
              <a:t>(Campbell et al., 2019)</a:t>
            </a:r>
          </a:p>
          <a:p>
            <a:pPr lvl="2"/>
            <a:r>
              <a:rPr lang="en-US" sz="2400" dirty="0"/>
              <a:t>SAMHSA (2014) proposed six guiding tenets of Trauma-informed care (TIC):</a:t>
            </a:r>
          </a:p>
          <a:p>
            <a:pPr lvl="3">
              <a:buFont typeface="Wingdings" pitchFamily="2" charset="2"/>
              <a:buChar char="ü"/>
            </a:pPr>
            <a:r>
              <a:rPr lang="en-US" sz="2400" dirty="0"/>
              <a:t>Safety of all people served; </a:t>
            </a:r>
          </a:p>
          <a:p>
            <a:pPr lvl="3">
              <a:buFont typeface="Wingdings" pitchFamily="2" charset="2"/>
              <a:buChar char="ü"/>
            </a:pPr>
            <a:r>
              <a:rPr lang="en-US" sz="2400" dirty="0"/>
              <a:t>Trustworthiness and transparency of operations and decisions; </a:t>
            </a:r>
          </a:p>
          <a:p>
            <a:pPr lvl="3">
              <a:buFont typeface="Wingdings" pitchFamily="2" charset="2"/>
              <a:buChar char="ü"/>
            </a:pPr>
            <a:r>
              <a:rPr lang="en-US" sz="2400" dirty="0"/>
              <a:t>Peer support and mutual self-help; </a:t>
            </a:r>
          </a:p>
          <a:p>
            <a:pPr lvl="3">
              <a:buFont typeface="Wingdings" pitchFamily="2" charset="2"/>
              <a:buChar char="ü"/>
            </a:pPr>
            <a:r>
              <a:rPr lang="en-US" sz="2400" dirty="0"/>
              <a:t>Collaboration and leveling of power differentials; </a:t>
            </a:r>
          </a:p>
          <a:p>
            <a:pPr lvl="3">
              <a:buFont typeface="Wingdings" pitchFamily="2" charset="2"/>
              <a:buChar char="ü"/>
            </a:pPr>
            <a:r>
              <a:rPr lang="en-US" sz="2400" dirty="0"/>
              <a:t>Empowerment, voice, and choice; and </a:t>
            </a:r>
          </a:p>
          <a:p>
            <a:pPr lvl="3">
              <a:buFont typeface="Wingdings" pitchFamily="2" charset="2"/>
              <a:buChar char="ü"/>
            </a:pPr>
            <a:r>
              <a:rPr lang="en-US" sz="2400" dirty="0"/>
              <a:t>Addressing cultural, historical, and gender issues. </a:t>
            </a:r>
            <a:endParaRPr lang="en-US" sz="3600" dirty="0"/>
          </a:p>
          <a:p>
            <a:endParaRPr lang="en-US" dirty="0"/>
          </a:p>
        </p:txBody>
      </p:sp>
    </p:spTree>
    <p:extLst>
      <p:ext uri="{BB962C8B-B14F-4D97-AF65-F5344CB8AC3E}">
        <p14:creationId xmlns:p14="http://schemas.microsoft.com/office/powerpoint/2010/main" val="2040984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78144-436F-A297-4834-8042D6599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D1CDF7-61D5-6322-82E0-AA59A2C2C4A2}"/>
              </a:ext>
            </a:extLst>
          </p:cNvPr>
          <p:cNvSpPr>
            <a:spLocks noGrp="1"/>
          </p:cNvSpPr>
          <p:nvPr>
            <p:ph type="title"/>
          </p:nvPr>
        </p:nvSpPr>
        <p:spPr>
          <a:xfrm>
            <a:off x="2231136" y="450342"/>
            <a:ext cx="7729728" cy="1188720"/>
          </a:xfrm>
        </p:spPr>
        <p:txBody>
          <a:bodyPr>
            <a:normAutofit fontScale="90000"/>
          </a:bodyPr>
          <a:lstStyle/>
          <a:p>
            <a:r>
              <a:rPr lang="en-US" dirty="0"/>
              <a:t>Research modification: What does it mean to use a trauma-Informed Social Justice Research Framework?</a:t>
            </a:r>
          </a:p>
        </p:txBody>
      </p:sp>
      <p:sp>
        <p:nvSpPr>
          <p:cNvPr id="3" name="Content Placeholder 2">
            <a:extLst>
              <a:ext uri="{FF2B5EF4-FFF2-40B4-BE49-F238E27FC236}">
                <a16:creationId xmlns:a16="http://schemas.microsoft.com/office/drawing/2014/main" id="{E56473ED-BC7F-93D8-DF1C-AADD4F08CA42}"/>
              </a:ext>
            </a:extLst>
          </p:cNvPr>
          <p:cNvSpPr>
            <a:spLocks noGrp="1"/>
          </p:cNvSpPr>
          <p:nvPr>
            <p:ph idx="1"/>
          </p:nvPr>
        </p:nvSpPr>
        <p:spPr>
          <a:xfrm>
            <a:off x="798286" y="1907576"/>
            <a:ext cx="10595427" cy="4950424"/>
          </a:xfrm>
        </p:spPr>
        <p:txBody>
          <a:bodyPr>
            <a:normAutofit/>
          </a:bodyPr>
          <a:lstStyle/>
          <a:p>
            <a:pPr marL="228600" lvl="1" indent="0" algn="ctr">
              <a:buNone/>
            </a:pPr>
            <a:r>
              <a:rPr lang="en-US" sz="2800" i="1" dirty="0"/>
              <a:t>Empowerment.  Voice. Choice.  Transparency.</a:t>
            </a:r>
            <a:endParaRPr lang="en-US" sz="4000" i="1" dirty="0"/>
          </a:p>
          <a:p>
            <a:pPr lvl="2"/>
            <a:r>
              <a:rPr lang="en-US" sz="2400" i="1" dirty="0"/>
              <a:t>Realize</a:t>
            </a:r>
            <a:r>
              <a:rPr lang="en-US" sz="2400" dirty="0"/>
              <a:t> the widespread impact of trauma; </a:t>
            </a:r>
          </a:p>
          <a:p>
            <a:pPr lvl="2"/>
            <a:r>
              <a:rPr lang="en-US" sz="2400" i="1" dirty="0"/>
              <a:t>Recognize</a:t>
            </a:r>
            <a:r>
              <a:rPr lang="en-US" sz="2400" dirty="0"/>
              <a:t> signs and symptoms of trauma in all involved in the research study; </a:t>
            </a:r>
          </a:p>
          <a:p>
            <a:pPr lvl="2"/>
            <a:r>
              <a:rPr lang="en-US" sz="2400" i="1" dirty="0"/>
              <a:t>Respond</a:t>
            </a:r>
            <a:r>
              <a:rPr lang="en-US" sz="2400" dirty="0"/>
              <a:t> by integrating knowledge about trauma into research policies, procedures, and practices; </a:t>
            </a:r>
          </a:p>
          <a:p>
            <a:pPr lvl="2"/>
            <a:r>
              <a:rPr lang="en-US" sz="2400" i="1" dirty="0"/>
              <a:t>Seek</a:t>
            </a:r>
            <a:r>
              <a:rPr lang="en-US" sz="2400" dirty="0"/>
              <a:t> to actively resist re-traumatization. </a:t>
            </a:r>
          </a:p>
          <a:p>
            <a:pPr lvl="3">
              <a:buFont typeface="Wingdings" pitchFamily="2" charset="2"/>
              <a:buChar char="ü"/>
            </a:pPr>
            <a:r>
              <a:rPr lang="en-US" sz="2000" dirty="0"/>
              <a:t>Emphasize potential for emotional distress during informed consent, assessment of participant reactions, and close examination of study phases most likely to revictimize participants, such as eligibility screening (Carlson et al., 2003).</a:t>
            </a:r>
          </a:p>
          <a:p>
            <a:pPr lvl="2"/>
            <a:endParaRPr lang="en-US" sz="2400" dirty="0"/>
          </a:p>
          <a:p>
            <a:endParaRPr lang="en-US" dirty="0"/>
          </a:p>
        </p:txBody>
      </p:sp>
    </p:spTree>
    <p:extLst>
      <p:ext uri="{BB962C8B-B14F-4D97-AF65-F5344CB8AC3E}">
        <p14:creationId xmlns:p14="http://schemas.microsoft.com/office/powerpoint/2010/main" val="94083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4F2D2-2ADE-E72C-ED86-F23EF93B48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D19A34-73F3-60A1-1862-E0009E7254B9}"/>
              </a:ext>
            </a:extLst>
          </p:cNvPr>
          <p:cNvSpPr>
            <a:spLocks noGrp="1"/>
          </p:cNvSpPr>
          <p:nvPr>
            <p:ph type="title"/>
          </p:nvPr>
        </p:nvSpPr>
        <p:spPr>
          <a:xfrm>
            <a:off x="2231136" y="450342"/>
            <a:ext cx="7729728" cy="1188720"/>
          </a:xfrm>
        </p:spPr>
        <p:txBody>
          <a:bodyPr/>
          <a:lstStyle/>
          <a:p>
            <a:r>
              <a:rPr lang="en-US" dirty="0"/>
              <a:t>Realize, Recognize, Respond</a:t>
            </a:r>
          </a:p>
        </p:txBody>
      </p:sp>
      <p:sp>
        <p:nvSpPr>
          <p:cNvPr id="3" name="Content Placeholder 2">
            <a:extLst>
              <a:ext uri="{FF2B5EF4-FFF2-40B4-BE49-F238E27FC236}">
                <a16:creationId xmlns:a16="http://schemas.microsoft.com/office/drawing/2014/main" id="{003AE16C-21F9-D890-33D5-F6727B634E7F}"/>
              </a:ext>
            </a:extLst>
          </p:cNvPr>
          <p:cNvSpPr>
            <a:spLocks noGrp="1"/>
          </p:cNvSpPr>
          <p:nvPr>
            <p:ph idx="1"/>
          </p:nvPr>
        </p:nvSpPr>
        <p:spPr>
          <a:xfrm>
            <a:off x="740229" y="1639062"/>
            <a:ext cx="10595427" cy="4950424"/>
          </a:xfrm>
        </p:spPr>
        <p:txBody>
          <a:bodyPr>
            <a:normAutofit/>
          </a:bodyPr>
          <a:lstStyle/>
          <a:p>
            <a:pPr marL="228600" lvl="1" indent="0">
              <a:buNone/>
            </a:pPr>
            <a:r>
              <a:rPr lang="en-US" dirty="0"/>
              <a:t>. </a:t>
            </a:r>
            <a:endParaRPr lang="en-US" sz="2400" dirty="0"/>
          </a:p>
          <a:p>
            <a:pPr lvl="2"/>
            <a:r>
              <a:rPr lang="en-US" sz="2800" dirty="0"/>
              <a:t>Center participant’s voices – qual and mixed methods (Voith et al.) </a:t>
            </a:r>
          </a:p>
          <a:p>
            <a:pPr lvl="2"/>
            <a:r>
              <a:rPr lang="en-US" sz="2800" dirty="0"/>
              <a:t>Understand historical, sociopolitical, and cultural context of the impact of individual, community, and historical trauma. [Like CRT research framework]</a:t>
            </a:r>
          </a:p>
          <a:p>
            <a:pPr lvl="3">
              <a:buFont typeface="Courier New" panose="02070309020205020404" pitchFamily="49" charset="0"/>
              <a:buChar char="o"/>
            </a:pPr>
            <a:r>
              <a:rPr lang="en-US" sz="2400" dirty="0"/>
              <a:t>Elicit insights from community partners or advisory board</a:t>
            </a:r>
          </a:p>
          <a:p>
            <a:pPr lvl="3">
              <a:buFont typeface="Courier New" panose="02070309020205020404" pitchFamily="49" charset="0"/>
              <a:buChar char="o"/>
            </a:pPr>
            <a:r>
              <a:rPr lang="en-US" sz="2400" dirty="0"/>
              <a:t>Use program data</a:t>
            </a:r>
          </a:p>
          <a:p>
            <a:pPr lvl="3">
              <a:buFont typeface="Courier New" panose="02070309020205020404" pitchFamily="49" charset="0"/>
              <a:buChar char="o"/>
            </a:pPr>
            <a:r>
              <a:rPr lang="en-US" sz="2400" dirty="0"/>
              <a:t>Certificate of confidentiality</a:t>
            </a:r>
          </a:p>
          <a:p>
            <a:pPr lvl="2"/>
            <a:endParaRPr lang="en-US" sz="2400" dirty="0"/>
          </a:p>
          <a:p>
            <a:endParaRPr lang="en-US" dirty="0"/>
          </a:p>
        </p:txBody>
      </p:sp>
    </p:spTree>
    <p:extLst>
      <p:ext uri="{BB962C8B-B14F-4D97-AF65-F5344CB8AC3E}">
        <p14:creationId xmlns:p14="http://schemas.microsoft.com/office/powerpoint/2010/main" val="4081245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F95D3-7D45-5ABF-9114-F1EEF4827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00F3A-0492-2602-B46E-09D676520438}"/>
              </a:ext>
            </a:extLst>
          </p:cNvPr>
          <p:cNvSpPr>
            <a:spLocks noGrp="1"/>
          </p:cNvSpPr>
          <p:nvPr>
            <p:ph type="title"/>
          </p:nvPr>
        </p:nvSpPr>
        <p:spPr>
          <a:xfrm>
            <a:off x="2231136" y="450342"/>
            <a:ext cx="7729728" cy="883158"/>
          </a:xfrm>
        </p:spPr>
        <p:txBody>
          <a:bodyPr/>
          <a:lstStyle/>
          <a:p>
            <a:pPr lvl="2" algn="ctr"/>
            <a:r>
              <a:rPr lang="en-US" sz="2400" i="1" cap="all" dirty="0"/>
              <a:t>Seek</a:t>
            </a:r>
            <a:r>
              <a:rPr lang="en-US" sz="2400" cap="all" dirty="0"/>
              <a:t> to actively resist re-traumatization</a:t>
            </a:r>
            <a:r>
              <a:rPr lang="en-US" sz="2400" dirty="0"/>
              <a:t> </a:t>
            </a:r>
          </a:p>
        </p:txBody>
      </p:sp>
      <p:sp>
        <p:nvSpPr>
          <p:cNvPr id="3" name="Content Placeholder 2">
            <a:extLst>
              <a:ext uri="{FF2B5EF4-FFF2-40B4-BE49-F238E27FC236}">
                <a16:creationId xmlns:a16="http://schemas.microsoft.com/office/drawing/2014/main" id="{F6937377-A6D6-AD6B-0BB2-5366B492C30A}"/>
              </a:ext>
            </a:extLst>
          </p:cNvPr>
          <p:cNvSpPr>
            <a:spLocks noGrp="1"/>
          </p:cNvSpPr>
          <p:nvPr>
            <p:ph idx="1"/>
          </p:nvPr>
        </p:nvSpPr>
        <p:spPr>
          <a:xfrm>
            <a:off x="798286" y="1457234"/>
            <a:ext cx="10595427" cy="4950424"/>
          </a:xfrm>
        </p:spPr>
        <p:txBody>
          <a:bodyPr>
            <a:normAutofit fontScale="92500" lnSpcReduction="10000"/>
          </a:bodyPr>
          <a:lstStyle/>
          <a:p>
            <a:pPr lvl="2"/>
            <a:r>
              <a:rPr lang="en-US" sz="2400" dirty="0"/>
              <a:t>Issue of cognition overload for those who’ve experienced trauma</a:t>
            </a:r>
          </a:p>
          <a:p>
            <a:pPr lvl="3">
              <a:buFont typeface="Courier New" panose="02070309020205020404" pitchFamily="49" charset="0"/>
              <a:buChar char="o"/>
            </a:pPr>
            <a:r>
              <a:rPr lang="en-US" sz="2000" dirty="0"/>
              <a:t>Order of high intensity questions</a:t>
            </a:r>
          </a:p>
          <a:p>
            <a:pPr lvl="3">
              <a:buFont typeface="Courier New" panose="02070309020205020404" pitchFamily="49" charset="0"/>
              <a:buChar char="o"/>
            </a:pPr>
            <a:r>
              <a:rPr lang="en-US" sz="2000" dirty="0"/>
              <a:t>“Refuse to answer” option</a:t>
            </a:r>
          </a:p>
          <a:p>
            <a:pPr lvl="3">
              <a:buFont typeface="Courier New" panose="02070309020205020404" pitchFamily="49" charset="0"/>
              <a:buChar char="o"/>
            </a:pPr>
            <a:r>
              <a:rPr lang="en-US" sz="2000" dirty="0"/>
              <a:t>How administered – by researcher or self?</a:t>
            </a:r>
          </a:p>
          <a:p>
            <a:pPr lvl="3">
              <a:buFont typeface="Courier New" panose="02070309020205020404" pitchFamily="49" charset="0"/>
              <a:buChar char="o"/>
            </a:pPr>
            <a:r>
              <a:rPr lang="en-US" sz="2000" dirty="0"/>
              <a:t>Location</a:t>
            </a:r>
          </a:p>
          <a:p>
            <a:pPr lvl="3">
              <a:buFont typeface="Courier New" panose="02070309020205020404" pitchFamily="49" charset="0"/>
              <a:buChar char="o"/>
            </a:pPr>
            <a:r>
              <a:rPr lang="en-US" sz="2000" dirty="0"/>
              <a:t>Use of language</a:t>
            </a:r>
          </a:p>
          <a:p>
            <a:pPr lvl="3">
              <a:buFont typeface="Courier New" panose="02070309020205020404" pitchFamily="49" charset="0"/>
              <a:buChar char="o"/>
            </a:pPr>
            <a:r>
              <a:rPr lang="en-US" sz="2000" dirty="0"/>
              <a:t>Closing – debrief, grounding, referrals </a:t>
            </a:r>
          </a:p>
          <a:p>
            <a:pPr lvl="2"/>
            <a:r>
              <a:rPr lang="en-US" sz="2400" dirty="0"/>
              <a:t>Assess power differentials</a:t>
            </a:r>
          </a:p>
          <a:p>
            <a:pPr lvl="3">
              <a:buFont typeface="Courier New" panose="02070309020205020404" pitchFamily="49" charset="0"/>
              <a:buChar char="o"/>
            </a:pPr>
            <a:r>
              <a:rPr lang="en-US" sz="2000" dirty="0"/>
              <a:t>Roles</a:t>
            </a:r>
          </a:p>
          <a:p>
            <a:pPr lvl="3">
              <a:buFont typeface="Courier New" panose="02070309020205020404" pitchFamily="49" charset="0"/>
              <a:buChar char="o"/>
            </a:pPr>
            <a:r>
              <a:rPr lang="en-US" sz="2000" dirty="0"/>
              <a:t>Openly acknowledge potential mistrust</a:t>
            </a:r>
          </a:p>
          <a:p>
            <a:pPr lvl="3">
              <a:buFont typeface="Courier New" panose="02070309020205020404" pitchFamily="49" charset="0"/>
              <a:buChar char="o"/>
            </a:pPr>
            <a:r>
              <a:rPr lang="en-US" sz="2000" dirty="0"/>
              <a:t>Own affect &amp; affirming statements</a:t>
            </a:r>
          </a:p>
          <a:p>
            <a:pPr marL="228600" lvl="1" indent="0" algn="ctr">
              <a:buNone/>
            </a:pPr>
            <a:r>
              <a:rPr lang="en-US" sz="2400" b="1" i="1" dirty="0">
                <a:solidFill>
                  <a:schemeClr val="accent2"/>
                </a:solidFill>
              </a:rPr>
              <a:t>Favor co-production of knowledge and solutions with communities. </a:t>
            </a:r>
          </a:p>
          <a:p>
            <a:pPr lvl="2"/>
            <a:endParaRPr lang="en-US" sz="2400" dirty="0"/>
          </a:p>
          <a:p>
            <a:endParaRPr lang="en-US" dirty="0"/>
          </a:p>
        </p:txBody>
      </p:sp>
    </p:spTree>
    <p:extLst>
      <p:ext uri="{BB962C8B-B14F-4D97-AF65-F5344CB8AC3E}">
        <p14:creationId xmlns:p14="http://schemas.microsoft.com/office/powerpoint/2010/main" val="28513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904FBF-DE43-1313-B5AC-52F17985C59A}"/>
              </a:ext>
            </a:extLst>
          </p:cNvPr>
          <p:cNvPicPr>
            <a:picLocks noChangeAspect="1"/>
          </p:cNvPicPr>
          <p:nvPr/>
        </p:nvPicPr>
        <p:blipFill>
          <a:blip r:embed="rId3"/>
          <a:srcRect/>
          <a:stretch/>
        </p:blipFill>
        <p:spPr>
          <a:xfrm>
            <a:off x="1844469" y="1596740"/>
            <a:ext cx="8503061" cy="5012684"/>
          </a:xfrm>
          <a:prstGeom prst="rect">
            <a:avLst/>
          </a:prstGeom>
        </p:spPr>
      </p:pic>
      <p:sp>
        <p:nvSpPr>
          <p:cNvPr id="6" name="TextBox 5">
            <a:extLst>
              <a:ext uri="{FF2B5EF4-FFF2-40B4-BE49-F238E27FC236}">
                <a16:creationId xmlns:a16="http://schemas.microsoft.com/office/drawing/2014/main" id="{C3C55B32-1BE6-BC69-D4F4-1706F7EDF370}"/>
              </a:ext>
            </a:extLst>
          </p:cNvPr>
          <p:cNvSpPr txBox="1"/>
          <p:nvPr/>
        </p:nvSpPr>
        <p:spPr>
          <a:xfrm>
            <a:off x="1165643" y="371475"/>
            <a:ext cx="9860712" cy="954107"/>
          </a:xfrm>
          <a:prstGeom prst="rect">
            <a:avLst/>
          </a:prstGeom>
          <a:solidFill>
            <a:schemeClr val="bg1"/>
          </a:solidFill>
          <a:ln>
            <a:solidFill>
              <a:srgbClr val="404040"/>
            </a:solidFill>
          </a:ln>
        </p:spPr>
        <p:txBody>
          <a:bodyPr wrap="none" rtlCol="0">
            <a:spAutoFit/>
          </a:bodyPr>
          <a:lstStyle/>
          <a:p>
            <a:pPr algn="ctr"/>
            <a:r>
              <a:rPr lang="en-US" sz="2800" dirty="0"/>
              <a:t>Recommends use of participatory action research methods, as we </a:t>
            </a:r>
          </a:p>
          <a:p>
            <a:pPr algn="ctr"/>
            <a:r>
              <a:rPr lang="en-US" sz="2800" dirty="0"/>
              <a:t>learned about with Dr. Kristin Black during our April 2024 CoP!</a:t>
            </a:r>
          </a:p>
        </p:txBody>
      </p:sp>
    </p:spTree>
    <p:extLst>
      <p:ext uri="{BB962C8B-B14F-4D97-AF65-F5344CB8AC3E}">
        <p14:creationId xmlns:p14="http://schemas.microsoft.com/office/powerpoint/2010/main" val="48454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0D730C22-1CBC-4474-A745-483DA186F1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4D73E40-5821-06AA-538B-9849E14ABF85}"/>
              </a:ext>
            </a:extLst>
          </p:cNvPr>
          <p:cNvSpPr txBox="1"/>
          <p:nvPr/>
        </p:nvSpPr>
        <p:spPr>
          <a:xfrm>
            <a:off x="128587" y="6372225"/>
            <a:ext cx="1994136" cy="307777"/>
          </a:xfrm>
          <a:prstGeom prst="rect">
            <a:avLst/>
          </a:prstGeom>
          <a:noFill/>
        </p:spPr>
        <p:txBody>
          <a:bodyPr wrap="none" rtlCol="0">
            <a:spAutoFit/>
          </a:bodyPr>
          <a:lstStyle/>
          <a:p>
            <a:r>
              <a:rPr lang="en-US" sz="1400" dirty="0"/>
              <a:t>Source:  Voith et al., 2020</a:t>
            </a:r>
          </a:p>
        </p:txBody>
      </p:sp>
      <p:pic>
        <p:nvPicPr>
          <p:cNvPr id="3" name="Picture 2" descr="A black and white document with black text&#10;&#10;AI-generated content may be incorrect.">
            <a:extLst>
              <a:ext uri="{FF2B5EF4-FFF2-40B4-BE49-F238E27FC236}">
                <a16:creationId xmlns:a16="http://schemas.microsoft.com/office/drawing/2014/main" id="{87AE9B8E-81A3-515C-4287-F8E989D70F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289877"/>
            <a:ext cx="6400800" cy="6278245"/>
          </a:xfrm>
          <a:prstGeom prst="rect">
            <a:avLst/>
          </a:prstGeom>
        </p:spPr>
      </p:pic>
    </p:spTree>
    <p:extLst>
      <p:ext uri="{BB962C8B-B14F-4D97-AF65-F5344CB8AC3E}">
        <p14:creationId xmlns:p14="http://schemas.microsoft.com/office/powerpoint/2010/main" val="1103177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82222-56E6-C18C-2A93-E142DFB89631}"/>
              </a:ext>
            </a:extLst>
          </p:cNvPr>
          <p:cNvSpPr>
            <a:spLocks noGrp="1"/>
          </p:cNvSpPr>
          <p:nvPr>
            <p:ph type="title"/>
          </p:nvPr>
        </p:nvSpPr>
        <p:spPr>
          <a:xfrm>
            <a:off x="3901832" y="2624328"/>
            <a:ext cx="7705149" cy="1609344"/>
          </a:xfrm>
          <a:ln>
            <a:noFill/>
          </a:ln>
        </p:spPr>
        <p:txBody>
          <a:bodyPr vert="horz" lIns="91440" tIns="45720" rIns="91440" bIns="45720" rtlCol="0" anchor="ctr">
            <a:normAutofit/>
          </a:bodyPr>
          <a:lstStyle/>
          <a:p>
            <a:r>
              <a:rPr lang="en-US" b="1" cap="none" dirty="0"/>
              <a:t>Closing question:</a:t>
            </a:r>
            <a:r>
              <a:rPr lang="en-US" cap="none" dirty="0"/>
              <a:t> How can we put some of these ideas into action?</a:t>
            </a:r>
            <a:endParaRPr lang="en-US" sz="4800" dirty="0"/>
          </a:p>
        </p:txBody>
      </p:sp>
      <p:pic>
        <p:nvPicPr>
          <p:cNvPr id="5" name="Picture 4" descr="Group of smiling children at school">
            <a:extLst>
              <a:ext uri="{FF2B5EF4-FFF2-40B4-BE49-F238E27FC236}">
                <a16:creationId xmlns:a16="http://schemas.microsoft.com/office/drawing/2014/main" id="{EAB2BEEA-8FAE-36E5-D007-F2DD9C9381E7}"/>
              </a:ext>
            </a:extLst>
          </p:cNvPr>
          <p:cNvPicPr>
            <a:picLocks noChangeAspect="1"/>
          </p:cNvPicPr>
          <p:nvPr/>
        </p:nvPicPr>
        <p:blipFill>
          <a:blip r:embed="rId3"/>
          <a:srcRect l="31460" r="31460"/>
          <a:stretch/>
        </p:blipFill>
        <p:spPr>
          <a:xfrm>
            <a:off x="432397" y="10"/>
            <a:ext cx="2951891" cy="6857990"/>
          </a:xfrm>
          <a:prstGeom prst="rect">
            <a:avLst/>
          </a:prstGeom>
        </p:spPr>
      </p:pic>
    </p:spTree>
    <p:extLst>
      <p:ext uri="{BB962C8B-B14F-4D97-AF65-F5344CB8AC3E}">
        <p14:creationId xmlns:p14="http://schemas.microsoft.com/office/powerpoint/2010/main" val="245824223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96057</TotalTime>
  <Words>2375</Words>
  <Application>Microsoft Macintosh PowerPoint</Application>
  <PresentationFormat>Widescreen</PresentationFormat>
  <Paragraphs>170</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Courier New</vt:lpstr>
      <vt:lpstr>Gill Sans MT</vt:lpstr>
      <vt:lpstr>Wingdings</vt:lpstr>
      <vt:lpstr>Parcel</vt:lpstr>
      <vt:lpstr> Introduction to a Trauma-Informed Social Justice Research Framework Racial Equity in Educare January 2026 CoP 1/09/26</vt:lpstr>
      <vt:lpstr>Overview</vt:lpstr>
      <vt:lpstr>Connection to Research Agenda</vt:lpstr>
      <vt:lpstr>Building on Dr. Anjali Ferguson’s November CoP Presentation</vt:lpstr>
      <vt:lpstr>PowerPoint Presentation</vt:lpstr>
      <vt:lpstr>What is trauma? (1)</vt:lpstr>
      <vt:lpstr>What is trauma? (2)</vt:lpstr>
      <vt:lpstr>What does it mean to be trauma-Informed?</vt:lpstr>
      <vt:lpstr>Research modification: What does it mean to use a trauma-Informed Social Justice Research Framework?</vt:lpstr>
      <vt:lpstr>Realize, Recognize, Respond</vt:lpstr>
      <vt:lpstr>Seek to actively resist re-traumatization </vt:lpstr>
      <vt:lpstr>PowerPoint Presentation</vt:lpstr>
      <vt:lpstr>PowerPoint Presentation</vt:lpstr>
      <vt:lpstr>Closing question: How can we put some of these ideas into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Anti-racist research – what does it look like and how do we do it!  Part II</dc:title>
  <dc:creator>De Marco, Allison Cheyney</dc:creator>
  <cp:lastModifiedBy>De Marco, Allison Cheyney</cp:lastModifiedBy>
  <cp:revision>55</cp:revision>
  <cp:lastPrinted>2025-10-09T18:45:36Z</cp:lastPrinted>
  <dcterms:created xsi:type="dcterms:W3CDTF">2021-03-17T15:36:51Z</dcterms:created>
  <dcterms:modified xsi:type="dcterms:W3CDTF">2026-01-09T21:21:04Z</dcterms:modified>
</cp:coreProperties>
</file>