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416" r:id="rId2"/>
    <p:sldId id="421" r:id="rId3"/>
    <p:sldId id="780" r:id="rId4"/>
    <p:sldId id="261" r:id="rId5"/>
    <p:sldId id="3776" r:id="rId6"/>
    <p:sldId id="3781" r:id="rId7"/>
    <p:sldId id="3783" r:id="rId8"/>
    <p:sldId id="3784" r:id="rId9"/>
    <p:sldId id="378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472B4-21F6-5B46-A10A-6875D504F0C0}" v="1" dt="2026-07-28T18:15:37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3"/>
    <p:restoredTop sz="85031"/>
  </p:normalViewPr>
  <p:slideViewPr>
    <p:cSldViewPr snapToGrid="0" snapToObjects="1">
      <p:cViewPr varScale="1">
        <p:scale>
          <a:sx n="94" d="100"/>
          <a:sy n="94" d="100"/>
        </p:scale>
        <p:origin x="11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positionality is fluid.  Some of our identities have more sociopolitical weight at different times.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6A7C84-2521-514C-8257-8D0BB426F9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67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Mapping your social identity will help you to understand your position in a social context.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88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5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5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0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9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1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2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108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2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7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0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5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77/160940691987007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d/3.0/" TargetMode="External"/><Relationship Id="rId3" Type="http://schemas.microsoft.com/office/2007/relationships/hdphoto" Target="../media/hdphoto2.wdp"/><Relationship Id="rId7" Type="http://schemas.openxmlformats.org/officeDocument/2006/relationships/hyperlink" Target="http://www.flickr.com/photos/texasmilitaryforces/8436415202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5012176" y="1313690"/>
            <a:ext cx="6057144" cy="335797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 algn="ctr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5600" kern="1200" cap="none" dirty="0">
                <a:latin typeface="+mj-lt"/>
                <a:ea typeface="+mj-ea"/>
                <a:cs typeface="+mj-cs"/>
              </a:rPr>
              <a:t>Racial Equity in Educare</a:t>
            </a: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r>
              <a:rPr lang="en-US" sz="5000" dirty="0"/>
              <a:t>February </a:t>
            </a:r>
            <a:r>
              <a:rPr lang="en-US" sz="5000" kern="1200" cap="none" dirty="0">
                <a:latin typeface="+mj-lt"/>
                <a:ea typeface="+mj-ea"/>
                <a:cs typeface="+mj-cs"/>
              </a:rPr>
              <a:t>CoP 2/10/2023</a:t>
            </a:r>
          </a:p>
        </p:txBody>
      </p: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15" y="1185593"/>
            <a:ext cx="3416725" cy="44181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6F42CC-A7E0-C36B-CCB4-775C77567A17}"/>
              </a:ext>
            </a:extLst>
          </p:cNvPr>
          <p:cNvSpPr txBox="1"/>
          <p:nvPr/>
        </p:nvSpPr>
        <p:spPr>
          <a:xfrm>
            <a:off x="362795" y="6071402"/>
            <a:ext cx="11466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Adapted and facilitated by Dr.  Iheoma Iruka and Dr. Allison De Marco, of the Educare National Evaluation Partner at the </a:t>
            </a:r>
          </a:p>
          <a:p>
            <a:pPr algn="ctr"/>
            <a:r>
              <a:rPr lang="en-US" sz="1600" dirty="0"/>
              <a:t>Frank Porter Graham Child Development Institute, University of North Carolina – Chapel Hill. ©2023</a:t>
            </a:r>
          </a:p>
        </p:txBody>
      </p:sp>
    </p:spTree>
    <p:extLst>
      <p:ext uri="{BB962C8B-B14F-4D97-AF65-F5344CB8AC3E}">
        <p14:creationId xmlns:p14="http://schemas.microsoft.com/office/powerpoint/2010/main" val="35444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8" y="798394"/>
            <a:ext cx="5318161" cy="163773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</a:rPr>
              <a:t>Overview</a:t>
            </a:r>
            <a:br>
              <a:rPr lang="en-US" sz="4400" dirty="0">
                <a:solidFill>
                  <a:srgbClr val="C00000"/>
                </a:solidFill>
              </a:rPr>
            </a:b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" y="2578608"/>
            <a:ext cx="5735782" cy="3593592"/>
          </a:xfrm>
        </p:spPr>
        <p:txBody>
          <a:bodyPr>
            <a:normAutofit/>
          </a:bodyPr>
          <a:lstStyle/>
          <a:p>
            <a:r>
              <a:rPr lang="en-US" sz="2800" dirty="0"/>
              <a:t>Brief discussion about plans for next few sessions</a:t>
            </a:r>
          </a:p>
          <a:p>
            <a:r>
              <a:rPr lang="en-US" sz="2800" dirty="0"/>
              <a:t>Social identity mapping and research/evaluation</a:t>
            </a:r>
          </a:p>
          <a:p>
            <a:endParaRPr lang="en-US" sz="2800" dirty="0"/>
          </a:p>
        </p:txBody>
      </p:sp>
      <p:pic>
        <p:nvPicPr>
          <p:cNvPr id="12" name="Picture 4" descr="Glasses on top of a book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6" r="32338" b="-1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5B5D4-BA9C-CD04-58C6-C2C19914E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social identity 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67268-9208-B0EA-62B7-32F4F1CD6540}"/>
              </a:ext>
            </a:extLst>
          </p:cNvPr>
          <p:cNvSpPr txBox="1"/>
          <p:nvPr/>
        </p:nvSpPr>
        <p:spPr>
          <a:xfrm>
            <a:off x="1069848" y="2234064"/>
            <a:ext cx="94389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“The use of the Social Identity Map promotes </a:t>
            </a:r>
            <a:r>
              <a:rPr lang="en-US" sz="2400" b="1" dirty="0"/>
              <a:t>social justice–oriented research</a:t>
            </a:r>
            <a:r>
              <a:rPr lang="en-US" sz="2400" dirty="0"/>
              <a:t> by encouraging researchers to deeply </a:t>
            </a:r>
            <a:r>
              <a:rPr lang="en-US" sz="2400" b="1" dirty="0"/>
              <a:t>reflect</a:t>
            </a:r>
            <a:r>
              <a:rPr lang="en-US" sz="2400" dirty="0"/>
              <a:t> on how their positionality impacts the individuals they directly work with, the research they </a:t>
            </a:r>
            <a:r>
              <a:rPr lang="en-US" sz="2400" b="1" dirty="0"/>
              <a:t>produce</a:t>
            </a:r>
            <a:r>
              <a:rPr lang="en-US" sz="2400" dirty="0"/>
              <a:t>, and how that research </a:t>
            </a:r>
            <a:r>
              <a:rPr lang="en-US" sz="2400" b="1" dirty="0"/>
              <a:t>impacts</a:t>
            </a:r>
            <a:r>
              <a:rPr lang="en-US" sz="2400" dirty="0"/>
              <a:t> the studied populations and societal perceptions of them.” (Jacobson &amp; Mustafa, 2019)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4CC5E5-1401-7D4A-658C-F906C1DBF2E4}"/>
              </a:ext>
            </a:extLst>
          </p:cNvPr>
          <p:cNvSpPr txBox="1"/>
          <p:nvPr/>
        </p:nvSpPr>
        <p:spPr>
          <a:xfrm>
            <a:off x="1069847" y="5257505"/>
            <a:ext cx="893396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i="1" dirty="0">
                <a:latin typeface="Rockwell" panose="02060603020205020403" pitchFamily="18" charset="77"/>
              </a:rPr>
              <a:t>Source: 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Rockwell" panose="02060603020205020403" pitchFamily="18" charset="77"/>
              </a:rPr>
              <a:t>Jacobson, D., &amp; Mustafa, N. (2019). Social Identity Map: A Reflexivity Tool for Practicing Explicit Positionality in Critical Qualitative Research. </a:t>
            </a:r>
            <a:r>
              <a:rPr lang="en-US" sz="1500" b="0" i="1" dirty="0">
                <a:solidFill>
                  <a:srgbClr val="333333"/>
                </a:solidFill>
                <a:effectLst/>
                <a:latin typeface="Rockwell" panose="02060603020205020403" pitchFamily="18" charset="77"/>
              </a:rPr>
              <a:t>International Journal of Qualitative Methods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Rockwell" panose="02060603020205020403" pitchFamily="18" charset="77"/>
              </a:rPr>
              <a:t>, </a:t>
            </a:r>
            <a:r>
              <a:rPr lang="en-US" sz="1500" b="0" i="1" dirty="0">
                <a:solidFill>
                  <a:srgbClr val="333333"/>
                </a:solidFill>
                <a:effectLst/>
                <a:latin typeface="Rockwell" panose="02060603020205020403" pitchFamily="18" charset="77"/>
              </a:rPr>
              <a:t>18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Rockwell" panose="02060603020205020403" pitchFamily="18" charset="77"/>
              </a:rPr>
              <a:t>. </a:t>
            </a:r>
            <a:r>
              <a:rPr lang="en-US" sz="1500" b="0" i="0" u="sng" dirty="0">
                <a:solidFill>
                  <a:srgbClr val="006ACC"/>
                </a:solidFill>
                <a:effectLst/>
                <a:latin typeface="Rockwell" panose="02060603020205020403" pitchFamily="18" charset="77"/>
                <a:hlinkClick r:id="rId2"/>
              </a:rPr>
              <a:t>https://doi.org/10.1177/1609406919870075</a:t>
            </a:r>
            <a:endParaRPr lang="en-US" sz="1500" dirty="0">
              <a:latin typeface="Rockwell" panose="020606030202050204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582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59C46-C56B-0482-8A5A-2AA319F1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2"/>
                </a:solidFill>
              </a:rPr>
              <a:t>refresh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What is positionality?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D681C-991A-8BEE-A408-350C0EDFE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1370"/>
            <a:ext cx="10515600" cy="3354890"/>
          </a:xfrm>
        </p:spPr>
        <p:txBody>
          <a:bodyPr>
            <a:normAutofit/>
          </a:bodyPr>
          <a:lstStyle/>
          <a:p>
            <a:r>
              <a:rPr lang="en-US" sz="2200" dirty="0"/>
              <a:t>The ‘position’ from which we see and interpret the world (and how the world sees and interprets us)</a:t>
            </a:r>
          </a:p>
          <a:p>
            <a:r>
              <a:rPr lang="en-US" sz="2200" dirty="0"/>
              <a:t>Our position is affected by how, where and when we are located in society.</a:t>
            </a:r>
          </a:p>
          <a:p>
            <a:r>
              <a:rPr lang="en-US" sz="2200" dirty="0"/>
              <a:t>Understanding our social positions helps us to understand our relations with and to others, especially the community members we may work with through our research and evaluation activities.</a:t>
            </a:r>
          </a:p>
          <a:p>
            <a:r>
              <a:rPr lang="en-US" sz="2200" dirty="0"/>
              <a:t>We are better able to understand the power dynamics that operate in these relationships when we understand our </a:t>
            </a:r>
            <a:r>
              <a:rPr lang="en-US" sz="2200" b="1" dirty="0"/>
              <a:t>own</a:t>
            </a:r>
            <a:r>
              <a:rPr lang="en-US" sz="2200" dirty="0"/>
              <a:t> position in society.</a:t>
            </a:r>
          </a:p>
        </p:txBody>
      </p:sp>
    </p:spTree>
    <p:extLst>
      <p:ext uri="{BB962C8B-B14F-4D97-AF65-F5344CB8AC3E}">
        <p14:creationId xmlns:p14="http://schemas.microsoft.com/office/powerpoint/2010/main" val="231409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65DFE3-9772-F84C-A33E-AD0A7FD0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Social identity wheel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5FDC5-057E-7B40-A0C9-8F6CA1532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288"/>
            <a:ext cx="10472928" cy="407308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Create a visual of your identity wheel (~ 7mins)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make smaller the identities that you are most aware of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make bigger the identities you are least aware of</a:t>
            </a:r>
          </a:p>
          <a:p>
            <a:r>
              <a:rPr lang="en-US" sz="3000" dirty="0"/>
              <a:t>Answer the self-reflection questions by yourself to think about how your unique characteristics (and their associated emotions) impact your life and research/evaluation practices (~8 mins)</a:t>
            </a:r>
          </a:p>
          <a:p>
            <a:r>
              <a:rPr lang="en-US" sz="3000" dirty="0"/>
              <a:t>Small group discussion about how your social identity may impact your research/evaluation (~10 mins)</a:t>
            </a:r>
          </a:p>
          <a:p>
            <a:r>
              <a:rPr lang="en-US" sz="3000" dirty="0"/>
              <a:t>Group share &amp; close out (~ 8 mins)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FAE491-8EE6-A445-95BC-FADD5557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3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9A02AA-2655-234E-B8F2-D5002798B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685602"/>
            <a:ext cx="10585322" cy="71437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Example: My Intersecting social identities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F69C92-C142-E946-B773-11D596BB0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884D7-B4FB-A044-9042-D0CA5FDF3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899" y="2635145"/>
            <a:ext cx="2348892" cy="219456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145D88-1820-914C-B63F-DB8B84A41C0A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6339791" y="2365449"/>
            <a:ext cx="2921051" cy="1072282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A2AA33B-4AED-A646-B91F-C16715ED8AD0}"/>
              </a:ext>
            </a:extLst>
          </p:cNvPr>
          <p:cNvSpPr txBox="1"/>
          <p:nvPr/>
        </p:nvSpPr>
        <p:spPr>
          <a:xfrm>
            <a:off x="9260842" y="2180783"/>
            <a:ext cx="13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Citizen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EDB2BFD-0AF2-0546-B23B-DC317AB80DCA}"/>
              </a:ext>
            </a:extLst>
          </p:cNvPr>
          <p:cNvCxnSpPr>
            <a:cxnSpLocks/>
          </p:cNvCxnSpPr>
          <p:nvPr/>
        </p:nvCxnSpPr>
        <p:spPr>
          <a:xfrm flipH="1" flipV="1">
            <a:off x="1115183" y="3007963"/>
            <a:ext cx="2875716" cy="49020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C39F3DA-E81B-7B41-B968-F2CE3E397095}"/>
              </a:ext>
            </a:extLst>
          </p:cNvPr>
          <p:cNvSpPr txBox="1"/>
          <p:nvPr/>
        </p:nvSpPr>
        <p:spPr>
          <a:xfrm>
            <a:off x="226397" y="2606768"/>
            <a:ext cx="1686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Heterosexual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D856D18-E60C-6E42-8AD5-E7652DB9E8A2}"/>
              </a:ext>
            </a:extLst>
          </p:cNvPr>
          <p:cNvCxnSpPr>
            <a:cxnSpLocks/>
          </p:cNvCxnSpPr>
          <p:nvPr/>
        </p:nvCxnSpPr>
        <p:spPr>
          <a:xfrm flipH="1">
            <a:off x="1502979" y="3867499"/>
            <a:ext cx="2487920" cy="1182622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4D65F89-C428-F341-B7E4-B7C0E3521E50}"/>
              </a:ext>
            </a:extLst>
          </p:cNvPr>
          <p:cNvSpPr txBox="1"/>
          <p:nvPr/>
        </p:nvSpPr>
        <p:spPr>
          <a:xfrm>
            <a:off x="271732" y="4865455"/>
            <a:ext cx="123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Christian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7A1BBF5-DD88-484C-A50C-A0F967C68ECD}"/>
              </a:ext>
            </a:extLst>
          </p:cNvPr>
          <p:cNvCxnSpPr>
            <a:cxnSpLocks/>
          </p:cNvCxnSpPr>
          <p:nvPr/>
        </p:nvCxnSpPr>
        <p:spPr>
          <a:xfrm flipH="1">
            <a:off x="1502979" y="4861567"/>
            <a:ext cx="2487920" cy="1182622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D2AA04B-D2B4-444C-B0CA-26DDBC15B3ED}"/>
              </a:ext>
            </a:extLst>
          </p:cNvPr>
          <p:cNvSpPr txBox="1"/>
          <p:nvPr/>
        </p:nvSpPr>
        <p:spPr>
          <a:xfrm>
            <a:off x="110361" y="5893892"/>
            <a:ext cx="168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Food Secure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7BBB35-47CD-2C44-A404-A53EE237B41C}"/>
              </a:ext>
            </a:extLst>
          </p:cNvPr>
          <p:cNvCxnSpPr>
            <a:cxnSpLocks/>
          </p:cNvCxnSpPr>
          <p:nvPr/>
        </p:nvCxnSpPr>
        <p:spPr>
          <a:xfrm>
            <a:off x="6384224" y="4766641"/>
            <a:ext cx="2736688" cy="143351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65A3F0C-CF9E-934F-9BA0-050EBA1D7A59}"/>
              </a:ext>
            </a:extLst>
          </p:cNvPr>
          <p:cNvSpPr txBox="1"/>
          <p:nvPr/>
        </p:nvSpPr>
        <p:spPr>
          <a:xfrm>
            <a:off x="9120912" y="5968200"/>
            <a:ext cx="2007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English Speaker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574FE8A-1112-AC4F-840E-50A13DD145C5}"/>
              </a:ext>
            </a:extLst>
          </p:cNvPr>
          <p:cNvCxnSpPr>
            <a:cxnSpLocks/>
          </p:cNvCxnSpPr>
          <p:nvPr/>
        </p:nvCxnSpPr>
        <p:spPr>
          <a:xfrm>
            <a:off x="6384224" y="3867499"/>
            <a:ext cx="10255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670BE5A-F44C-594E-A002-6EA703F55A8E}"/>
              </a:ext>
            </a:extLst>
          </p:cNvPr>
          <p:cNvSpPr txBox="1"/>
          <p:nvPr/>
        </p:nvSpPr>
        <p:spPr>
          <a:xfrm>
            <a:off x="7409793" y="3704644"/>
            <a:ext cx="13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Black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303499F-3F30-934A-91CC-74F672F85200}"/>
              </a:ext>
            </a:extLst>
          </p:cNvPr>
          <p:cNvCxnSpPr>
            <a:cxnSpLocks/>
          </p:cNvCxnSpPr>
          <p:nvPr/>
        </p:nvCxnSpPr>
        <p:spPr>
          <a:xfrm flipH="1">
            <a:off x="2900855" y="3642534"/>
            <a:ext cx="1090044" cy="1119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33223C4-B16B-B94E-9FA4-3390F46359E5}"/>
              </a:ext>
            </a:extLst>
          </p:cNvPr>
          <p:cNvSpPr txBox="1"/>
          <p:nvPr/>
        </p:nvSpPr>
        <p:spPr>
          <a:xfrm>
            <a:off x="1980867" y="3551185"/>
            <a:ext cx="105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Female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650F4F8-682E-C244-9E5B-1FDECDC2E6FC}"/>
              </a:ext>
            </a:extLst>
          </p:cNvPr>
          <p:cNvCxnSpPr>
            <a:cxnSpLocks/>
          </p:cNvCxnSpPr>
          <p:nvPr/>
        </p:nvCxnSpPr>
        <p:spPr>
          <a:xfrm>
            <a:off x="6347438" y="4350975"/>
            <a:ext cx="125154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8E4FA40-DD55-C04F-830C-F7D6FFC5B670}"/>
              </a:ext>
            </a:extLst>
          </p:cNvPr>
          <p:cNvSpPr txBox="1"/>
          <p:nvPr/>
        </p:nvSpPr>
        <p:spPr>
          <a:xfrm>
            <a:off x="4789927" y="5444736"/>
            <a:ext cx="77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Wife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25068A-98F5-2E47-9A30-7D805231DBB9}"/>
              </a:ext>
            </a:extLst>
          </p:cNvPr>
          <p:cNvSpPr txBox="1"/>
          <p:nvPr/>
        </p:nvSpPr>
        <p:spPr>
          <a:xfrm>
            <a:off x="7595738" y="4189477"/>
            <a:ext cx="1043766" cy="36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Mother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2B2452E-D368-1B4D-972D-E6E8E3DD98ED}"/>
              </a:ext>
            </a:extLst>
          </p:cNvPr>
          <p:cNvCxnSpPr>
            <a:cxnSpLocks/>
          </p:cNvCxnSpPr>
          <p:nvPr/>
        </p:nvCxnSpPr>
        <p:spPr>
          <a:xfrm>
            <a:off x="5940647" y="4785401"/>
            <a:ext cx="586277" cy="7494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EFE7685-FA50-DF46-82AB-E700165F087A}"/>
              </a:ext>
            </a:extLst>
          </p:cNvPr>
          <p:cNvSpPr txBox="1"/>
          <p:nvPr/>
        </p:nvSpPr>
        <p:spPr>
          <a:xfrm>
            <a:off x="6195199" y="5522370"/>
            <a:ext cx="77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PhD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11BC355-DFA2-5349-A63A-F48AE8E2D7C3}"/>
              </a:ext>
            </a:extLst>
          </p:cNvPr>
          <p:cNvCxnSpPr>
            <a:stCxn id="5" idx="2"/>
            <a:endCxn id="31" idx="0"/>
          </p:cNvCxnSpPr>
          <p:nvPr/>
        </p:nvCxnSpPr>
        <p:spPr>
          <a:xfrm>
            <a:off x="5165345" y="4829705"/>
            <a:ext cx="12233" cy="6150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B0841EE-CA2F-B84D-AEEE-07E52D2F6A7E}"/>
              </a:ext>
            </a:extLst>
          </p:cNvPr>
          <p:cNvCxnSpPr>
            <a:cxnSpLocks/>
          </p:cNvCxnSpPr>
          <p:nvPr/>
        </p:nvCxnSpPr>
        <p:spPr>
          <a:xfrm flipH="1">
            <a:off x="3526966" y="4861567"/>
            <a:ext cx="1045035" cy="15774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FDE1CD4-7321-4548-9E23-62B40B8358F0}"/>
              </a:ext>
            </a:extLst>
          </p:cNvPr>
          <p:cNvSpPr txBox="1"/>
          <p:nvPr/>
        </p:nvSpPr>
        <p:spPr>
          <a:xfrm>
            <a:off x="2786047" y="6361972"/>
            <a:ext cx="2003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Middle-income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739C050-1CE3-D54B-AA6C-DCFD8EDC6D01}"/>
              </a:ext>
            </a:extLst>
          </p:cNvPr>
          <p:cNvCxnSpPr/>
          <p:nvPr/>
        </p:nvCxnSpPr>
        <p:spPr>
          <a:xfrm flipV="1">
            <a:off x="6347438" y="2365449"/>
            <a:ext cx="1566852" cy="5361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F27A9E0-0A9A-9843-B51C-E8651BD2AA94}"/>
              </a:ext>
            </a:extLst>
          </p:cNvPr>
          <p:cNvSpPr txBox="1"/>
          <p:nvPr/>
        </p:nvSpPr>
        <p:spPr>
          <a:xfrm>
            <a:off x="7734003" y="2003560"/>
            <a:ext cx="13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B85BA4-1B9D-D545-87BB-3BB13EF12CE6}"/>
              </a:ext>
            </a:extLst>
          </p:cNvPr>
          <p:cNvCxnSpPr>
            <a:cxnSpLocks/>
          </p:cNvCxnSpPr>
          <p:nvPr/>
        </p:nvCxnSpPr>
        <p:spPr>
          <a:xfrm flipH="1" flipV="1">
            <a:off x="2159877" y="1958628"/>
            <a:ext cx="2159875" cy="6898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C832E1E-83BF-844B-BD74-640BA55142AE}"/>
              </a:ext>
            </a:extLst>
          </p:cNvPr>
          <p:cNvCxnSpPr>
            <a:stCxn id="5" idx="0"/>
          </p:cNvCxnSpPr>
          <p:nvPr/>
        </p:nvCxnSpPr>
        <p:spPr>
          <a:xfrm flipV="1">
            <a:off x="5165345" y="1735564"/>
            <a:ext cx="1361579" cy="8995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2AA6B7B-7C51-894A-AC6A-A3B33A7DF877}"/>
              </a:ext>
            </a:extLst>
          </p:cNvPr>
          <p:cNvSpPr txBox="1"/>
          <p:nvPr/>
        </p:nvSpPr>
        <p:spPr>
          <a:xfrm>
            <a:off x="6697840" y="1459976"/>
            <a:ext cx="134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Educated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BD71AF3-284D-8F45-82CF-9208709AEBB1}"/>
              </a:ext>
            </a:extLst>
          </p:cNvPr>
          <p:cNvSpPr txBox="1"/>
          <p:nvPr/>
        </p:nvSpPr>
        <p:spPr>
          <a:xfrm>
            <a:off x="1425026" y="1682615"/>
            <a:ext cx="1034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Able</a:t>
            </a:r>
          </a:p>
        </p:txBody>
      </p:sp>
    </p:spTree>
    <p:extLst>
      <p:ext uri="{BB962C8B-B14F-4D97-AF65-F5344CB8AC3E}">
        <p14:creationId xmlns:p14="http://schemas.microsoft.com/office/powerpoint/2010/main" val="3857602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57B6-36E9-B09C-B5CF-C1F1828A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Self-reflection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889AE-CA22-9DD9-5A54-6319980B4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828799"/>
            <a:ext cx="10217277" cy="4443413"/>
          </a:xfrm>
        </p:spPr>
        <p:txBody>
          <a:bodyPr>
            <a:normAutofit/>
          </a:bodyPr>
          <a:lstStyle/>
          <a:p>
            <a:r>
              <a:rPr lang="en-US" sz="2200" dirty="0"/>
              <a:t>The part of my identity that I am most aware of on a daily basis is __________.</a:t>
            </a:r>
          </a:p>
          <a:p>
            <a:r>
              <a:rPr lang="en-US" sz="2200" dirty="0"/>
              <a:t>The part of my identity that I am the least aware of on a daily basis is   __________.</a:t>
            </a:r>
          </a:p>
          <a:p>
            <a:r>
              <a:rPr lang="en-US" sz="2200" dirty="0"/>
              <a:t>The part of my identity that was most emphasized or important in my family   growing up was __________.</a:t>
            </a:r>
          </a:p>
          <a:p>
            <a:r>
              <a:rPr lang="en-US" sz="2200" dirty="0"/>
              <a:t>The part of my identity that I wish I knew more about is ________.</a:t>
            </a:r>
          </a:p>
          <a:p>
            <a:r>
              <a:rPr lang="en-US" sz="2200" dirty="0"/>
              <a:t>The part of my identity that I believe is the most misunderstood by others is   __________.</a:t>
            </a:r>
          </a:p>
          <a:p>
            <a:r>
              <a:rPr lang="en-US" sz="2200" dirty="0"/>
              <a:t>The part of my identity that I feel is difficult to discuss with others who identify differently is ________________________.</a:t>
            </a:r>
          </a:p>
          <a:p>
            <a:r>
              <a:rPr lang="en-US" sz="2200" dirty="0"/>
              <a:t>The part of my identity that aligns with privilege and power is ____________?</a:t>
            </a:r>
          </a:p>
        </p:txBody>
      </p:sp>
    </p:spTree>
    <p:extLst>
      <p:ext uri="{BB962C8B-B14F-4D97-AF65-F5344CB8AC3E}">
        <p14:creationId xmlns:p14="http://schemas.microsoft.com/office/powerpoint/2010/main" val="1508339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57B6-36E9-B09C-B5CF-C1F1828A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Group 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889AE-CA22-9DD9-5A54-6319980B4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500313"/>
            <a:ext cx="9445753" cy="3114675"/>
          </a:xfrm>
        </p:spPr>
        <p:txBody>
          <a:bodyPr>
            <a:normAutofit/>
          </a:bodyPr>
          <a:lstStyle/>
          <a:p>
            <a:r>
              <a:rPr lang="en-US" sz="2200" dirty="0"/>
              <a:t>Who are you?</a:t>
            </a:r>
          </a:p>
          <a:p>
            <a:r>
              <a:rPr lang="en-US" sz="2200" dirty="0"/>
              <a:t>How does your identity shape your research/evaluation role, such as your interaction with participants or community members?</a:t>
            </a:r>
          </a:p>
          <a:p>
            <a:r>
              <a:rPr lang="en-US" sz="2200" dirty="0"/>
              <a:t>How do your experiences, beliefs, and ideology impact the way you approach the evaluation, including questions, theoretical framework, methodology, and dissemination?</a:t>
            </a:r>
          </a:p>
          <a:p>
            <a:r>
              <a:rPr lang="en-US" sz="2200" dirty="0"/>
              <a:t>Do you have blind spots?</a:t>
            </a:r>
          </a:p>
        </p:txBody>
      </p:sp>
    </p:spTree>
    <p:extLst>
      <p:ext uri="{BB962C8B-B14F-4D97-AF65-F5344CB8AC3E}">
        <p14:creationId xmlns:p14="http://schemas.microsoft.com/office/powerpoint/2010/main" val="3200684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5AAA0D94-BFF0-44AF-9E04-13800A619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0242FF-80FA-4D90-877A-E17E42240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A394D05C-BA38-AD22-5FCD-7743717C91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3773" r="2" b="4009"/>
          <a:stretch/>
        </p:blipFill>
        <p:spPr>
          <a:xfrm>
            <a:off x="918124" y="1111504"/>
            <a:ext cx="3723212" cy="457809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B92E287-CC3E-48F7-B435-D232FB900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27750-32C2-ACDF-AD65-EF5244D8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 dirty="0">
                <a:solidFill>
                  <a:schemeClr val="accent2"/>
                </a:solidFill>
              </a:rPr>
              <a:t>small group share out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54BB7A-6D45-494D-90A8-2F497C01F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12E4495-24BE-4FFE-91E5-5BA7727EF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71644A3-12B1-4F51-BB08-FDD391EF5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A6658C1-CF92-4E90-A775-D0D64A3D3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8F4AEF9-167B-C3FB-76B4-7FFE0E7AA350}"/>
              </a:ext>
            </a:extLst>
          </p:cNvPr>
          <p:cNvSpPr txBox="1"/>
          <p:nvPr/>
        </p:nvSpPr>
        <p:spPr>
          <a:xfrm>
            <a:off x="1202373" y="5738235"/>
            <a:ext cx="263886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7" tooltip="http://www.flickr.com/photos/texasmilitaryforces/843641520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8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96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ab5e796167d18536feef0ade3b364aba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e92af3e7770b30fbdcec0d53197a6269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Props1.xml><?xml version="1.0" encoding="utf-8"?>
<ds:datastoreItem xmlns:ds="http://schemas.openxmlformats.org/officeDocument/2006/customXml" ds:itemID="{A197E98E-95D9-466C-B317-5393787AC18C}"/>
</file>

<file path=customXml/itemProps2.xml><?xml version="1.0" encoding="utf-8"?>
<ds:datastoreItem xmlns:ds="http://schemas.openxmlformats.org/officeDocument/2006/customXml" ds:itemID="{1C7F928E-C6E8-481E-B491-5F9FA44ED697}"/>
</file>

<file path=customXml/itemProps3.xml><?xml version="1.0" encoding="utf-8"?>
<ds:datastoreItem xmlns:ds="http://schemas.openxmlformats.org/officeDocument/2006/customXml" ds:itemID="{A0328833-6FA5-41F3-9E54-BD9D8400C6D9}"/>
</file>

<file path=docProps/app.xml><?xml version="1.0" encoding="utf-8"?>
<Properties xmlns="http://schemas.openxmlformats.org/officeDocument/2006/extended-properties" xmlns:vt="http://schemas.openxmlformats.org/officeDocument/2006/docPropsVTypes">
  <Template>{4BC14A24-2030-8045-94A1-D7D780F47123}tf10001070</Template>
  <TotalTime>47789</TotalTime>
  <Words>615</Words>
  <Application>Microsoft Macintosh PowerPoint</Application>
  <PresentationFormat>Widescreen</PresentationFormat>
  <Paragraphs>60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Wood Type</vt:lpstr>
      <vt:lpstr>Racial Equity in Educare  February CoP 2/10/2023</vt:lpstr>
      <vt:lpstr>Overview </vt:lpstr>
      <vt:lpstr>social identity mapping</vt:lpstr>
      <vt:lpstr>refresh What is positionality?</vt:lpstr>
      <vt:lpstr>Social identity wheel</vt:lpstr>
      <vt:lpstr>Example: My Intersecting social identities</vt:lpstr>
      <vt:lpstr>Self-reflection Questions</vt:lpstr>
      <vt:lpstr>Group discussion Questions</vt:lpstr>
      <vt:lpstr>small group share 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30</cp:revision>
  <cp:lastPrinted>2023-02-08T16:19:15Z</cp:lastPrinted>
  <dcterms:created xsi:type="dcterms:W3CDTF">2021-03-17T15:36:51Z</dcterms:created>
  <dcterms:modified xsi:type="dcterms:W3CDTF">2026-07-28T18:17:51Z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</Properties>
</file>