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3"/>
  </p:notesMasterIdLst>
  <p:sldIdLst>
    <p:sldId id="284" r:id="rId5"/>
    <p:sldId id="270" r:id="rId6"/>
    <p:sldId id="285" r:id="rId7"/>
    <p:sldId id="267" r:id="rId8"/>
    <p:sldId id="280" r:id="rId9"/>
    <p:sldId id="281" r:id="rId10"/>
    <p:sldId id="283" r:id="rId11"/>
    <p:sldId id="292" r:id="rId12"/>
    <p:sldId id="262" r:id="rId13"/>
    <p:sldId id="286" r:id="rId14"/>
    <p:sldId id="287" r:id="rId15"/>
    <p:sldId id="294" r:id="rId16"/>
    <p:sldId id="288" r:id="rId17"/>
    <p:sldId id="289" r:id="rId18"/>
    <p:sldId id="290" r:id="rId19"/>
    <p:sldId id="291" r:id="rId20"/>
    <p:sldId id="293" r:id="rId21"/>
    <p:sldId id="27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s" id="{5F9C2754-C7E0-B641-B769-60B2A91CDE0E}">
          <p14:sldIdLst>
            <p14:sldId id="284"/>
            <p14:sldId id="270"/>
            <p14:sldId id="285"/>
          </p14:sldIdLst>
        </p14:section>
        <p14:section name="Transition slides" id="{27CC509E-35A1-1B45-9A92-798312A72CE1}">
          <p14:sldIdLst/>
        </p14:section>
        <p14:section name="Content slides" id="{55772DD4-4220-A841-930F-717988BE6260}">
          <p14:sldIdLst>
            <p14:sldId id="267"/>
            <p14:sldId id="280"/>
            <p14:sldId id="281"/>
            <p14:sldId id="283"/>
            <p14:sldId id="292"/>
            <p14:sldId id="262"/>
            <p14:sldId id="286"/>
            <p14:sldId id="287"/>
            <p14:sldId id="294"/>
            <p14:sldId id="288"/>
            <p14:sldId id="289"/>
            <p14:sldId id="290"/>
            <p14:sldId id="291"/>
            <p14:sldId id="293"/>
            <p14:sldId id="273"/>
          </p14:sldIdLst>
        </p14:section>
        <p14:section name="Closing slides" id="{E90C1C9D-9B9B-D44F-B2F5-C583FE510D6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55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2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1F5FAE-CBC1-A14D-BE81-9FA63B385E29}" v="43" dt="2026-07-10T15:26:37.8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43"/>
    <p:restoredTop sz="70487"/>
  </p:normalViewPr>
  <p:slideViewPr>
    <p:cSldViewPr snapToGrid="0" snapToObjects="1">
      <p:cViewPr varScale="1">
        <p:scale>
          <a:sx n="75" d="100"/>
          <a:sy n="75" d="100"/>
        </p:scale>
        <p:origin x="1848" y="176"/>
      </p:cViewPr>
      <p:guideLst>
        <p:guide orient="horz" pos="552"/>
        <p:guide pos="3840"/>
        <p:guide orient="horz" pos="22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 Marco, Allison Cheyney" userId="135085f3-6b16-41c7-871d-07ebf5fb7c3c" providerId="ADAL" clId="{1E002512-D7D9-5F08-8201-ADE64459C554}"/>
    <pc:docChg chg="undo custSel addSld modSld sldOrd modSection">
      <pc:chgData name="De Marco, Allison Cheyney" userId="135085f3-6b16-41c7-871d-07ebf5fb7c3c" providerId="ADAL" clId="{1E002512-D7D9-5F08-8201-ADE64459C554}" dt="2026-07-10T15:26:06.957" v="756" actId="20577"/>
      <pc:docMkLst>
        <pc:docMk/>
      </pc:docMkLst>
      <pc:sldChg chg="addSp delSp modSp mod modNotesTx">
        <pc:chgData name="De Marco, Allison Cheyney" userId="135085f3-6b16-41c7-871d-07ebf5fb7c3c" providerId="ADAL" clId="{1E002512-D7D9-5F08-8201-ADE64459C554}" dt="2026-07-10T15:23:11.533" v="653" actId="20577"/>
        <pc:sldMkLst>
          <pc:docMk/>
          <pc:sldMk cId="38487013" sldId="262"/>
        </pc:sldMkLst>
        <pc:spChg chg="mod">
          <ac:chgData name="De Marco, Allison Cheyney" userId="135085f3-6b16-41c7-871d-07ebf5fb7c3c" providerId="ADAL" clId="{1E002512-D7D9-5F08-8201-ADE64459C554}" dt="2026-07-08T18:19:58.276" v="218" actId="20577"/>
          <ac:spMkLst>
            <pc:docMk/>
            <pc:sldMk cId="38487013" sldId="262"/>
            <ac:spMk id="3" creationId="{F5A2A152-88F4-3648-8573-BD00CE8D6C7C}"/>
          </ac:spMkLst>
        </pc:spChg>
        <pc:spChg chg="mod">
          <ac:chgData name="De Marco, Allison Cheyney" userId="135085f3-6b16-41c7-871d-07ebf5fb7c3c" providerId="ADAL" clId="{1E002512-D7D9-5F08-8201-ADE64459C554}" dt="2026-07-10T15:23:11.533" v="653" actId="20577"/>
          <ac:spMkLst>
            <pc:docMk/>
            <pc:sldMk cId="38487013" sldId="262"/>
            <ac:spMk id="4" creationId="{F3E61B00-49B3-0344-B71F-ABA5067F71CE}"/>
          </ac:spMkLst>
        </pc:spChg>
        <pc:spChg chg="mod">
          <ac:chgData name="De Marco, Allison Cheyney" userId="135085f3-6b16-41c7-871d-07ebf5fb7c3c" providerId="ADAL" clId="{1E002512-D7D9-5F08-8201-ADE64459C554}" dt="2026-07-08T18:18:13.122" v="177" actId="20577"/>
          <ac:spMkLst>
            <pc:docMk/>
            <pc:sldMk cId="38487013" sldId="262"/>
            <ac:spMk id="5" creationId="{7CC60A1A-378E-BA4C-85CC-9CDC55350C34}"/>
          </ac:spMkLst>
        </pc:spChg>
        <pc:spChg chg="add del mod">
          <ac:chgData name="De Marco, Allison Cheyney" userId="135085f3-6b16-41c7-871d-07ebf5fb7c3c" providerId="ADAL" clId="{1E002512-D7D9-5F08-8201-ADE64459C554}" dt="2026-07-09T19:45:03.081" v="582"/>
          <ac:spMkLst>
            <pc:docMk/>
            <pc:sldMk cId="38487013" sldId="262"/>
            <ac:spMk id="6" creationId="{A9C0C972-F913-B37B-9607-4CA89E33D1C2}"/>
          </ac:spMkLst>
        </pc:spChg>
      </pc:sldChg>
      <pc:sldChg chg="modSp mod modNotesTx">
        <pc:chgData name="De Marco, Allison Cheyney" userId="135085f3-6b16-41c7-871d-07ebf5fb7c3c" providerId="ADAL" clId="{1E002512-D7D9-5F08-8201-ADE64459C554}" dt="2026-07-10T15:21:13.392" v="645" actId="20577"/>
        <pc:sldMkLst>
          <pc:docMk/>
          <pc:sldMk cId="1018284595" sldId="267"/>
        </pc:sldMkLst>
        <pc:spChg chg="mod">
          <ac:chgData name="De Marco, Allison Cheyney" userId="135085f3-6b16-41c7-871d-07ebf5fb7c3c" providerId="ADAL" clId="{1E002512-D7D9-5F08-8201-ADE64459C554}" dt="2026-07-08T18:08:00.645" v="71" actId="114"/>
          <ac:spMkLst>
            <pc:docMk/>
            <pc:sldMk cId="1018284595" sldId="267"/>
            <ac:spMk id="3" creationId="{F5A2A152-88F4-3648-8573-BD00CE8D6C7C}"/>
          </ac:spMkLst>
        </pc:spChg>
        <pc:spChg chg="mod">
          <ac:chgData name="De Marco, Allison Cheyney" userId="135085f3-6b16-41c7-871d-07ebf5fb7c3c" providerId="ADAL" clId="{1E002512-D7D9-5F08-8201-ADE64459C554}" dt="2026-07-08T18:07:49.947" v="61" actId="20577"/>
          <ac:spMkLst>
            <pc:docMk/>
            <pc:sldMk cId="1018284595" sldId="267"/>
            <ac:spMk id="5" creationId="{7CC60A1A-378E-BA4C-85CC-9CDC55350C34}"/>
          </ac:spMkLst>
        </pc:spChg>
      </pc:sldChg>
      <pc:sldChg chg="modSp mod">
        <pc:chgData name="De Marco, Allison Cheyney" userId="135085f3-6b16-41c7-871d-07ebf5fb7c3c" providerId="ADAL" clId="{1E002512-D7D9-5F08-8201-ADE64459C554}" dt="2026-07-08T18:08:05.349" v="72" actId="114"/>
        <pc:sldMkLst>
          <pc:docMk/>
          <pc:sldMk cId="668184048" sldId="270"/>
        </pc:sldMkLst>
        <pc:spChg chg="mod">
          <ac:chgData name="De Marco, Allison Cheyney" userId="135085f3-6b16-41c7-871d-07ebf5fb7c3c" providerId="ADAL" clId="{1E002512-D7D9-5F08-8201-ADE64459C554}" dt="2026-07-08T18:08:05.349" v="72" actId="114"/>
          <ac:spMkLst>
            <pc:docMk/>
            <pc:sldMk cId="668184048" sldId="270"/>
            <ac:spMk id="5" creationId="{00000000-0000-0000-0000-000000000000}"/>
          </ac:spMkLst>
        </pc:spChg>
        <pc:spChg chg="mod">
          <ac:chgData name="De Marco, Allison Cheyney" userId="135085f3-6b16-41c7-871d-07ebf5fb7c3c" providerId="ADAL" clId="{1E002512-D7D9-5F08-8201-ADE64459C554}" dt="2026-07-08T18:07:44.881" v="57" actId="20577"/>
          <ac:spMkLst>
            <pc:docMk/>
            <pc:sldMk cId="668184048" sldId="270"/>
            <ac:spMk id="7" creationId="{00000000-0000-0000-0000-000000000000}"/>
          </ac:spMkLst>
        </pc:spChg>
      </pc:sldChg>
      <pc:sldChg chg="modSp mod">
        <pc:chgData name="De Marco, Allison Cheyney" userId="135085f3-6b16-41c7-871d-07ebf5fb7c3c" providerId="ADAL" clId="{1E002512-D7D9-5F08-8201-ADE64459C554}" dt="2026-07-08T19:32:48.439" v="518" actId="20577"/>
        <pc:sldMkLst>
          <pc:docMk/>
          <pc:sldMk cId="72612338" sldId="273"/>
        </pc:sldMkLst>
        <pc:spChg chg="mod">
          <ac:chgData name="De Marco, Allison Cheyney" userId="135085f3-6b16-41c7-871d-07ebf5fb7c3c" providerId="ADAL" clId="{1E002512-D7D9-5F08-8201-ADE64459C554}" dt="2026-07-08T19:32:48.439" v="518" actId="20577"/>
          <ac:spMkLst>
            <pc:docMk/>
            <pc:sldMk cId="72612338" sldId="273"/>
            <ac:spMk id="6" creationId="{1AF5A6FE-B801-9940-97CB-448FD917A8AE}"/>
          </ac:spMkLst>
        </pc:spChg>
      </pc:sldChg>
      <pc:sldChg chg="mod modShow">
        <pc:chgData name="De Marco, Allison Cheyney" userId="135085f3-6b16-41c7-871d-07ebf5fb7c3c" providerId="ADAL" clId="{1E002512-D7D9-5F08-8201-ADE64459C554}" dt="2026-07-08T18:08:17.177" v="73" actId="729"/>
        <pc:sldMkLst>
          <pc:docMk/>
          <pc:sldMk cId="444714225" sldId="280"/>
        </pc:sldMkLst>
      </pc:sldChg>
      <pc:sldChg chg="addSp modSp mod">
        <pc:chgData name="De Marco, Allison Cheyney" userId="135085f3-6b16-41c7-871d-07ebf5fb7c3c" providerId="ADAL" clId="{1E002512-D7D9-5F08-8201-ADE64459C554}" dt="2026-07-08T18:09:43.437" v="96" actId="20577"/>
        <pc:sldMkLst>
          <pc:docMk/>
          <pc:sldMk cId="4024120989" sldId="281"/>
        </pc:sldMkLst>
        <pc:spChg chg="mod">
          <ac:chgData name="De Marco, Allison Cheyney" userId="135085f3-6b16-41c7-871d-07ebf5fb7c3c" providerId="ADAL" clId="{1E002512-D7D9-5F08-8201-ADE64459C554}" dt="2026-07-08T18:09:20.960" v="83" actId="404"/>
          <ac:spMkLst>
            <pc:docMk/>
            <pc:sldMk cId="4024120989" sldId="281"/>
            <ac:spMk id="3" creationId="{67E879CF-13ED-67E2-998E-87B02CCAC82A}"/>
          </ac:spMkLst>
        </pc:spChg>
        <pc:spChg chg="mod">
          <ac:chgData name="De Marco, Allison Cheyney" userId="135085f3-6b16-41c7-871d-07ebf5fb7c3c" providerId="ADAL" clId="{1E002512-D7D9-5F08-8201-ADE64459C554}" dt="2026-07-08T18:09:43.437" v="96" actId="20577"/>
          <ac:spMkLst>
            <pc:docMk/>
            <pc:sldMk cId="4024120989" sldId="281"/>
            <ac:spMk id="4" creationId="{9A38E599-5C20-341A-0B04-5F5ACFADD4EB}"/>
          </ac:spMkLst>
        </pc:spChg>
        <pc:spChg chg="add mod">
          <ac:chgData name="De Marco, Allison Cheyney" userId="135085f3-6b16-41c7-871d-07ebf5fb7c3c" providerId="ADAL" clId="{1E002512-D7D9-5F08-8201-ADE64459C554}" dt="2026-07-08T18:09:32.481" v="92" actId="114"/>
          <ac:spMkLst>
            <pc:docMk/>
            <pc:sldMk cId="4024120989" sldId="281"/>
            <ac:spMk id="5" creationId="{E129CE9F-A8E9-CF6D-1D9D-A977A3F169F2}"/>
          </ac:spMkLst>
        </pc:spChg>
        <pc:picChg chg="mod">
          <ac:chgData name="De Marco, Allison Cheyney" userId="135085f3-6b16-41c7-871d-07ebf5fb7c3c" providerId="ADAL" clId="{1E002512-D7D9-5F08-8201-ADE64459C554}" dt="2026-07-08T18:08:34.604" v="74" actId="1076"/>
          <ac:picMkLst>
            <pc:docMk/>
            <pc:sldMk cId="4024120989" sldId="281"/>
            <ac:picMk id="6" creationId="{47F38056-E46A-A747-B231-AEAE95BAE045}"/>
          </ac:picMkLst>
        </pc:picChg>
      </pc:sldChg>
      <pc:sldChg chg="mod modShow">
        <pc:chgData name="De Marco, Allison Cheyney" userId="135085f3-6b16-41c7-871d-07ebf5fb7c3c" providerId="ADAL" clId="{1E002512-D7D9-5F08-8201-ADE64459C554}" dt="2026-07-08T18:09:54.742" v="97" actId="729"/>
        <pc:sldMkLst>
          <pc:docMk/>
          <pc:sldMk cId="3668031791" sldId="283"/>
        </pc:sldMkLst>
      </pc:sldChg>
      <pc:sldChg chg="modSp mod">
        <pc:chgData name="De Marco, Allison Cheyney" userId="135085f3-6b16-41c7-871d-07ebf5fb7c3c" providerId="ADAL" clId="{1E002512-D7D9-5F08-8201-ADE64459C554}" dt="2026-07-08T18:06:41.303" v="28" actId="20577"/>
        <pc:sldMkLst>
          <pc:docMk/>
          <pc:sldMk cId="654749875" sldId="284"/>
        </pc:sldMkLst>
        <pc:spChg chg="mod">
          <ac:chgData name="De Marco, Allison Cheyney" userId="135085f3-6b16-41c7-871d-07ebf5fb7c3c" providerId="ADAL" clId="{1E002512-D7D9-5F08-8201-ADE64459C554}" dt="2026-07-08T18:06:31.051" v="20" actId="20577"/>
          <ac:spMkLst>
            <pc:docMk/>
            <pc:sldMk cId="654749875" sldId="284"/>
            <ac:spMk id="9" creationId="{21D3B3AE-EF40-3DC4-A9F3-DFC0A5BE4A84}"/>
          </ac:spMkLst>
        </pc:spChg>
        <pc:spChg chg="mod">
          <ac:chgData name="De Marco, Allison Cheyney" userId="135085f3-6b16-41c7-871d-07ebf5fb7c3c" providerId="ADAL" clId="{1E002512-D7D9-5F08-8201-ADE64459C554}" dt="2026-07-08T18:06:41.303" v="28" actId="20577"/>
          <ac:spMkLst>
            <pc:docMk/>
            <pc:sldMk cId="654749875" sldId="284"/>
            <ac:spMk id="11" creationId="{E24DB35E-7259-BD71-29EE-7E6D6AE4CB87}"/>
          </ac:spMkLst>
        </pc:spChg>
      </pc:sldChg>
      <pc:sldChg chg="mod modShow">
        <pc:chgData name="De Marco, Allison Cheyney" userId="135085f3-6b16-41c7-871d-07ebf5fb7c3c" providerId="ADAL" clId="{1E002512-D7D9-5F08-8201-ADE64459C554}" dt="2026-07-08T18:07:31.252" v="42" actId="729"/>
        <pc:sldMkLst>
          <pc:docMk/>
          <pc:sldMk cId="166202862" sldId="285"/>
        </pc:sldMkLst>
      </pc:sldChg>
      <pc:sldChg chg="addSp delSp modSp add mod modNotesTx">
        <pc:chgData name="De Marco, Allison Cheyney" userId="135085f3-6b16-41c7-871d-07ebf5fb7c3c" providerId="ADAL" clId="{1E002512-D7D9-5F08-8201-ADE64459C554}" dt="2026-07-08T19:00:32.434" v="312" actId="20577"/>
        <pc:sldMkLst>
          <pc:docMk/>
          <pc:sldMk cId="282284005" sldId="286"/>
        </pc:sldMkLst>
        <pc:spChg chg="mod">
          <ac:chgData name="De Marco, Allison Cheyney" userId="135085f3-6b16-41c7-871d-07ebf5fb7c3c" providerId="ADAL" clId="{1E002512-D7D9-5F08-8201-ADE64459C554}" dt="2026-07-08T18:59:19.956" v="304" actId="20577"/>
          <ac:spMkLst>
            <pc:docMk/>
            <pc:sldMk cId="282284005" sldId="286"/>
            <ac:spMk id="3" creationId="{28CACE55-760F-B6A1-EA4B-92E97BE510B4}"/>
          </ac:spMkLst>
        </pc:spChg>
        <pc:spChg chg="mod">
          <ac:chgData name="De Marco, Allison Cheyney" userId="135085f3-6b16-41c7-871d-07ebf5fb7c3c" providerId="ADAL" clId="{1E002512-D7D9-5F08-8201-ADE64459C554}" dt="2026-07-08T19:00:32.434" v="312" actId="20577"/>
          <ac:spMkLst>
            <pc:docMk/>
            <pc:sldMk cId="282284005" sldId="286"/>
            <ac:spMk id="4" creationId="{1C7AF51D-E7E8-8433-F5F2-3EDB72B3A169}"/>
          </ac:spMkLst>
        </pc:spChg>
      </pc:sldChg>
      <pc:sldChg chg="addSp delSp modSp add mod modClrScheme chgLayout modNotesTx">
        <pc:chgData name="De Marco, Allison Cheyney" userId="135085f3-6b16-41c7-871d-07ebf5fb7c3c" providerId="ADAL" clId="{1E002512-D7D9-5F08-8201-ADE64459C554}" dt="2026-07-08T19:02:16.001" v="341" actId="20577"/>
        <pc:sldMkLst>
          <pc:docMk/>
          <pc:sldMk cId="810989915" sldId="287"/>
        </pc:sldMkLst>
        <pc:spChg chg="mod ord">
          <ac:chgData name="De Marco, Allison Cheyney" userId="135085f3-6b16-41c7-871d-07ebf5fb7c3c" providerId="ADAL" clId="{1E002512-D7D9-5F08-8201-ADE64459C554}" dt="2026-07-08T18:59:51.684" v="306" actId="700"/>
          <ac:spMkLst>
            <pc:docMk/>
            <pc:sldMk cId="810989915" sldId="287"/>
            <ac:spMk id="2" creationId="{1C7F88C3-3C71-5600-0860-0B2CE45C307F}"/>
          </ac:spMkLst>
        </pc:spChg>
        <pc:spChg chg="mod ord">
          <ac:chgData name="De Marco, Allison Cheyney" userId="135085f3-6b16-41c7-871d-07ebf5fb7c3c" providerId="ADAL" clId="{1E002512-D7D9-5F08-8201-ADE64459C554}" dt="2026-07-08T18:59:51.684" v="306" actId="700"/>
          <ac:spMkLst>
            <pc:docMk/>
            <pc:sldMk cId="810989915" sldId="287"/>
            <ac:spMk id="3" creationId="{BB6126EE-6449-FAE6-D60D-688FE1806333}"/>
          </ac:spMkLst>
        </pc:spChg>
        <pc:spChg chg="mod ord">
          <ac:chgData name="De Marco, Allison Cheyney" userId="135085f3-6b16-41c7-871d-07ebf5fb7c3c" providerId="ADAL" clId="{1E002512-D7D9-5F08-8201-ADE64459C554}" dt="2026-07-08T19:02:16.001" v="341" actId="20577"/>
          <ac:spMkLst>
            <pc:docMk/>
            <pc:sldMk cId="810989915" sldId="287"/>
            <ac:spMk id="4" creationId="{5CFCADC7-1D8B-F18C-08C1-66884A8F9088}"/>
          </ac:spMkLst>
        </pc:spChg>
        <pc:spChg chg="mod ord">
          <ac:chgData name="De Marco, Allison Cheyney" userId="135085f3-6b16-41c7-871d-07ebf5fb7c3c" providerId="ADAL" clId="{1E002512-D7D9-5F08-8201-ADE64459C554}" dt="2026-07-08T18:59:51.684" v="306" actId="700"/>
          <ac:spMkLst>
            <pc:docMk/>
            <pc:sldMk cId="810989915" sldId="287"/>
            <ac:spMk id="5" creationId="{4BA07862-10C5-D030-EBE4-68077202CCDD}"/>
          </ac:spMkLst>
        </pc:spChg>
      </pc:sldChg>
      <pc:sldChg chg="addSp delSp modSp add mod modNotesTx">
        <pc:chgData name="De Marco, Allison Cheyney" userId="135085f3-6b16-41c7-871d-07ebf5fb7c3c" providerId="ADAL" clId="{1E002512-D7D9-5F08-8201-ADE64459C554}" dt="2026-07-10T15:26:06.957" v="756" actId="20577"/>
        <pc:sldMkLst>
          <pc:docMk/>
          <pc:sldMk cId="2965485036" sldId="288"/>
        </pc:sldMkLst>
        <pc:spChg chg="mod">
          <ac:chgData name="De Marco, Allison Cheyney" userId="135085f3-6b16-41c7-871d-07ebf5fb7c3c" providerId="ADAL" clId="{1E002512-D7D9-5F08-8201-ADE64459C554}" dt="2026-07-08T19:03:19.658" v="344" actId="20577"/>
          <ac:spMkLst>
            <pc:docMk/>
            <pc:sldMk cId="2965485036" sldId="288"/>
            <ac:spMk id="4" creationId="{4F7F6179-B07B-47F1-3E74-8AECB34C8739}"/>
          </ac:spMkLst>
        </pc:spChg>
        <pc:spChg chg="mod">
          <ac:chgData name="De Marco, Allison Cheyney" userId="135085f3-6b16-41c7-871d-07ebf5fb7c3c" providerId="ADAL" clId="{1E002512-D7D9-5F08-8201-ADE64459C554}" dt="2026-07-08T19:04:30.076" v="357" actId="1076"/>
          <ac:spMkLst>
            <pc:docMk/>
            <pc:sldMk cId="2965485036" sldId="288"/>
            <ac:spMk id="5" creationId="{48A30C18-08A5-A0DC-7218-9B28C10C1912}"/>
          </ac:spMkLst>
        </pc:spChg>
        <pc:graphicFrameChg chg="add mod modGraphic">
          <ac:chgData name="De Marco, Allison Cheyney" userId="135085f3-6b16-41c7-871d-07ebf5fb7c3c" providerId="ADAL" clId="{1E002512-D7D9-5F08-8201-ADE64459C554}" dt="2026-07-08T19:04:50.159" v="362" actId="14100"/>
          <ac:graphicFrameMkLst>
            <pc:docMk/>
            <pc:sldMk cId="2965485036" sldId="288"/>
            <ac:graphicFrameMk id="7" creationId="{96DB814B-ABF8-D509-8010-F49930321B58}"/>
          </ac:graphicFrameMkLst>
        </pc:graphicFrameChg>
      </pc:sldChg>
      <pc:sldChg chg="addSp delSp modSp add mod ord modNotesTx">
        <pc:chgData name="De Marco, Allison Cheyney" userId="135085f3-6b16-41c7-871d-07ebf5fb7c3c" providerId="ADAL" clId="{1E002512-D7D9-5F08-8201-ADE64459C554}" dt="2026-07-08T19:21:05.214" v="435" actId="20577"/>
        <pc:sldMkLst>
          <pc:docMk/>
          <pc:sldMk cId="1624790331" sldId="289"/>
        </pc:sldMkLst>
        <pc:spChg chg="mod">
          <ac:chgData name="De Marco, Allison Cheyney" userId="135085f3-6b16-41c7-871d-07ebf5fb7c3c" providerId="ADAL" clId="{1E002512-D7D9-5F08-8201-ADE64459C554}" dt="2026-07-08T19:08:25.846" v="395" actId="1076"/>
          <ac:spMkLst>
            <pc:docMk/>
            <pc:sldMk cId="1624790331" sldId="289"/>
            <ac:spMk id="5" creationId="{88BC4388-C70C-1D63-E947-50608E3D8D94}"/>
          </ac:spMkLst>
        </pc:spChg>
        <pc:graphicFrameChg chg="add mod modGraphic">
          <ac:chgData name="De Marco, Allison Cheyney" userId="135085f3-6b16-41c7-871d-07ebf5fb7c3c" providerId="ADAL" clId="{1E002512-D7D9-5F08-8201-ADE64459C554}" dt="2026-07-08T19:08:29.565" v="396" actId="1076"/>
          <ac:graphicFrameMkLst>
            <pc:docMk/>
            <pc:sldMk cId="1624790331" sldId="289"/>
            <ac:graphicFrameMk id="6" creationId="{C0AEBD8C-CFCB-0E69-4728-C9C88A6C7755}"/>
          </ac:graphicFrameMkLst>
        </pc:graphicFrameChg>
      </pc:sldChg>
      <pc:sldChg chg="addSp delSp modSp add mod ord modNotesTx">
        <pc:chgData name="De Marco, Allison Cheyney" userId="135085f3-6b16-41c7-871d-07ebf5fb7c3c" providerId="ADAL" clId="{1E002512-D7D9-5F08-8201-ADE64459C554}" dt="2026-07-08T19:21:00.138" v="434" actId="20577"/>
        <pc:sldMkLst>
          <pc:docMk/>
          <pc:sldMk cId="106116863" sldId="290"/>
        </pc:sldMkLst>
        <pc:graphicFrameChg chg="add mod modGraphic">
          <ac:chgData name="De Marco, Allison Cheyney" userId="135085f3-6b16-41c7-871d-07ebf5fb7c3c" providerId="ADAL" clId="{1E002512-D7D9-5F08-8201-ADE64459C554}" dt="2026-07-08T19:13:40.049" v="415" actId="1076"/>
          <ac:graphicFrameMkLst>
            <pc:docMk/>
            <pc:sldMk cId="106116863" sldId="290"/>
            <ac:graphicFrameMk id="6" creationId="{EB1ABBFF-CDBD-FB43-471A-92C44A15AB12}"/>
          </ac:graphicFrameMkLst>
        </pc:graphicFrameChg>
      </pc:sldChg>
      <pc:sldChg chg="addSp delSp modSp add mod modNotesTx">
        <pc:chgData name="De Marco, Allison Cheyney" userId="135085f3-6b16-41c7-871d-07ebf5fb7c3c" providerId="ADAL" clId="{1E002512-D7D9-5F08-8201-ADE64459C554}" dt="2026-07-08T19:20:53.240" v="433" actId="20577"/>
        <pc:sldMkLst>
          <pc:docMk/>
          <pc:sldMk cId="927092982" sldId="291"/>
        </pc:sldMkLst>
        <pc:graphicFrameChg chg="add mod modGraphic">
          <ac:chgData name="De Marco, Allison Cheyney" userId="135085f3-6b16-41c7-871d-07ebf5fb7c3c" providerId="ADAL" clId="{1E002512-D7D9-5F08-8201-ADE64459C554}" dt="2026-07-08T19:16:07.084" v="432" actId="14100"/>
          <ac:graphicFrameMkLst>
            <pc:docMk/>
            <pc:sldMk cId="927092982" sldId="291"/>
            <ac:graphicFrameMk id="7" creationId="{9AE4DD60-D8BF-D747-D5DE-A839766981D3}"/>
          </ac:graphicFrameMkLst>
        </pc:graphicFrameChg>
      </pc:sldChg>
      <pc:sldChg chg="addSp delSp modSp new mod ord modClrScheme chgLayout">
        <pc:chgData name="De Marco, Allison Cheyney" userId="135085f3-6b16-41c7-871d-07ebf5fb7c3c" providerId="ADAL" clId="{1E002512-D7D9-5F08-8201-ADE64459C554}" dt="2026-07-10T15:22:17.086" v="652"/>
        <pc:sldMkLst>
          <pc:docMk/>
          <pc:sldMk cId="29237871" sldId="292"/>
        </pc:sldMkLst>
        <pc:spChg chg="mod ord modVis">
          <ac:chgData name="De Marco, Allison Cheyney" userId="135085f3-6b16-41c7-871d-07ebf5fb7c3c" providerId="ADAL" clId="{1E002512-D7D9-5F08-8201-ADE64459C554}" dt="2026-07-08T19:31:38.396" v="438" actId="26606"/>
          <ac:spMkLst>
            <pc:docMk/>
            <pc:sldMk cId="29237871" sldId="292"/>
            <ac:spMk id="2" creationId="{8D09DF61-BE36-11D2-A394-3B00EF385DA6}"/>
          </ac:spMkLst>
        </pc:spChg>
        <pc:spChg chg="add del mod">
          <ac:chgData name="De Marco, Allison Cheyney" userId="135085f3-6b16-41c7-871d-07ebf5fb7c3c" providerId="ADAL" clId="{1E002512-D7D9-5F08-8201-ADE64459C554}" dt="2026-07-10T15:22:17.086" v="652"/>
          <ac:spMkLst>
            <pc:docMk/>
            <pc:sldMk cId="29237871" sldId="292"/>
            <ac:spMk id="7" creationId="{30FF5A03-F130-54FA-6F2E-E550D4B1B7B8}"/>
          </ac:spMkLst>
        </pc:spChg>
        <pc:spChg chg="add mod">
          <ac:chgData name="De Marco, Allison Cheyney" userId="135085f3-6b16-41c7-871d-07ebf5fb7c3c" providerId="ADAL" clId="{1E002512-D7D9-5F08-8201-ADE64459C554}" dt="2026-07-10T15:22:09.364" v="650" actId="207"/>
          <ac:spMkLst>
            <pc:docMk/>
            <pc:sldMk cId="29237871" sldId="292"/>
            <ac:spMk id="8" creationId="{78ED3185-0459-C1D7-031D-4F0DD4C55CE4}"/>
          </ac:spMkLst>
        </pc:spChg>
        <pc:picChg chg="add mod">
          <ac:chgData name="De Marco, Allison Cheyney" userId="135085f3-6b16-41c7-871d-07ebf5fb7c3c" providerId="ADAL" clId="{1E002512-D7D9-5F08-8201-ADE64459C554}" dt="2026-07-08T19:31:38.396" v="438" actId="26606"/>
          <ac:picMkLst>
            <pc:docMk/>
            <pc:sldMk cId="29237871" sldId="292"/>
            <ac:picMk id="6" creationId="{7DED81AA-2C6C-82E9-0961-13901F6445FC}"/>
          </ac:picMkLst>
        </pc:picChg>
      </pc:sldChg>
      <pc:sldChg chg="modSp add mod ord">
        <pc:chgData name="De Marco, Allison Cheyney" userId="135085f3-6b16-41c7-871d-07ebf5fb7c3c" providerId="ADAL" clId="{1E002512-D7D9-5F08-8201-ADE64459C554}" dt="2026-07-08T19:32:26.300" v="452" actId="20578"/>
        <pc:sldMkLst>
          <pc:docMk/>
          <pc:sldMk cId="327779370" sldId="293"/>
        </pc:sldMkLst>
        <pc:spChg chg="mod">
          <ac:chgData name="De Marco, Allison Cheyney" userId="135085f3-6b16-41c7-871d-07ebf5fb7c3c" providerId="ADAL" clId="{1E002512-D7D9-5F08-8201-ADE64459C554}" dt="2026-07-08T19:32:21.043" v="451" actId="20577"/>
          <ac:spMkLst>
            <pc:docMk/>
            <pc:sldMk cId="327779370" sldId="293"/>
            <ac:spMk id="6" creationId="{FB6F420C-9229-EFE0-8241-92118A75868F}"/>
          </ac:spMkLst>
        </pc:spChg>
      </pc:sldChg>
      <pc:sldChg chg="modSp add mod modNotesTx">
        <pc:chgData name="De Marco, Allison Cheyney" userId="135085f3-6b16-41c7-871d-07ebf5fb7c3c" providerId="ADAL" clId="{1E002512-D7D9-5F08-8201-ADE64459C554}" dt="2026-07-10T15:25:05.417" v="723" actId="20577"/>
        <pc:sldMkLst>
          <pc:docMk/>
          <pc:sldMk cId="937720444" sldId="294"/>
        </pc:sldMkLst>
        <pc:spChg chg="mod">
          <ac:chgData name="De Marco, Allison Cheyney" userId="135085f3-6b16-41c7-871d-07ebf5fb7c3c" providerId="ADAL" clId="{1E002512-D7D9-5F08-8201-ADE64459C554}" dt="2026-07-08T19:43:14.335" v="539" actId="20577"/>
          <ac:spMkLst>
            <pc:docMk/>
            <pc:sldMk cId="937720444" sldId="294"/>
            <ac:spMk id="3" creationId="{95828792-C42F-6A80-0CB7-780325E776A7}"/>
          </ac:spMkLst>
        </pc:spChg>
        <pc:spChg chg="mod">
          <ac:chgData name="De Marco, Allison Cheyney" userId="135085f3-6b16-41c7-871d-07ebf5fb7c3c" providerId="ADAL" clId="{1E002512-D7D9-5F08-8201-ADE64459C554}" dt="2026-07-08T19:45:51.468" v="579" actId="115"/>
          <ac:spMkLst>
            <pc:docMk/>
            <pc:sldMk cId="937720444" sldId="294"/>
            <ac:spMk id="4" creationId="{AC4AFAF6-6383-092E-6636-DE37245ACFA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866A7-698B-6A44-88F1-0082A6B9A9EB}" type="datetimeFigureOut">
              <a:rPr lang="en-US" smtClean="0"/>
              <a:t>7/6/26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255FF-E733-7A46-8A77-BA6A8CE50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anva.link/rzbvzo1f5x0l0td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anva.link/rzbvzo1f5x0l0td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353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Drop/remind folks of full inventory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290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12302-D9BC-1A66-143A-A6D836BBA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6092D8-E2B1-69B5-8513-C9413E475C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14FD9E-94BE-22A2-E372-5D24DBE4EB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09AD45-C457-E21A-220F-C9DE1B7990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21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 we did not need to do the final 2 bullets in our process.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163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 community garden example</a:t>
            </a:r>
          </a:p>
          <a:p>
            <a:endParaRPr lang="en-US" dirty="0"/>
          </a:p>
          <a:p>
            <a:r>
              <a:rPr lang="en-US" dirty="0"/>
              <a:t>Social/community systems: </a:t>
            </a:r>
            <a:r>
              <a:rPr lang="en-US" u="sng" dirty="0"/>
              <a:t>Farmer’s Markets Bringing together community </a:t>
            </a:r>
          </a:p>
          <a:p>
            <a:r>
              <a:rPr lang="en-US" u="none" dirty="0"/>
              <a:t>Human/level 2 (who is benefitting): </a:t>
            </a:r>
            <a:r>
              <a:rPr lang="en-US" u="sng" dirty="0"/>
              <a:t>Youth learning how to grow food</a:t>
            </a:r>
          </a:p>
          <a:p>
            <a:r>
              <a:rPr lang="en-US" u="none" dirty="0"/>
              <a:t>Big star – </a:t>
            </a:r>
            <a:r>
              <a:rPr lang="en-US" u="sng" dirty="0"/>
              <a:t>community identified the most important effect</a:t>
            </a:r>
          </a:p>
          <a:p>
            <a:r>
              <a:rPr lang="en-US" u="none" dirty="0"/>
              <a:t>Arrows = </a:t>
            </a:r>
            <a:r>
              <a:rPr lang="en-US" u="sng" dirty="0"/>
              <a:t>relationships between effects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902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</a:t>
            </a:r>
          </a:p>
          <a:p>
            <a:endParaRPr lang="en-US" dirty="0"/>
          </a:p>
          <a:p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ttps://canva.link/rzbvzo1f5x0l0td"/>
              </a:rPr>
              <a:t>https://canva.link/rzbvzo1f5x0l0td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172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Brainstorm with each other looking at REM map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drop in chat: Thanks Kalen!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ttps://canva.link/rzbvzo1f5x0l0td"/>
              </a:rPr>
              <a:t>https://canva.link/rzbvzo1f5x0l0td</a:t>
            </a:r>
            <a:endParaRPr lang="en-US" sz="1200" b="0" i="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Break outs of 2-4 (depending on #s)  and 12-15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09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087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&gt;For the self ripple, the dissemination stage had the most impacts (3; “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Making positionality statements part of publications.”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 For the team ripple, the most common was study design (3; “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intentionality in examining our sample - thinking about intersectionality and using appropriate terms. Including all groups in analyses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.”).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 For the organization ripple, study planning saw the most impacts (5; “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the activities from the Educare Network RPP in other ways within the broader team at the university, at the site/school, and with other partners in community - while being mindful of identity as a white researcher doing research with primarily Black communities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 community/policy ripple, dissemination, again, saw the most impacts (5; “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Sharing back data to teachers/classrooms to guide practices; elevating voices of the professionals we’re working with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”). 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9729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91715-EACA-8240-3F4D-BBE4F0D27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3BC22F-B0C9-9976-0C34-19BCB9B131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3FC357-8B57-8E67-F86F-239938C170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organization level and the community/policy level were where the most impacts were identified with 14 each. 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self ripple received the least mention with just 9 impacts, though they were key to our work, like this one: “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Strengthened in my convictions through this group - shared values, example of others.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B2CA02-8A32-0690-454E-A5EEDA9945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6585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F2B01-9BFB-C908-A35D-7961B0866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1D7598-017F-5EB4-4669-36E0D129A5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793797-54A5-5404-A6F5-C45C94F586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 impacts were reported at the study planning phase (13) and the dissemination phase (11)</a:t>
            </a:r>
            <a:r>
              <a:rPr lang="en-US" dirty="0">
                <a:effectLst/>
              </a:rPr>
              <a:t> 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880922-5237-E6BF-96C8-E80565B0EF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416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A5351-CCA4-6A03-5FAE-5F8B7551B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52816A-D590-BD6A-9D22-818B75268D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E093A7-AFE6-351F-69F8-845DD40442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were the key themes at each research stage.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0B462C-9BDF-0745-88B3-04852E8E05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6022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8EDFC-9483-1540-8EFE-256B9BF59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02876D-5D0D-6DCE-4A63-2569F32E40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47BCA2-2FC5-C2DC-3A59-E34D24372A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 folks a chance to read over.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8CD002-12C2-0802-BA0D-9BD18F9C3F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5656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D2E04-086E-14B9-A958-213D772B9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F17882-A2C9-BC5C-08B5-64003145F9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4A60CC-0DE1-3AA4-8F79-29E4830C3C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 folks a chance to read over.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8C809A-1A0A-7627-9562-2D142F0B04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202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5685F-54B5-2902-77DE-E06304EE4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1C0570-F562-7366-EA39-0FD65AA4FC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201227-D7BE-A619-3FEF-F3BE90A744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 folks a chance to read over.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52FCC8-7D68-A3D0-E5FE-32D7113424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5719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D59F9-5267-6B1E-6021-B1E5F8D6F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9F10B6-D8DD-5822-6B9B-A198E04F1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BA9B39-1B71-BFEE-283F-6866BD88AA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 folks a chance to read over.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67CF4A-0178-0649-3DFE-3FBC1D8013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2142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11346-4B0F-89E3-FCB8-D7FB3683F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02B3A6-A4C5-C220-43E3-00ABD56D23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14CD0D-2A91-8827-3D42-A64EFDFB6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D10126-AD36-71DC-4B7F-A9AD6C8C8A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156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29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2F6100-E87C-C149-BFAD-4E0C75AD71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24512" cy="6876288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0" y="777399"/>
            <a:ext cx="10696239" cy="2086825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713511" y="2927380"/>
            <a:ext cx="10696238" cy="72614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57677B3-F4EF-3B4F-BAB8-93395C8FDF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510" y="4343400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DDDA9ED2-0687-FC4F-82A2-402184DF88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3510" y="4743450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5AFAEC-2DAC-DE4C-B688-2B41956DCF00}"/>
              </a:ext>
            </a:extLst>
          </p:cNvPr>
          <p:cNvSpPr txBox="1"/>
          <p:nvPr userDrawn="1"/>
        </p:nvSpPr>
        <p:spPr>
          <a:xfrm>
            <a:off x="685800" y="547300"/>
            <a:ext cx="541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spc="180" baseline="0" dirty="0">
                <a:solidFill>
                  <a:schemeClr val="accent1"/>
                </a:solidFill>
              </a:rPr>
              <a:t>THE UNIVERSITY OF NORTH CAROLINA AT CHAPEL HILL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850579A-5D6C-0440-91EF-51E758CB22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8178" y="5963948"/>
            <a:ext cx="3864222" cy="41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289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 userDrawn="1">
          <p15:clr>
            <a:srgbClr val="FBAE40"/>
          </p15:clr>
        </p15:guide>
        <p15:guide id="2" orient="horz" pos="3888" userDrawn="1">
          <p15:clr>
            <a:srgbClr val="FBAE40"/>
          </p15:clr>
        </p15:guide>
        <p15:guide id="3" pos="480" userDrawn="1">
          <p15:clr>
            <a:srgbClr val="FBAE40"/>
          </p15:clr>
        </p15:guide>
        <p15:guide id="4" pos="722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DB891F-097C-F149-951E-AA57E615FF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0" y="777399"/>
            <a:ext cx="10696239" cy="2086825"/>
          </a:xfrm>
        </p:spPr>
        <p:txBody>
          <a:bodyPr anchor="b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713511" y="2927380"/>
            <a:ext cx="10696238" cy="72614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57677B3-F4EF-3B4F-BAB8-93395C8FDF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510" y="4343400"/>
            <a:ext cx="5410200" cy="314325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DDDA9ED2-0687-FC4F-82A2-402184DF88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3510" y="4743450"/>
            <a:ext cx="5410200" cy="314325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A8C43C-9C90-0F4A-8D7B-5BD8D5386B9F}"/>
              </a:ext>
            </a:extLst>
          </p:cNvPr>
          <p:cNvSpPr txBox="1"/>
          <p:nvPr userDrawn="1"/>
        </p:nvSpPr>
        <p:spPr>
          <a:xfrm>
            <a:off x="685800" y="547300"/>
            <a:ext cx="541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spc="180" baseline="0" dirty="0">
                <a:solidFill>
                  <a:schemeClr val="tx1"/>
                </a:solidFill>
              </a:rPr>
              <a:t>THE UNIVERSITY OF NORTH CAROLINA AT CHAPEL HILL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C9DD29-C7FC-2144-BD42-DD531D0537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8178" y="5963948"/>
            <a:ext cx="3864222" cy="41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202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orient="horz" pos="3888">
          <p15:clr>
            <a:srgbClr val="FBAE40"/>
          </p15:clr>
        </p15:guide>
        <p15:guide id="3" pos="432">
          <p15:clr>
            <a:srgbClr val="FBAE40"/>
          </p15:clr>
        </p15:guide>
        <p15:guide id="4" pos="722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ish&#10;&#10;Description automatically generated">
            <a:extLst>
              <a:ext uri="{FF2B5EF4-FFF2-40B4-BE49-F238E27FC236}">
                <a16:creationId xmlns:a16="http://schemas.microsoft.com/office/drawing/2014/main" id="{97AD11D2-A11D-6846-8F01-12049A2DC4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0" y="777399"/>
            <a:ext cx="10696239" cy="2086825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713511" y="2927380"/>
            <a:ext cx="10696238" cy="72614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accent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57677B3-F4EF-3B4F-BAB8-93395C8FDF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510" y="4343400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DDDA9ED2-0687-FC4F-82A2-402184DF88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3510" y="4743450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CC69A1-427D-2A4D-A623-C84A549792C7}"/>
              </a:ext>
            </a:extLst>
          </p:cNvPr>
          <p:cNvSpPr txBox="1"/>
          <p:nvPr userDrawn="1"/>
        </p:nvSpPr>
        <p:spPr>
          <a:xfrm>
            <a:off x="685800" y="547300"/>
            <a:ext cx="541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spc="180" baseline="0" dirty="0">
                <a:solidFill>
                  <a:schemeClr val="accent5"/>
                </a:solidFill>
              </a:rPr>
              <a:t>THE UNIVERSITY OF NORTH CAROLINA AT CHAPEL HILL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2BE25B3-3F84-B64B-A610-89C438205A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8178" y="5963948"/>
            <a:ext cx="3864222" cy="41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676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orient="horz" pos="3888">
          <p15:clr>
            <a:srgbClr val="FBAE40"/>
          </p15:clr>
        </p15:guide>
        <p15:guide id="3" pos="432">
          <p15:clr>
            <a:srgbClr val="FBAE40"/>
          </p15:clr>
        </p15:guide>
        <p15:guide id="4" pos="722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sign with white text&#10;&#10;Description automatically generated">
            <a:extLst>
              <a:ext uri="{FF2B5EF4-FFF2-40B4-BE49-F238E27FC236}">
                <a16:creationId xmlns:a16="http://schemas.microsoft.com/office/drawing/2014/main" id="{A17B6E5C-FBAC-6846-BEEF-C4529BD75D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0" y="777399"/>
            <a:ext cx="10696239" cy="2086825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713511" y="2927380"/>
            <a:ext cx="10696238" cy="72614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57677B3-F4EF-3B4F-BAB8-93395C8FDF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510" y="4343400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DDDA9ED2-0687-FC4F-82A2-402184DF88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3510" y="4743450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F03E25-D563-4648-82C4-AE2793EAC46D}"/>
              </a:ext>
            </a:extLst>
          </p:cNvPr>
          <p:cNvSpPr txBox="1"/>
          <p:nvPr userDrawn="1"/>
        </p:nvSpPr>
        <p:spPr>
          <a:xfrm>
            <a:off x="685800" y="547300"/>
            <a:ext cx="541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spc="180" baseline="0" dirty="0">
                <a:solidFill>
                  <a:schemeClr val="accent1"/>
                </a:solidFill>
              </a:rPr>
              <a:t>THE UNIVERSITY OF NORTH CAROLINA AT CHAPEL HILL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912476-20B1-4145-A03E-F38587B9CA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8178" y="5963948"/>
            <a:ext cx="3864222" cy="41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42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orient="horz" pos="3888">
          <p15:clr>
            <a:srgbClr val="FBAE40"/>
          </p15:clr>
        </p15:guide>
        <p15:guide id="3" pos="432">
          <p15:clr>
            <a:srgbClr val="FBAE40"/>
          </p15:clr>
        </p15:guide>
        <p15:guide id="4" pos="722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69605FAC-EF4B-DF4E-9FA3-1583500391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017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0" y="777399"/>
            <a:ext cx="10696239" cy="2086825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713511" y="2927380"/>
            <a:ext cx="10696238" cy="72614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57677B3-F4EF-3B4F-BAB8-93395C8FDF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510" y="4343400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DDDA9ED2-0687-FC4F-82A2-402184DF88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3510" y="4743450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C2DB4A-1901-6D4D-9314-33C850E5D4CF}"/>
              </a:ext>
            </a:extLst>
          </p:cNvPr>
          <p:cNvSpPr txBox="1"/>
          <p:nvPr userDrawn="1"/>
        </p:nvSpPr>
        <p:spPr>
          <a:xfrm>
            <a:off x="685800" y="547300"/>
            <a:ext cx="541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spc="180" baseline="0" dirty="0">
                <a:solidFill>
                  <a:schemeClr val="tx1"/>
                </a:solidFill>
              </a:rPr>
              <a:t>THE UNIVERSITY OF NORTH CAROLINA AT CHAPEL HILL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BCFF8DA-1490-5D4C-B941-020BDE4A4A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8178" y="5963948"/>
            <a:ext cx="3864222" cy="41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93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orient="horz" pos="3888">
          <p15:clr>
            <a:srgbClr val="FBAE40"/>
          </p15:clr>
        </p15:guide>
        <p15:guide id="3" pos="432">
          <p15:clr>
            <a:srgbClr val="FBAE40"/>
          </p15:clr>
        </p15:guide>
        <p15:guide id="4" pos="722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black text&#10;&#10;Description automatically generated">
            <a:extLst>
              <a:ext uri="{FF2B5EF4-FFF2-40B4-BE49-F238E27FC236}">
                <a16:creationId xmlns:a16="http://schemas.microsoft.com/office/drawing/2014/main" id="{3052FD5D-7DAA-7845-9CB9-02651826C5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3435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0" y="777399"/>
            <a:ext cx="10696239" cy="2086825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713511" y="2927380"/>
            <a:ext cx="10696238" cy="72614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accent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57677B3-F4EF-3B4F-BAB8-93395C8FDF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510" y="4343400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DDDA9ED2-0687-FC4F-82A2-402184DF88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3510" y="4743450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BE792A-6B1D-5B42-8DF9-F581B710C314}"/>
              </a:ext>
            </a:extLst>
          </p:cNvPr>
          <p:cNvSpPr txBox="1"/>
          <p:nvPr userDrawn="1"/>
        </p:nvSpPr>
        <p:spPr>
          <a:xfrm>
            <a:off x="685800" y="547300"/>
            <a:ext cx="541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spc="180" baseline="0" dirty="0">
                <a:solidFill>
                  <a:schemeClr val="accent5"/>
                </a:solidFill>
              </a:rPr>
              <a:t>THE UNIVERSITY OF NORTH CAROLINA AT CHAPEL HILL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A0C17B-A153-B649-9325-7BA92D7C273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8178" y="5963948"/>
            <a:ext cx="3864222" cy="41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9639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orient="horz" pos="3888">
          <p15:clr>
            <a:srgbClr val="FBAE40"/>
          </p15:clr>
        </p15:guide>
        <p15:guide id="3" pos="432">
          <p15:clr>
            <a:srgbClr val="FBAE40"/>
          </p15:clr>
        </p15:guide>
        <p15:guide id="4" pos="722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60553469-DEF9-B94D-8948-56E3EC2DE1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0" y="1350278"/>
            <a:ext cx="7753119" cy="2086825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713511" y="3500259"/>
            <a:ext cx="9036417" cy="72614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accent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57677B3-F4EF-3B4F-BAB8-93395C8FDF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510" y="4817126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DDDA9ED2-0687-FC4F-82A2-402184DF88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3510" y="5217176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BE792A-6B1D-5B42-8DF9-F581B710C314}"/>
              </a:ext>
            </a:extLst>
          </p:cNvPr>
          <p:cNvSpPr txBox="1"/>
          <p:nvPr userDrawn="1"/>
        </p:nvSpPr>
        <p:spPr>
          <a:xfrm>
            <a:off x="685800" y="547300"/>
            <a:ext cx="541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spc="180" baseline="0" dirty="0">
                <a:solidFill>
                  <a:schemeClr val="accent5"/>
                </a:solidFill>
              </a:rPr>
              <a:t>THE UNIVERSITY OF NORTH CAROLINA AT CHAPEL HILL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CB0AC64-C1A3-7A45-9804-C917A697B0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8178" y="5963948"/>
            <a:ext cx="3864222" cy="41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701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orient="horz" pos="3888">
          <p15:clr>
            <a:srgbClr val="FBAE40"/>
          </p15:clr>
        </p15:guide>
        <p15:guide id="3" pos="432">
          <p15:clr>
            <a:srgbClr val="FBAE40"/>
          </p15:clr>
        </p15:guide>
        <p15:guide id="4" pos="722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2DBB05C-B315-1545-8C03-ED5058C3C6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25528" cy="687686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652913"/>
            <a:ext cx="11079480" cy="186460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2343786"/>
            <a:ext cx="11079479" cy="365760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88C864-1541-354E-B269-289D87805F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89441"/>
            <a:ext cx="2950512" cy="3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73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D4BD33E-D8B6-D242-AA58-DADA1E9AA1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652913"/>
            <a:ext cx="11079480" cy="186460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2343786"/>
            <a:ext cx="11079479" cy="365760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88C864-1541-354E-B269-289D87805F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89441"/>
            <a:ext cx="2950512" cy="3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094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vi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fish&#10;&#10;Description automatically generated">
            <a:extLst>
              <a:ext uri="{FF2B5EF4-FFF2-40B4-BE49-F238E27FC236}">
                <a16:creationId xmlns:a16="http://schemas.microsoft.com/office/drawing/2014/main" id="{1FF42AE8-2205-1E4D-B0FB-93A61EF04C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652913"/>
            <a:ext cx="11079480" cy="186460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2343786"/>
            <a:ext cx="11079479" cy="365760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88C864-1541-354E-B269-289D87805F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89441"/>
            <a:ext cx="2950512" cy="3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62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sign with white text&#10;&#10;Description automatically generated">
            <a:extLst>
              <a:ext uri="{FF2B5EF4-FFF2-40B4-BE49-F238E27FC236}">
                <a16:creationId xmlns:a16="http://schemas.microsoft.com/office/drawing/2014/main" id="{867CD888-50B4-FB47-B6B6-4F1699B6EE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652913"/>
            <a:ext cx="11079480" cy="186460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2343786"/>
            <a:ext cx="11079479" cy="365760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88C864-1541-354E-B269-289D87805F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89441"/>
            <a:ext cx="2950512" cy="3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7391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vi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FE0FEF47-EF97-FA4E-ADAA-CADB50F33A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652913"/>
            <a:ext cx="11079480" cy="186460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2343786"/>
            <a:ext cx="11079479" cy="365760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88C864-1541-354E-B269-289D87805F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89441"/>
            <a:ext cx="2950512" cy="3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96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vi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black text&#10;&#10;Description automatically generated">
            <a:extLst>
              <a:ext uri="{FF2B5EF4-FFF2-40B4-BE49-F238E27FC236}">
                <a16:creationId xmlns:a16="http://schemas.microsoft.com/office/drawing/2014/main" id="{FCC8A0DE-542B-C649-80D4-1723009251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3435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652913"/>
            <a:ext cx="11079480" cy="186460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2343786"/>
            <a:ext cx="11079479" cy="365760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88C864-1541-354E-B269-289D87805F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89441"/>
            <a:ext cx="2950512" cy="3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365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vi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holding, woman, blue, people&#10;&#10;Description automatically generated">
            <a:extLst>
              <a:ext uri="{FF2B5EF4-FFF2-40B4-BE49-F238E27FC236}">
                <a16:creationId xmlns:a16="http://schemas.microsoft.com/office/drawing/2014/main" id="{5297CC99-F6F8-E048-B565-5731B7EB2E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63435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652913"/>
            <a:ext cx="11079480" cy="186460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2343786"/>
            <a:ext cx="11079479" cy="365760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88C864-1541-354E-B269-289D87805F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89441"/>
            <a:ext cx="2950512" cy="3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927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vi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2D50ED0F-8D2D-C045-9648-724BAEE075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63435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652913"/>
            <a:ext cx="11079480" cy="186460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2343786"/>
            <a:ext cx="11079479" cy="365760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88C864-1541-354E-B269-289D87805F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89441"/>
            <a:ext cx="2950512" cy="3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0004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vi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ottle, holding, woman, red&#10;&#10;Description automatically generated">
            <a:extLst>
              <a:ext uri="{FF2B5EF4-FFF2-40B4-BE49-F238E27FC236}">
                <a16:creationId xmlns:a16="http://schemas.microsoft.com/office/drawing/2014/main" id="{D51BA315-711E-B647-BFF8-E74D17570E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3435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652913"/>
            <a:ext cx="11079480" cy="186460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2343786"/>
            <a:ext cx="11079479" cy="365760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88C864-1541-354E-B269-289D87805F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89441"/>
            <a:ext cx="2950512" cy="3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6216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E717C574-6EA0-9043-8B8B-BB5CF7ED8E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25528" cy="687686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175164" y="2528217"/>
            <a:ext cx="9513916" cy="1864602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75164" y="2219090"/>
            <a:ext cx="9513915" cy="365760"/>
          </a:xfrm>
        </p:spPr>
        <p:txBody>
          <a:bodyPr>
            <a:normAutofit/>
          </a:bodyPr>
          <a:lstStyle>
            <a:lvl1pPr marL="0" indent="0">
              <a:buNone/>
              <a:defRPr sz="1800" b="1" cap="all" spc="17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88C864-1541-354E-B269-289D87805F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89441"/>
            <a:ext cx="2950512" cy="3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7762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981185" y="6216212"/>
            <a:ext cx="2707895" cy="246221"/>
          </a:xfrm>
        </p:spPr>
        <p:txBody>
          <a:bodyPr>
            <a:noAutofit/>
          </a:bodyPr>
          <a:lstStyle>
            <a:lvl1pPr>
              <a:defRPr lang="en-US" sz="1200" b="0" kern="120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Title 16"/>
          <p:cNvSpPr>
            <a:spLocks noGrp="1"/>
          </p:cNvSpPr>
          <p:nvPr>
            <p:ph type="title"/>
          </p:nvPr>
        </p:nvSpPr>
        <p:spPr>
          <a:xfrm>
            <a:off x="499176" y="969823"/>
            <a:ext cx="11189904" cy="7239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8" name="Content Placeholder 7"/>
          <p:cNvSpPr>
            <a:spLocks noGrp="1"/>
          </p:cNvSpPr>
          <p:nvPr>
            <p:ph sz="quarter" idx="15"/>
          </p:nvPr>
        </p:nvSpPr>
        <p:spPr>
          <a:xfrm>
            <a:off x="499174" y="2208807"/>
            <a:ext cx="11189905" cy="3533182"/>
          </a:xfrm>
        </p:spPr>
        <p:txBody>
          <a:bodyPr>
            <a:noAutofit/>
          </a:bodyPr>
          <a:lstStyle>
            <a:lvl1pPr marL="231775" indent="-231775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tabLst/>
              <a:defRPr sz="2400"/>
            </a:lvl1pPr>
            <a:lvl2pPr>
              <a:spcBef>
                <a:spcPts val="1200"/>
              </a:spcBef>
              <a:defRPr sz="2000"/>
            </a:lvl2pPr>
            <a:lvl3pPr>
              <a:spcBef>
                <a:spcPts val="1200"/>
              </a:spcBef>
              <a:defRPr sz="1800"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65FB38-CF8E-EC49-9B9C-9C905814BC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801" y="626917"/>
            <a:ext cx="11190288" cy="246221"/>
          </a:xfrm>
        </p:spPr>
        <p:txBody>
          <a:bodyPr>
            <a:noAutofit/>
          </a:bodyPr>
          <a:lstStyle>
            <a:lvl1pPr marL="0" indent="0">
              <a:buNone/>
              <a:defRPr sz="1800" b="1" i="0" cap="all" spc="170" baseline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1534972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A62234E-21A0-514E-A049-519425968D76}"/>
              </a:ext>
            </a:extLst>
          </p:cNvPr>
          <p:cNvSpPr/>
          <p:nvPr userDrawn="1"/>
        </p:nvSpPr>
        <p:spPr>
          <a:xfrm>
            <a:off x="8866909" y="4544291"/>
            <a:ext cx="3325091" cy="23137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981185" y="6216212"/>
            <a:ext cx="2707895" cy="246221"/>
          </a:xfrm>
        </p:spPr>
        <p:txBody>
          <a:bodyPr>
            <a:noAutofit/>
          </a:bodyPr>
          <a:lstStyle>
            <a:lvl1pPr>
              <a:defRPr lang="en-US" sz="1200" b="0" kern="120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Title 16"/>
          <p:cNvSpPr>
            <a:spLocks noGrp="1"/>
          </p:cNvSpPr>
          <p:nvPr>
            <p:ph type="title"/>
          </p:nvPr>
        </p:nvSpPr>
        <p:spPr>
          <a:xfrm>
            <a:off x="499176" y="969825"/>
            <a:ext cx="11189904" cy="723899"/>
          </a:xfr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65FB38-CF8E-EC49-9B9C-9C905814BC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485" y="626912"/>
            <a:ext cx="11190288" cy="228600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C98C1B8D-FFEF-2242-B9B5-3F30CF41DD56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609600" y="2209800"/>
            <a:ext cx="10972800" cy="4000500"/>
          </a:xfrm>
        </p:spPr>
        <p:txBody>
          <a:bodyPr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076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9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lang="en-US" sz="1200" b="0" kern="120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6"/>
          <p:cNvSpPr>
            <a:spLocks noGrp="1"/>
          </p:cNvSpPr>
          <p:nvPr>
            <p:ph type="title"/>
          </p:nvPr>
        </p:nvSpPr>
        <p:spPr>
          <a:xfrm>
            <a:off x="499176" y="969825"/>
            <a:ext cx="11189904" cy="723899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6256421" y="2208807"/>
            <a:ext cx="5418054" cy="3533182"/>
          </a:xfrm>
        </p:spPr>
        <p:txBody>
          <a:bodyPr>
            <a:noAutofit/>
          </a:bodyPr>
          <a:lstStyle>
            <a:lvl1pPr marL="231775" indent="-231775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7"/>
          <p:cNvSpPr>
            <a:spLocks noGrp="1"/>
          </p:cNvSpPr>
          <p:nvPr>
            <p:ph sz="quarter" idx="15"/>
          </p:nvPr>
        </p:nvSpPr>
        <p:spPr>
          <a:xfrm>
            <a:off x="499175" y="2208807"/>
            <a:ext cx="5418054" cy="3533182"/>
          </a:xfrm>
        </p:spPr>
        <p:txBody>
          <a:bodyPr>
            <a:noAutofit/>
          </a:bodyPr>
          <a:lstStyle>
            <a:lvl1pPr marL="231775" indent="-231775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 lang="en-US" sz="2400" kern="1200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spcBef>
                <a:spcPts val="1200"/>
              </a:spcBef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spcBef>
                <a:spcPts val="1200"/>
              </a:spcBef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spcBef>
                <a:spcPts val="1200"/>
              </a:spcBef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spcBef>
                <a:spcPts val="1200"/>
              </a:spcBef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739BD23D-DE90-304B-892F-3F288C4E84D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485" y="626913"/>
            <a:ext cx="11190288" cy="246221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5662246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02920" y="2476500"/>
            <a:ext cx="5090946" cy="3265394"/>
          </a:xfrm>
        </p:spPr>
        <p:txBody>
          <a:bodyPr>
            <a:noAutofit/>
          </a:bodyPr>
          <a:lstStyle>
            <a:lvl1pPr marL="231775" indent="-231775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itle 16"/>
          <p:cNvSpPr>
            <a:spLocks noGrp="1"/>
          </p:cNvSpPr>
          <p:nvPr>
            <p:ph type="title"/>
          </p:nvPr>
        </p:nvSpPr>
        <p:spPr>
          <a:xfrm>
            <a:off x="499176" y="969815"/>
            <a:ext cx="5090946" cy="1134403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6ACFB233-9B6C-F641-BC39-CD1AFE255B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4480" y="635637"/>
            <a:ext cx="5090946" cy="219876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0356464-113D-D342-826A-338514AC33C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0"/>
            <a:ext cx="6096000" cy="6858000"/>
          </a:xfrm>
        </p:spPr>
        <p:txBody>
          <a:bodyPr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545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6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0356464-113D-D342-826A-338514AC33C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096000" cy="6858000"/>
          </a:xfrm>
        </p:spPr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lang="en-US" sz="1200" b="0" kern="120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501931" y="2476500"/>
            <a:ext cx="5090946" cy="3265394"/>
          </a:xfrm>
        </p:spPr>
        <p:txBody>
          <a:bodyPr>
            <a:noAutofit/>
          </a:bodyPr>
          <a:lstStyle>
            <a:lvl1pPr marL="231775" indent="-231775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itle 16"/>
          <p:cNvSpPr>
            <a:spLocks noGrp="1"/>
          </p:cNvSpPr>
          <p:nvPr>
            <p:ph type="title"/>
          </p:nvPr>
        </p:nvSpPr>
        <p:spPr>
          <a:xfrm>
            <a:off x="6498187" y="969819"/>
            <a:ext cx="5093550" cy="1134403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6ACFB233-9B6C-F641-BC39-CD1AFE255B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32411" y="621776"/>
            <a:ext cx="5090946" cy="246221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79404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60" userDrawn="1">
          <p15:clr>
            <a:srgbClr val="FBAE40"/>
          </p15:clr>
        </p15:guide>
        <p15:guide id="2" pos="4176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0356464-113D-D342-826A-338514AC33C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3587750"/>
          </a:xfrm>
        </p:spPr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lang="en-US" sz="1200" b="0" kern="120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Title 16"/>
          <p:cNvSpPr>
            <a:spLocks noGrp="1"/>
          </p:cNvSpPr>
          <p:nvPr>
            <p:ph type="title"/>
          </p:nvPr>
        </p:nvSpPr>
        <p:spPr>
          <a:xfrm>
            <a:off x="499176" y="4220262"/>
            <a:ext cx="9157442" cy="1043639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7079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9639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shirt&#10;&#10;Description automatically generated">
            <a:extLst>
              <a:ext uri="{FF2B5EF4-FFF2-40B4-BE49-F238E27FC236}">
                <a16:creationId xmlns:a16="http://schemas.microsoft.com/office/drawing/2014/main" id="{EE16A78A-6204-E14D-86B7-AE113A5ED1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981185" y="6216212"/>
            <a:ext cx="2707895" cy="246221"/>
          </a:xfrm>
        </p:spPr>
        <p:txBody>
          <a:bodyPr>
            <a:noAutofit/>
          </a:bodyPr>
          <a:lstStyle>
            <a:lvl1pPr>
              <a:defRPr lang="en-US" sz="12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Title 16"/>
          <p:cNvSpPr>
            <a:spLocks noGrp="1"/>
          </p:cNvSpPr>
          <p:nvPr>
            <p:ph type="title"/>
          </p:nvPr>
        </p:nvSpPr>
        <p:spPr>
          <a:xfrm>
            <a:off x="3382180" y="969823"/>
            <a:ext cx="8306900" cy="7239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8" name="Content Placeholder 7"/>
          <p:cNvSpPr>
            <a:spLocks noGrp="1"/>
          </p:cNvSpPr>
          <p:nvPr>
            <p:ph sz="quarter" idx="15"/>
          </p:nvPr>
        </p:nvSpPr>
        <p:spPr>
          <a:xfrm>
            <a:off x="3382178" y="2208807"/>
            <a:ext cx="8306901" cy="3533182"/>
          </a:xfrm>
        </p:spPr>
        <p:txBody>
          <a:bodyPr>
            <a:noAutofit/>
          </a:bodyPr>
          <a:lstStyle>
            <a:lvl1pPr marL="231775" indent="-231775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tabLst/>
              <a:defRPr sz="2400"/>
            </a:lvl1pPr>
            <a:lvl2pPr>
              <a:spcBef>
                <a:spcPts val="1200"/>
              </a:spcBef>
              <a:defRPr sz="2000"/>
            </a:lvl2pPr>
            <a:lvl3pPr>
              <a:spcBef>
                <a:spcPts val="1200"/>
              </a:spcBef>
              <a:defRPr sz="1800"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65FB38-CF8E-EC49-9B9C-9C905814BC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96903" y="626917"/>
            <a:ext cx="8307185" cy="246221"/>
          </a:xfrm>
        </p:spPr>
        <p:txBody>
          <a:bodyPr>
            <a:noAutofit/>
          </a:bodyPr>
          <a:lstStyle>
            <a:lvl1pPr marL="0" indent="0">
              <a:buNone/>
              <a:defRPr sz="1800" b="1" i="0" cap="all" spc="170" baseline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0B55B7-62C1-EF43-91BF-058489EF2184}"/>
              </a:ext>
            </a:extLst>
          </p:cNvPr>
          <p:cNvSpPr txBox="1"/>
          <p:nvPr userDrawn="1"/>
        </p:nvSpPr>
        <p:spPr>
          <a:xfrm>
            <a:off x="531038" y="6226999"/>
            <a:ext cx="7159102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1200" b="0" spc="180" baseline="0" dirty="0">
                <a:solidFill>
                  <a:schemeClr val="bg2">
                    <a:lumMod val="75000"/>
                  </a:schemeClr>
                </a:solidFill>
              </a:rPr>
              <a:t>FRANK PORTER GRAHAM CHILD DEVELOPMENT INSTITUTE</a:t>
            </a:r>
            <a:endParaRPr lang="en-US" sz="1200" b="0" i="1" spc="18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3249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DFAEB5-6069-584C-9CEF-AD60221C313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AE3B6174-F968-9848-AE9B-A49AC03649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4369" y="2318971"/>
            <a:ext cx="2763262" cy="264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1907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DFAEB5-6069-584C-9CEF-AD60221C313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57CDCF25-96EC-0C45-9072-6F33005E97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4369" y="2318971"/>
            <a:ext cx="2763262" cy="264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5613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9F1B79E-FD97-614F-8253-F41DE0F9D7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3BA794-69F4-FC4A-8C3A-ED1E9585D5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0249" y="4049928"/>
            <a:ext cx="3864222" cy="41650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C74A86C-10EE-F641-9723-6F3E678A142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437529" y="1400782"/>
            <a:ext cx="7316942" cy="264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026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ish&#10;&#10;Description automatically generated">
            <a:extLst>
              <a:ext uri="{FF2B5EF4-FFF2-40B4-BE49-F238E27FC236}">
                <a16:creationId xmlns:a16="http://schemas.microsoft.com/office/drawing/2014/main" id="{E0ED1143-57B8-344F-B7C8-C49AFCD8D8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987D9F-DF5A-C647-8373-D1F58849A9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0249" y="4049928"/>
            <a:ext cx="3864222" cy="4165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464514-5C67-144F-84FF-10C60DD293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437529" y="1400782"/>
            <a:ext cx="7316942" cy="264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1281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399E0C7-DA5A-534F-A6A4-3FD4EABD53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28DEE02D-BD21-744D-9F3C-8212E94E13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4369" y="2318971"/>
            <a:ext cx="2763262" cy="264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279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969823"/>
            <a:ext cx="11079480" cy="7238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825625"/>
            <a:ext cx="11186160" cy="37867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81185" y="6216212"/>
            <a:ext cx="2707895" cy="2462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5E083E-CE1A-DA4B-85FA-B6928D5B93AD}"/>
              </a:ext>
            </a:extLst>
          </p:cNvPr>
          <p:cNvSpPr txBox="1"/>
          <p:nvPr userDrawn="1"/>
        </p:nvSpPr>
        <p:spPr>
          <a:xfrm>
            <a:off x="531038" y="6226999"/>
            <a:ext cx="7159102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1200" b="0" spc="180" baseline="0" dirty="0">
                <a:solidFill>
                  <a:schemeClr val="bg2">
                    <a:lumMod val="75000"/>
                  </a:schemeClr>
                </a:solidFill>
              </a:rPr>
              <a:t>FRANK PORTER GRAHAM CHILD DEVELOPMENT INSTITUTE</a:t>
            </a:r>
            <a:endParaRPr lang="en-US" sz="1200" b="0" i="1" spc="18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EBBD98-6B86-C540-87CD-0A077FF41446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10261600" y="4940300"/>
            <a:ext cx="1930400" cy="191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753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27" r:id="rId2"/>
    <p:sldLayoutId id="2147483726" r:id="rId3"/>
    <p:sldLayoutId id="2147483728" r:id="rId4"/>
    <p:sldLayoutId id="2147483729" r:id="rId5"/>
    <p:sldLayoutId id="2147483730" r:id="rId6"/>
    <p:sldLayoutId id="2147483748" r:id="rId7"/>
    <p:sldLayoutId id="2147483709" r:id="rId8"/>
    <p:sldLayoutId id="2147483731" r:id="rId9"/>
    <p:sldLayoutId id="2147483737" r:id="rId10"/>
    <p:sldLayoutId id="2147483733" r:id="rId11"/>
    <p:sldLayoutId id="2147483735" r:id="rId12"/>
    <p:sldLayoutId id="2147483736" r:id="rId13"/>
    <p:sldLayoutId id="2147483747" r:id="rId14"/>
    <p:sldLayoutId id="2147483746" r:id="rId15"/>
    <p:sldLayoutId id="2147483745" r:id="rId16"/>
    <p:sldLayoutId id="2147483734" r:id="rId17"/>
    <p:sldLayoutId id="2147483693" r:id="rId18"/>
    <p:sldLayoutId id="2147483740" r:id="rId19"/>
    <p:sldLayoutId id="2147483712" r:id="rId20"/>
    <p:sldLayoutId id="2147483692" r:id="rId21"/>
    <p:sldLayoutId id="2147483739" r:id="rId22"/>
    <p:sldLayoutId id="2147483738" r:id="rId23"/>
    <p:sldLayoutId id="2147483700" r:id="rId24"/>
    <p:sldLayoutId id="2147483749" r:id="rId25"/>
    <p:sldLayoutId id="2147483721" r:id="rId26"/>
    <p:sldLayoutId id="2147483722" r:id="rId27"/>
    <p:sldLayoutId id="2147483725" r:id="rId28"/>
    <p:sldLayoutId id="2147483742" r:id="rId29"/>
    <p:sldLayoutId id="2147483724" r:id="rId30"/>
  </p:sldLayoutIdLst>
  <p:hf hdr="0" ftr="0" dt="0"/>
  <p:txStyles>
    <p:titleStyle>
      <a:lvl1pPr algn="l" defTabSz="914400" rtl="0" eaLnBrk="1" fontAlgn="base" latinLnBrk="0" hangingPunct="1">
        <a:lnSpc>
          <a:spcPct val="100000"/>
        </a:lnSpc>
        <a:spcBef>
          <a:spcPct val="0"/>
        </a:spcBef>
        <a:buNone/>
        <a:defRPr sz="4000" b="0" kern="1200" cap="none" spc="0" baseline="0">
          <a:solidFill>
            <a:schemeClr val="tx1"/>
          </a:solidFill>
          <a:latin typeface="Museo 300" panose="02000000000000000000" pitchFamily="2" charset="77"/>
          <a:ea typeface="+mj-ea"/>
          <a:cs typeface="+mj-cs"/>
        </a:defRPr>
      </a:lvl1pPr>
    </p:titleStyle>
    <p:bodyStyle>
      <a:lvl1pPr marL="231775" indent="-2317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anose="020B0604020202020204" pitchFamily="34" charset="0"/>
        <a:buChar char="•"/>
        <a:tabLst/>
        <a:defRPr sz="2400" b="0" i="0" kern="1200">
          <a:solidFill>
            <a:schemeClr val="bg2">
              <a:lumMod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573088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tabLst/>
        <a:defRPr sz="2000" b="0" i="0" kern="1200">
          <a:solidFill>
            <a:schemeClr val="bg2">
              <a:lumMod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804863" indent="-2317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tabLst/>
        <a:defRPr sz="1800" b="0" i="0" kern="1200">
          <a:solidFill>
            <a:schemeClr val="bg2">
              <a:lumMod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036638" indent="-2317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tabLst/>
        <a:defRPr sz="1800" b="0" i="0" kern="1200">
          <a:solidFill>
            <a:schemeClr val="bg2">
              <a:lumMod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270000" indent="-233363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tabLst/>
        <a:defRPr sz="1800" b="0" i="0" kern="1200">
          <a:solidFill>
            <a:schemeClr val="bg2">
              <a:lumMod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1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384" userDrawn="1">
          <p15:clr>
            <a:srgbClr val="F26B43"/>
          </p15:clr>
        </p15:guide>
        <p15:guide id="4" orient="horz" pos="2260" userDrawn="1">
          <p15:clr>
            <a:srgbClr val="F26B43"/>
          </p15:clr>
        </p15:guide>
        <p15:guide id="5" pos="384" userDrawn="1">
          <p15:clr>
            <a:srgbClr val="F26B43"/>
          </p15:clr>
        </p15:guide>
        <p15:guide id="6" pos="7296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mc.ncbi.nlm.nih.gov/articles/PMC12857856/pdf/nihms-2135569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4" Type="http://schemas.openxmlformats.org/officeDocument/2006/relationships/hyperlink" Target="https://eln.fpg.unc.edu/wp-content/uploads/Educare-Research-Agenda-on-Racial-Equity_Final.pdf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97080D-E925-2A4C-1A25-D1320F52AE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981185" y="6216212"/>
            <a:ext cx="2707895" cy="246221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D6E361B-DFCA-824D-BA63-ADCED3B41986}" type="slidenum">
              <a:rPr lang="en-US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1</a:t>
            </a:fld>
            <a:endParaRPr lang="en-US" sz="1100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21D3B3AE-EF40-3DC4-A9F3-DFC0A5BE4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180" y="1564397"/>
            <a:ext cx="5974080" cy="1864602"/>
          </a:xfrm>
        </p:spPr>
        <p:txBody>
          <a:bodyPr/>
          <a:lstStyle/>
          <a:p>
            <a:pPr algn="ctr"/>
            <a:r>
              <a:rPr lang="en-US" sz="5400" dirty="0"/>
              <a:t>Using Ripple Effects Mapping (REM) Summary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24DB35E-7259-BD71-29EE-7E6D6AE4CB8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12521" y="4780444"/>
            <a:ext cx="5539739" cy="365760"/>
          </a:xfrm>
        </p:spPr>
        <p:txBody>
          <a:bodyPr/>
          <a:lstStyle/>
          <a:p>
            <a:pPr algn="ctr"/>
            <a:r>
              <a:rPr lang="en-US" sz="2800" cap="none" dirty="0">
                <a:solidFill>
                  <a:schemeClr val="bg1"/>
                </a:solidFill>
              </a:rPr>
              <a:t>Racial Equity in Educare</a:t>
            </a:r>
            <a:br>
              <a:rPr lang="en-US" sz="2800" cap="none" dirty="0">
                <a:solidFill>
                  <a:schemeClr val="bg1"/>
                </a:solidFill>
              </a:rPr>
            </a:br>
            <a:r>
              <a:rPr lang="en-US" sz="2800" cap="none" dirty="0">
                <a:solidFill>
                  <a:schemeClr val="bg1"/>
                </a:solidFill>
              </a:rPr>
              <a:t>July 2026 LEP CoP </a:t>
            </a:r>
          </a:p>
          <a:p>
            <a:pPr algn="ctr"/>
            <a:r>
              <a:rPr lang="en-US" sz="2800" cap="none" dirty="0">
                <a:solidFill>
                  <a:schemeClr val="bg1"/>
                </a:solidFill>
              </a:rPr>
              <a:t>7/10/26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4DEF0C5-A5A8-2177-484E-59CEBB6EF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557" y="1019238"/>
            <a:ext cx="5001191" cy="481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749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1048" y="685664"/>
            <a:ext cx="11189904" cy="723900"/>
          </a:xfrm>
        </p:spPr>
        <p:txBody>
          <a:bodyPr/>
          <a:lstStyle/>
          <a:p>
            <a:r>
              <a:rPr lang="en-US" sz="3600" i="1" dirty="0"/>
              <a:t>Recap</a:t>
            </a:r>
            <a:r>
              <a:rPr lang="en-US" sz="3600" dirty="0"/>
              <a:t>: Racial Equity Programming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294468" y="1409564"/>
            <a:ext cx="11897532" cy="4318136"/>
          </a:xfrm>
        </p:spPr>
        <p:txBody>
          <a:bodyPr/>
          <a:lstStyle/>
          <a:p>
            <a:r>
              <a:rPr lang="en-US" sz="2000" dirty="0"/>
              <a:t>September 2020: Started our programming with Racial Equity Goal-setting activity 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Guest speakers: Dawn A. Yazzie, Navajo Nation; Paul Gorski, Equity Literacy Institute; Fabienne Doucet, Metropolitan Center for Research on Equity and the Transformation of Schools  (x2); Kristin Black, UNC Gillings School of Public Health; Anjali Ferguson, Parenting Culture; Amber Sansbury-Scott, Institute for Research on Poverty    </a:t>
            </a:r>
          </a:p>
          <a:p>
            <a:r>
              <a:rPr lang="en-US" sz="2000" dirty="0">
                <a:solidFill>
                  <a:schemeClr val="tx1"/>
                </a:solidFill>
              </a:rPr>
              <a:t>Monthly reports from LEPs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Operationalizing and implementing principles from our </a:t>
            </a:r>
            <a:r>
              <a:rPr lang="en-US" sz="2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Research Agenda: Advancing Racial Equity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US" sz="20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2000" dirty="0"/>
              <a:t>Creating our Logic Model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Collecting and sharing results of data collection on our progress</a:t>
            </a:r>
          </a:p>
          <a:p>
            <a:r>
              <a:rPr lang="en-US" sz="2000" dirty="0"/>
              <a:t>Key topics: Practices for accountability, identity mapping, measurement of race, positionality statements, 21-Day Racial Equity Challenge &amp; Processing 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Sharing Language Summit Learning – Why Inclusive Language Matters, How we Talk about Race/Ethnicity, Gender-Inclusive Language, Person-first and Identity-first language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294468" y="271129"/>
            <a:ext cx="11190288" cy="246221"/>
          </a:xfrm>
        </p:spPr>
        <p:txBody>
          <a:bodyPr/>
          <a:lstStyle/>
          <a:p>
            <a:r>
              <a:rPr lang="en-US" dirty="0"/>
              <a:t>July 2026 LEP Cop</a:t>
            </a:r>
          </a:p>
        </p:txBody>
      </p:sp>
    </p:spTree>
    <p:extLst>
      <p:ext uri="{BB962C8B-B14F-4D97-AF65-F5344CB8AC3E}">
        <p14:creationId xmlns:p14="http://schemas.microsoft.com/office/powerpoint/2010/main" val="668184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F2EFA28-6CC3-1FB4-9CF8-908C7B30D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F6FBA7-9117-0EE9-D122-EF353222CC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D8F2467-A871-0A7E-A853-CE23DDD29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48" y="451616"/>
            <a:ext cx="11189904" cy="723900"/>
          </a:xfrm>
        </p:spPr>
        <p:txBody>
          <a:bodyPr/>
          <a:lstStyle/>
          <a:p>
            <a:r>
              <a:rPr lang="en-US" sz="3200" dirty="0"/>
              <a:t>Topics Over Last 18 months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C6BAE14-3689-280F-75A7-1F2B383A6BFB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124239205"/>
              </p:ext>
            </p:extLst>
          </p:nvPr>
        </p:nvGraphicFramePr>
        <p:xfrm>
          <a:off x="962011" y="1181668"/>
          <a:ext cx="9855199" cy="49097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8988">
                  <a:extLst>
                    <a:ext uri="{9D8B030D-6E8A-4147-A177-3AD203B41FA5}">
                      <a16:colId xmlns:a16="http://schemas.microsoft.com/office/drawing/2014/main" val="2835477599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3762498218"/>
                    </a:ext>
                  </a:extLst>
                </a:gridCol>
                <a:gridCol w="7959711">
                  <a:extLst>
                    <a:ext uri="{9D8B030D-6E8A-4147-A177-3AD203B41FA5}">
                      <a16:colId xmlns:a16="http://schemas.microsoft.com/office/drawing/2014/main" val="1150860854"/>
                    </a:ext>
                  </a:extLst>
                </a:gridCol>
              </a:tblGrid>
              <a:tr h="342839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</a:t>
                      </a: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Month </a:t>
                      </a: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Topic</a:t>
                      </a: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1126940743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2025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January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RPP work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1054995918"/>
                  </a:ext>
                </a:extLst>
              </a:tr>
              <a:tr h="301753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February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Revisit community commitments, accountability, and white supremacy culture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303344050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March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RPP work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1979088622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April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Discussion about current work and strategies for moving forward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2105100291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May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Network Meeting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4195301737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June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Critical Hope Activity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2837690073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July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Discussion of Tableau reports and closing out the year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1947378400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August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Pre-empted for leadership conversation, to pick up in September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1135813083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September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Language revisions for our current times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360635439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October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Storytelling activity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3637907960"/>
                  </a:ext>
                </a:extLst>
              </a:tr>
              <a:tr h="28771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November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Workshop with Dr. Anjali Ferguson on cultural humility in practice with children and families.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3339307902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December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Data Camp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489712736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2026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January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Trauma-Informed Social Justice Research Framework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1906271250"/>
                  </a:ext>
                </a:extLst>
              </a:tr>
              <a:tr h="271089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February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RPP toolkits &amp; Community-engaged research accountability systematic review opportunity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3208950783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March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Paper group reports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1685370931"/>
                  </a:ext>
                </a:extLst>
              </a:tr>
              <a:tr h="292647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April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Introduction to the REACH Tool:  Report of Engagement in Community Research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3576662502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May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RPP practices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455832756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June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Ripple Effects Mapping (REM) to document impacts of CoP activities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2897880817"/>
                  </a:ext>
                </a:extLst>
              </a:tr>
            </a:tbl>
          </a:graphicData>
        </a:graphic>
      </p:graphicFrame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5720DC-4DB9-BE6F-4C86-4E868E144B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4466" y="205395"/>
            <a:ext cx="11190288" cy="246221"/>
          </a:xfrm>
        </p:spPr>
        <p:txBody>
          <a:bodyPr/>
          <a:lstStyle/>
          <a:p>
            <a:r>
              <a:rPr lang="en-US" dirty="0"/>
              <a:t>June 2026 LEP Cop</a:t>
            </a:r>
          </a:p>
        </p:txBody>
      </p:sp>
    </p:spTree>
    <p:extLst>
      <p:ext uri="{BB962C8B-B14F-4D97-AF65-F5344CB8AC3E}">
        <p14:creationId xmlns:p14="http://schemas.microsoft.com/office/powerpoint/2010/main" val="166202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E1A066-6499-0D4E-BBBE-B7EB2839B8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5A2A152-88F4-3648-8573-BD00CE8D6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918" y="641788"/>
            <a:ext cx="11189904" cy="723900"/>
          </a:xfrm>
        </p:spPr>
        <p:txBody>
          <a:bodyPr/>
          <a:lstStyle/>
          <a:p>
            <a:r>
              <a:rPr lang="en-US" sz="3200" i="1" dirty="0"/>
              <a:t>Recap: </a:t>
            </a:r>
            <a:r>
              <a:rPr lang="en-US" sz="3200" dirty="0"/>
              <a:t>Ripple Effects Mapping (REM; Emery et al, 2015)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E61B00-49B3-0344-B71F-ABA5067F71C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7535" y="1347906"/>
            <a:ext cx="11678198" cy="4868305"/>
          </a:xfrm>
        </p:spPr>
        <p:txBody>
          <a:bodyPr/>
          <a:lstStyle/>
          <a:p>
            <a:pPr lvl="1"/>
            <a:r>
              <a:rPr lang="en-US" dirty="0"/>
              <a:t>A participatory approach to evaluate complex interventions</a:t>
            </a:r>
          </a:p>
          <a:p>
            <a:pPr lvl="1"/>
            <a:r>
              <a:rPr lang="en-US" dirty="0"/>
              <a:t>Map the impacts of an intervention at various levels (ripples) </a:t>
            </a:r>
          </a:p>
          <a:p>
            <a:pPr lvl="2"/>
            <a:r>
              <a:rPr lang="en-US" sz="2000" dirty="0"/>
              <a:t>first ripple: personal</a:t>
            </a:r>
          </a:p>
          <a:p>
            <a:pPr lvl="2"/>
            <a:r>
              <a:rPr lang="en-US" sz="2000" dirty="0"/>
              <a:t>second ripple: team/interpersonal</a:t>
            </a:r>
          </a:p>
          <a:p>
            <a:pPr lvl="2"/>
            <a:r>
              <a:rPr lang="en-US" sz="2000" dirty="0"/>
              <a:t>third ripple: organization/community</a:t>
            </a:r>
          </a:p>
          <a:p>
            <a:pPr lvl="2"/>
            <a:r>
              <a:rPr lang="en-US" sz="2000" dirty="0"/>
              <a:t>(fourth ripple: policy)</a:t>
            </a:r>
          </a:p>
          <a:p>
            <a:pPr lvl="1"/>
            <a:r>
              <a:rPr lang="en-US" dirty="0"/>
              <a:t>Use community process to brainstorm impacts</a:t>
            </a:r>
          </a:p>
          <a:p>
            <a:pPr lvl="1"/>
            <a:r>
              <a:rPr lang="en-US" dirty="0"/>
              <a:t>Explore unintended or distal impacts</a:t>
            </a:r>
          </a:p>
          <a:p>
            <a:pPr lvl="1"/>
            <a:r>
              <a:rPr lang="en-US" dirty="0"/>
              <a:t>Consensus to add impacts to map</a:t>
            </a:r>
          </a:p>
          <a:p>
            <a:pPr lvl="1"/>
            <a:r>
              <a:rPr lang="en-US" dirty="0"/>
              <a:t>Members vote on biggest impact(s) </a:t>
            </a:r>
            <a:endParaRPr lang="en-US" sz="2400" dirty="0"/>
          </a:p>
          <a:p>
            <a:pPr marL="354013" lvl="1" indent="0">
              <a:buNone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Emery, M., Higgins, L., Chazdon, S., &amp; Hansen, D. (2015). Using ripple effect mapping to evaluate program impact: Choosing or combining the methods that work best for you. </a:t>
            </a: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Journal of Extension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53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(2). </a:t>
            </a:r>
          </a:p>
          <a:p>
            <a:pPr marL="354013" lvl="1" indent="0">
              <a:buNone/>
            </a:pPr>
            <a:endParaRPr lang="en-US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C60A1A-378E-BA4C-85CC-9CDC55350C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7534" y="286387"/>
            <a:ext cx="11190288" cy="246221"/>
          </a:xfrm>
        </p:spPr>
        <p:txBody>
          <a:bodyPr/>
          <a:lstStyle/>
          <a:p>
            <a:r>
              <a:rPr lang="en-US" dirty="0"/>
              <a:t>July 2026 LEP Cop</a:t>
            </a:r>
          </a:p>
        </p:txBody>
      </p:sp>
    </p:spTree>
    <p:extLst>
      <p:ext uri="{BB962C8B-B14F-4D97-AF65-F5344CB8AC3E}">
        <p14:creationId xmlns:p14="http://schemas.microsoft.com/office/powerpoint/2010/main" val="1018284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B0769F9-22C3-6A43-9E2B-CA5C29E57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REM Example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FB4BBE-959D-A24B-A8D9-5A5D49E6D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387" y="551257"/>
            <a:ext cx="7830430" cy="55395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DB86DA-4A36-624C-B91B-3DD3C0B292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25100" y="6356350"/>
            <a:ext cx="10287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D6E361B-DFCA-824D-BA63-ADCED3B4198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CF1A953-0976-8449-9EFC-E9BF220372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7355" y="322657"/>
            <a:ext cx="11190288" cy="228600"/>
          </a:xfrm>
        </p:spPr>
        <p:txBody>
          <a:bodyPr/>
          <a:lstStyle/>
          <a:p>
            <a:r>
              <a:rPr lang="en-US" dirty="0"/>
              <a:t>June 2026 LEP Cop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714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115392-9F85-C140-8479-E3CDE3A691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Table Placeholder 5" descr="A picture containing text, balloon, transport, aircraft&#10;&#10;Description automatically generated">
            <a:extLst>
              <a:ext uri="{FF2B5EF4-FFF2-40B4-BE49-F238E27FC236}">
                <a16:creationId xmlns:a16="http://schemas.microsoft.com/office/drawing/2014/main" id="{47F38056-E46A-A747-B231-AEAE95BAE045}"/>
              </a:ext>
            </a:extLst>
          </p:cNvPr>
          <p:cNvPicPr>
            <a:picLocks noGrp="1" noChangeAspect="1"/>
          </p:cNvPicPr>
          <p:nvPr>
            <p:ph type="tbl" sz="quarter" idx="17"/>
          </p:nvPr>
        </p:nvPicPr>
        <p:blipFill>
          <a:blip r:embed="rId3"/>
          <a:stretch>
            <a:fillRect/>
          </a:stretch>
        </p:blipFill>
        <p:spPr>
          <a:xfrm>
            <a:off x="5823424" y="114100"/>
            <a:ext cx="6315521" cy="62179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E879CF-13ED-67E2-998E-87B02CCAC82A}"/>
              </a:ext>
            </a:extLst>
          </p:cNvPr>
          <p:cNvSpPr txBox="1"/>
          <p:nvPr/>
        </p:nvSpPr>
        <p:spPr>
          <a:xfrm>
            <a:off x="5108241" y="4826978"/>
            <a:ext cx="322232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Ripples:</a:t>
            </a:r>
          </a:p>
          <a:p>
            <a:r>
              <a:rPr lang="en-US" dirty="0"/>
              <a:t>1 = Self</a:t>
            </a:r>
          </a:p>
          <a:p>
            <a:r>
              <a:rPr lang="en-US" dirty="0"/>
              <a:t>2 = Team</a:t>
            </a:r>
          </a:p>
          <a:p>
            <a:r>
              <a:rPr lang="en-US" dirty="0"/>
              <a:t>3 = Organization</a:t>
            </a:r>
          </a:p>
          <a:p>
            <a:r>
              <a:rPr lang="en-US" dirty="0"/>
              <a:t>4 = Community &amp; Policy</a:t>
            </a:r>
          </a:p>
          <a:p>
            <a:endParaRPr lang="en-US" sz="14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A38E599-5C20-341A-0B04-5F5ACFADD4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8425" y="325078"/>
            <a:ext cx="8307185" cy="246221"/>
          </a:xfrm>
        </p:spPr>
        <p:txBody>
          <a:bodyPr/>
          <a:lstStyle/>
          <a:p>
            <a:r>
              <a:rPr lang="en-US" dirty="0"/>
              <a:t>July 2026 LEP Cop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129CE9F-A8E9-CF6D-1D9D-A977A3F169F2}"/>
              </a:ext>
            </a:extLst>
          </p:cNvPr>
          <p:cNvSpPr txBox="1">
            <a:spLocks/>
          </p:cNvSpPr>
          <p:nvPr/>
        </p:nvSpPr>
        <p:spPr>
          <a:xfrm>
            <a:off x="206634" y="1151671"/>
            <a:ext cx="5889366" cy="4599988"/>
          </a:xfrm>
          <a:prstGeom prst="rect">
            <a:avLst/>
          </a:prstGeom>
        </p:spPr>
        <p:txBody>
          <a:bodyPr/>
          <a:lstStyle>
            <a:lvl1pPr marL="231775" indent="-2317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73088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804863" indent="-2317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036638" indent="-2317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270000" indent="-23336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800" i="1" dirty="0"/>
              <a:t>Recap: </a:t>
            </a:r>
            <a:r>
              <a:rPr lang="en-US" sz="2800" dirty="0"/>
              <a:t>Small group discussion questions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800" u="sng" dirty="0"/>
          </a:p>
          <a:p>
            <a:pPr lvl="1">
              <a:buFont typeface="Wingdings" pitchFamily="2" charset="2"/>
              <a:buChar char="Ø"/>
            </a:pPr>
            <a:r>
              <a:rPr lang="en-US" sz="2400" dirty="0"/>
              <a:t>Where have you seen impacts in each ripple?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/>
              <a:t>What unexpected things have happened as a result of your involvement in these efforts? </a:t>
            </a:r>
            <a:endParaRPr lang="en-US" sz="1600" u="sng" dirty="0"/>
          </a:p>
          <a:p>
            <a:pPr marL="354013" lvl="1" indent="0">
              <a:buFont typeface="Arial" panose="020B0604020202020204" pitchFamily="34" charset="0"/>
              <a:buNone/>
            </a:pPr>
            <a:endParaRPr lang="en-US" sz="1200" dirty="0"/>
          </a:p>
          <a:p>
            <a:pPr marL="0" indent="0">
              <a:buFont typeface="Arial" panose="020B0604020202020204" pitchFamily="34" charset="0"/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120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E1A066-6499-0D4E-BBBE-B7EB2839B8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5A2A152-88F4-3648-8573-BD00CE8D6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3270" y="972851"/>
            <a:ext cx="8306900" cy="723900"/>
          </a:xfrm>
        </p:spPr>
        <p:txBody>
          <a:bodyPr/>
          <a:lstStyle/>
          <a:p>
            <a:r>
              <a:rPr lang="en-US" sz="3600" dirty="0"/>
              <a:t>REM Mapping Process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E61B00-49B3-0344-B71F-ABA5067F71C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967487" y="2253635"/>
            <a:ext cx="8306901" cy="4599988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Small group discussion questions</a:t>
            </a:r>
          </a:p>
          <a:p>
            <a:pPr marL="0" indent="0">
              <a:buNone/>
            </a:pPr>
            <a:endParaRPr lang="en-US" sz="3200" u="sng" dirty="0"/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Where have you seen impacts in each ripple?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What unexpected things have happened as a result of your involvement in these efforts? </a:t>
            </a:r>
            <a:endParaRPr lang="en-US" sz="1800" u="sng" dirty="0"/>
          </a:p>
          <a:p>
            <a:pPr marL="354013" lvl="1" indent="0">
              <a:buNone/>
            </a:pPr>
            <a:endParaRPr lang="en-US" sz="14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C60A1A-378E-BA4C-85CC-9CDC55350C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8425" y="325078"/>
            <a:ext cx="8307185" cy="246221"/>
          </a:xfrm>
        </p:spPr>
        <p:txBody>
          <a:bodyPr/>
          <a:lstStyle/>
          <a:p>
            <a:r>
              <a:rPr lang="en-US" dirty="0"/>
              <a:t>June 2026 LEP Cop</a:t>
            </a:r>
          </a:p>
        </p:txBody>
      </p:sp>
    </p:spTree>
    <p:extLst>
      <p:ext uri="{BB962C8B-B14F-4D97-AF65-F5344CB8AC3E}">
        <p14:creationId xmlns:p14="http://schemas.microsoft.com/office/powerpoint/2010/main" val="3668031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able Placeholder 5">
            <a:extLst>
              <a:ext uri="{FF2B5EF4-FFF2-40B4-BE49-F238E27FC236}">
                <a16:creationId xmlns:a16="http://schemas.microsoft.com/office/drawing/2014/main" id="{7DED81AA-2C6C-82E9-0961-13901F6445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266423" y="0"/>
            <a:ext cx="9659154" cy="6858000"/>
          </a:xfrm>
          <a:prstGeom prst="rect">
            <a:avLst/>
          </a:prstGeom>
          <a:noFill/>
        </p:spPr>
      </p:pic>
      <p:sp>
        <p:nvSpPr>
          <p:cNvPr id="2" name="Slide Number Placeholder 1" hidden="1">
            <a:extLst>
              <a:ext uri="{FF2B5EF4-FFF2-40B4-BE49-F238E27FC236}">
                <a16:creationId xmlns:a16="http://schemas.microsoft.com/office/drawing/2014/main" id="{8D09DF61-BE36-11D2-A394-3B00EF385DA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981185" y="6216212"/>
            <a:ext cx="2707895" cy="246221"/>
          </a:xfrm>
        </p:spPr>
        <p:txBody>
          <a:bodyPr/>
          <a:lstStyle/>
          <a:p>
            <a:pPr>
              <a:spcAft>
                <a:spcPts val="600"/>
              </a:spcAft>
            </a:pPr>
            <a:fld id="{6D6E361B-DFCA-824D-BA63-ADCED3B41986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ED3185-0459-C1D7-031D-4F0DD4C55CE4}"/>
              </a:ext>
            </a:extLst>
          </p:cNvPr>
          <p:cNvSpPr txBox="1"/>
          <p:nvPr/>
        </p:nvSpPr>
        <p:spPr>
          <a:xfrm>
            <a:off x="474133" y="6231467"/>
            <a:ext cx="914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7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E1A066-6499-0D4E-BBBE-B7EB2839B8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5A2A152-88F4-3648-8573-BD00CE8D6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724" y="239046"/>
            <a:ext cx="8306900" cy="723900"/>
          </a:xfrm>
        </p:spPr>
        <p:txBody>
          <a:bodyPr/>
          <a:lstStyle/>
          <a:p>
            <a:r>
              <a:rPr lang="en-US" sz="3600" dirty="0"/>
              <a:t>Ripple 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E61B00-49B3-0344-B71F-ABA5067F71C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540001" y="962946"/>
            <a:ext cx="9431866" cy="4599988"/>
          </a:xfrm>
        </p:spPr>
        <p:txBody>
          <a:bodyPr/>
          <a:lstStyle/>
          <a:p>
            <a:pPr lvl="1">
              <a:buFont typeface="Wingdings" pitchFamily="2" charset="2"/>
              <a:buChar char="Ø"/>
            </a:pPr>
            <a:r>
              <a:rPr lang="en-US" dirty="0"/>
              <a:t>Self ripple, the dissemination stage = most impacts (3; “</a:t>
            </a:r>
            <a:r>
              <a:rPr lang="en-US" i="1" dirty="0"/>
              <a:t>Making positionality statements part of publications.”</a:t>
            </a:r>
            <a:r>
              <a:rPr lang="en-US" dirty="0"/>
              <a:t>). </a:t>
            </a:r>
          </a:p>
          <a:p>
            <a:pPr lvl="1">
              <a:buFont typeface="Wingdings" pitchFamily="2" charset="2"/>
              <a:buChar char="Ø"/>
            </a:pPr>
            <a:endParaRPr lang="en-US" sz="1600" dirty="0"/>
          </a:p>
          <a:p>
            <a:pPr lvl="1">
              <a:buFont typeface="Wingdings" pitchFamily="2" charset="2"/>
              <a:buChar char="Ø"/>
            </a:pPr>
            <a:r>
              <a:rPr lang="en-US" dirty="0"/>
              <a:t>Team ripple, most common = study design (3; “</a:t>
            </a:r>
            <a:r>
              <a:rPr lang="en-US" i="1" dirty="0"/>
              <a:t>More intentionality in examining our sample - thinking about intersectionality and using appropriate terms. Including all groups in analyses</a:t>
            </a:r>
            <a:r>
              <a:rPr lang="en-US" dirty="0"/>
              <a:t>.”). </a:t>
            </a:r>
          </a:p>
          <a:p>
            <a:pPr lvl="1">
              <a:buFont typeface="Wingdings" pitchFamily="2" charset="2"/>
              <a:buChar char="Ø"/>
            </a:pPr>
            <a:endParaRPr lang="en-US" sz="1600" dirty="0"/>
          </a:p>
          <a:p>
            <a:pPr lvl="1">
              <a:buFont typeface="Wingdings" pitchFamily="2" charset="2"/>
              <a:buChar char="Ø"/>
            </a:pPr>
            <a:r>
              <a:rPr lang="en-US" dirty="0"/>
              <a:t>Organization ripple, study planning = most impacts (5; “</a:t>
            </a:r>
            <a:r>
              <a:rPr lang="en-US" i="1" dirty="0"/>
              <a:t>Use the activities from the Educare Network RPP in other ways within the broader team at the university, at the site/school, and with other partners in community - while being mindful of identity as a white researcher doing research with primarily Black communities</a:t>
            </a:r>
            <a:r>
              <a:rPr lang="en-US" dirty="0"/>
              <a:t>.”). </a:t>
            </a:r>
          </a:p>
          <a:p>
            <a:pPr lvl="1">
              <a:buFont typeface="Wingdings" pitchFamily="2" charset="2"/>
              <a:buChar char="Ø"/>
            </a:pPr>
            <a:endParaRPr lang="en-US" sz="1600" dirty="0"/>
          </a:p>
          <a:p>
            <a:pPr lvl="1">
              <a:buFont typeface="Wingdings" pitchFamily="2" charset="2"/>
              <a:buChar char="Ø"/>
            </a:pPr>
            <a:r>
              <a:rPr lang="en-US" dirty="0"/>
              <a:t>Community/policy ripple, dissemination = most impacts (5; “</a:t>
            </a:r>
            <a:r>
              <a:rPr lang="en-US" i="1" dirty="0"/>
              <a:t>Sharing back data to teachers/classrooms to guide practices; elevating voices of the professionals we’re working with</a:t>
            </a:r>
            <a:r>
              <a:rPr lang="en-US" dirty="0"/>
              <a:t>”). </a:t>
            </a:r>
          </a:p>
          <a:p>
            <a:pPr lvl="1">
              <a:buFont typeface="Wingdings" pitchFamily="2" charset="2"/>
              <a:buChar char="Ø"/>
            </a:pPr>
            <a:endParaRPr lang="en-US" sz="14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C60A1A-378E-BA4C-85CC-9CDC55350C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2121" y="319464"/>
            <a:ext cx="8307185" cy="246221"/>
          </a:xfrm>
        </p:spPr>
        <p:txBody>
          <a:bodyPr/>
          <a:lstStyle/>
          <a:p>
            <a:r>
              <a:rPr lang="en-US" dirty="0"/>
              <a:t>July 2026 LEP Cop</a:t>
            </a:r>
          </a:p>
        </p:txBody>
      </p:sp>
    </p:spTree>
    <p:extLst>
      <p:ext uri="{BB962C8B-B14F-4D97-AF65-F5344CB8AC3E}">
        <p14:creationId xmlns:p14="http://schemas.microsoft.com/office/powerpoint/2010/main" val="38487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5C9C0-6EED-D772-302D-060F13085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4A8B0F-5E16-1269-AB5F-6FE7B8CCEA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CACE55-760F-B6A1-EA4B-92E97BE51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5313" y="646103"/>
            <a:ext cx="8306900" cy="723900"/>
          </a:xfrm>
        </p:spPr>
        <p:txBody>
          <a:bodyPr/>
          <a:lstStyle/>
          <a:p>
            <a:r>
              <a:rPr lang="en-US" sz="3600" dirty="0"/>
              <a:t>Additional Ripple 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7AF51D-E7E8-8433-F5F2-3EDB72B3A16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421467" y="1616224"/>
            <a:ext cx="9431866" cy="459998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2800" dirty="0"/>
              <a:t>The organization level and the community/policy level were where the most impacts were identified with 14 each. </a:t>
            </a:r>
          </a:p>
          <a:p>
            <a:pPr lvl="1"/>
            <a:r>
              <a:rPr lang="en-US" dirty="0"/>
              <a:t>Org: “</a:t>
            </a:r>
            <a:r>
              <a:rPr lang="en-US" i="1" dirty="0"/>
              <a:t>Beyond Educare, the tool that was introduced for detailing participatory research at various levels of study design, analysis, and interpretation was helpful [</a:t>
            </a:r>
            <a:r>
              <a:rPr lang="en-US" i="1" u="sng" dirty="0">
                <a:hlinkClick r:id="rId3"/>
              </a:rPr>
              <a:t>REACH Tool</a:t>
            </a:r>
            <a:r>
              <a:rPr lang="en-US" i="1" dirty="0"/>
              <a:t>]</a:t>
            </a:r>
            <a:r>
              <a:rPr lang="en-US" dirty="0"/>
              <a:t>.” </a:t>
            </a:r>
          </a:p>
          <a:p>
            <a:pPr lvl="1"/>
            <a:r>
              <a:rPr lang="en-US" dirty="0"/>
              <a:t>Community/policy level: “</a:t>
            </a:r>
            <a:r>
              <a:rPr lang="en-US" i="1" dirty="0"/>
              <a:t>Have used the principles of our </a:t>
            </a:r>
            <a:r>
              <a:rPr lang="en-US" i="1" u="sng" dirty="0">
                <a:hlinkClick r:id="rId4"/>
              </a:rPr>
              <a:t>research agenda</a:t>
            </a:r>
            <a:r>
              <a:rPr lang="en-US" i="1" dirty="0"/>
              <a:t> to advance equity to inform work broadly</a:t>
            </a:r>
            <a:r>
              <a:rPr lang="en-US" dirty="0"/>
              <a:t>.”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Self ripple least mentioned with just 9 impacts: </a:t>
            </a:r>
          </a:p>
          <a:p>
            <a:pPr lvl="1"/>
            <a:r>
              <a:rPr lang="en-US" dirty="0"/>
              <a:t>“</a:t>
            </a:r>
            <a:r>
              <a:rPr lang="en-US" i="1" dirty="0"/>
              <a:t>Strengthened in my convictions through this group - shared values, example of others.</a:t>
            </a:r>
            <a:r>
              <a:rPr lang="en-US" dirty="0"/>
              <a:t>”</a:t>
            </a:r>
          </a:p>
          <a:p>
            <a:pPr lvl="1">
              <a:buFont typeface="Wingdings" pitchFamily="2" charset="2"/>
              <a:buChar char="Ø"/>
            </a:pPr>
            <a:endParaRPr lang="en-US" sz="1600" dirty="0"/>
          </a:p>
          <a:p>
            <a:pPr lvl="1">
              <a:buFont typeface="Wingdings" pitchFamily="2" charset="2"/>
              <a:buChar char="Ø"/>
            </a:pPr>
            <a:endParaRPr lang="en-US" sz="14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F02070-2154-87AA-CAED-72CEAFB9F1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2121" y="319464"/>
            <a:ext cx="8307185" cy="246221"/>
          </a:xfrm>
        </p:spPr>
        <p:txBody>
          <a:bodyPr/>
          <a:lstStyle/>
          <a:p>
            <a:r>
              <a:rPr lang="en-US" dirty="0"/>
              <a:t>July 2026 LEP Cop</a:t>
            </a:r>
          </a:p>
        </p:txBody>
      </p:sp>
    </p:spTree>
    <p:extLst>
      <p:ext uri="{BB962C8B-B14F-4D97-AF65-F5344CB8AC3E}">
        <p14:creationId xmlns:p14="http://schemas.microsoft.com/office/powerpoint/2010/main" val="282284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2E2CF-E3EF-25A7-C8EB-86859C888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C7F88C3-3C71-5600-0860-0B2CE45C30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B6126EE-6449-FAE6-D60D-688FE1806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Research Phase Summary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A07862-10C5-D030-EBE4-68077202CCD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July 2026 LEP Cop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FCADC7-1D8B-F18C-08C1-66884A8F908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03795" y="1861858"/>
            <a:ext cx="10001272" cy="460057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/>
              <a:t> Most impacts reported at the study planning phase (13) and the dissemination phase (11)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 For study design there were 9 impacts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 7 for data collection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 5 for analysis/meaning-making</a:t>
            </a:r>
            <a:endParaRPr lang="en-US" sz="1600" dirty="0"/>
          </a:p>
          <a:p>
            <a:pPr lvl="1">
              <a:buFont typeface="Wingdings" pitchFamily="2" charset="2"/>
              <a:buChar char="Ø"/>
            </a:pPr>
            <a:endParaRPr lang="en-US" sz="14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989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5C391-E953-12DA-F32A-41BF2B4CE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2055167-BC47-1B16-3E50-1BF7F5F2F9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5828792-C42F-6A80-0CB7-780325E77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Research Phase Key Themes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425BEE-7A1D-D1B8-613B-298BCE5E936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July 2026 LEP Cop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4AFAF6-6383-092E-6636-DE37245ACFAA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254001" y="1601758"/>
            <a:ext cx="11435079" cy="486067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2000" dirty="0"/>
              <a:t> </a:t>
            </a:r>
            <a:r>
              <a:rPr lang="en-US" sz="2000" u="sng" dirty="0"/>
              <a:t>Study planning</a:t>
            </a:r>
            <a:r>
              <a:rPr lang="en-US" sz="2000" dirty="0"/>
              <a:t>: creation of DLL group, positionality/identity awareness, infusion of culture and equity, new measures, additional perspectives, increased support.</a:t>
            </a:r>
          </a:p>
          <a:p>
            <a:pPr>
              <a:buFont typeface="Wingdings" pitchFamily="2" charset="2"/>
              <a:buChar char="Ø"/>
            </a:pPr>
            <a:endParaRPr lang="en-US" sz="2000" dirty="0"/>
          </a:p>
          <a:p>
            <a:pPr>
              <a:buFont typeface="Wingdings" pitchFamily="2" charset="2"/>
              <a:buChar char="Ø"/>
            </a:pPr>
            <a:r>
              <a:rPr lang="en-US" sz="2000" dirty="0"/>
              <a:t> </a:t>
            </a:r>
            <a:r>
              <a:rPr lang="en-US" sz="2000" u="sng" dirty="0"/>
              <a:t>Study design</a:t>
            </a:r>
            <a:r>
              <a:rPr lang="en-US" sz="2000" dirty="0"/>
              <a:t>: better/new measures and tools, implementation of research agenda, provision of technical assistance, intentional/intersectional analysis </a:t>
            </a:r>
          </a:p>
          <a:p>
            <a:pPr>
              <a:buFont typeface="Wingdings" pitchFamily="2" charset="2"/>
              <a:buChar char="Ø"/>
            </a:pPr>
            <a:endParaRPr lang="en-US" sz="2000" dirty="0"/>
          </a:p>
          <a:p>
            <a:pPr>
              <a:buFont typeface="Wingdings" pitchFamily="2" charset="2"/>
              <a:buChar char="Ø"/>
            </a:pPr>
            <a:r>
              <a:rPr lang="en-US" sz="2000" dirty="0"/>
              <a:t> </a:t>
            </a:r>
            <a:r>
              <a:rPr lang="en-US" sz="2000" u="sng" dirty="0"/>
              <a:t>Data collection</a:t>
            </a:r>
            <a:r>
              <a:rPr lang="en-US" sz="2000" dirty="0"/>
              <a:t>: Stronger connections, training of community to collect data, improved equity-related questions, methods to increase community voice </a:t>
            </a:r>
          </a:p>
          <a:p>
            <a:pPr>
              <a:buFont typeface="Wingdings" pitchFamily="2" charset="2"/>
              <a:buChar char="Ø"/>
            </a:pPr>
            <a:endParaRPr lang="en-US" sz="2000" dirty="0"/>
          </a:p>
          <a:p>
            <a:pPr>
              <a:buFont typeface="Wingdings" pitchFamily="2" charset="2"/>
              <a:buChar char="Ø"/>
            </a:pPr>
            <a:r>
              <a:rPr lang="en-US" sz="2000" dirty="0"/>
              <a:t> </a:t>
            </a:r>
            <a:r>
              <a:rPr lang="en-US" sz="2000" u="sng" dirty="0"/>
              <a:t>Data analysis/meaning-making</a:t>
            </a:r>
            <a:r>
              <a:rPr lang="en-US" sz="2000" dirty="0"/>
              <a:t>: using equity framing, extension of methods to other settings, building staff capacity, use land acknowledgements </a:t>
            </a:r>
          </a:p>
          <a:p>
            <a:pPr>
              <a:buFont typeface="Wingdings" pitchFamily="2" charset="2"/>
              <a:buChar char="Ø"/>
            </a:pPr>
            <a:endParaRPr lang="en-US" sz="2000" dirty="0"/>
          </a:p>
          <a:p>
            <a:pPr>
              <a:buFont typeface="Wingdings" pitchFamily="2" charset="2"/>
              <a:buChar char="Ø"/>
            </a:pPr>
            <a:r>
              <a:rPr lang="en-US" sz="2000" u="sng" dirty="0"/>
              <a:t>Dissemination</a:t>
            </a:r>
            <a:r>
              <a:rPr lang="en-US" sz="2000" dirty="0"/>
              <a:t>: Publishing, additional methods, additional audiences, elevating voices </a:t>
            </a:r>
          </a:p>
          <a:p>
            <a:pPr>
              <a:buFont typeface="Wingdings" pitchFamily="2" charset="2"/>
              <a:buChar char="Ø"/>
            </a:pPr>
            <a:endParaRPr lang="en-US" sz="14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720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00B42-041D-22BF-674A-E294B06E9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F24EC8-3DCC-2316-EB84-C1596ABF99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A30C18-08A5-A0DC-7218-9B28C10C19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9287" y="375940"/>
            <a:ext cx="11190288" cy="228600"/>
          </a:xfrm>
        </p:spPr>
        <p:txBody>
          <a:bodyPr/>
          <a:lstStyle/>
          <a:p>
            <a:r>
              <a:rPr lang="en-US" dirty="0"/>
              <a:t>July 2026 LEP Cop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7F6179-B07B-47F1-3E74-8AECB34C873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03795" y="1861858"/>
            <a:ext cx="10001272" cy="460057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endParaRPr lang="en-US" sz="14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6DB814B-ABF8-D509-8010-F49930321B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400728"/>
              </p:ext>
            </p:extLst>
          </p:nvPr>
        </p:nvGraphicFramePr>
        <p:xfrm>
          <a:off x="1642534" y="839773"/>
          <a:ext cx="9645671" cy="5333870"/>
        </p:xfrm>
        <a:graphic>
          <a:graphicData uri="http://schemas.openxmlformats.org/drawingml/2006/table">
            <a:tbl>
              <a:tblPr firstRow="1" firstCol="1" bandRow="1"/>
              <a:tblGrid>
                <a:gridCol w="1645131">
                  <a:extLst>
                    <a:ext uri="{9D8B030D-6E8A-4147-A177-3AD203B41FA5}">
                      <a16:colId xmlns:a16="http://schemas.microsoft.com/office/drawing/2014/main" val="839608436"/>
                    </a:ext>
                  </a:extLst>
                </a:gridCol>
                <a:gridCol w="3913682">
                  <a:extLst>
                    <a:ext uri="{9D8B030D-6E8A-4147-A177-3AD203B41FA5}">
                      <a16:colId xmlns:a16="http://schemas.microsoft.com/office/drawing/2014/main" val="826227895"/>
                    </a:ext>
                  </a:extLst>
                </a:gridCol>
                <a:gridCol w="4086858">
                  <a:extLst>
                    <a:ext uri="{9D8B030D-6E8A-4147-A177-3AD203B41FA5}">
                      <a16:colId xmlns:a16="http://schemas.microsoft.com/office/drawing/2014/main" val="2436405830"/>
                    </a:ext>
                  </a:extLst>
                </a:gridCol>
              </a:tblGrid>
              <a:tr h="23503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i="1" kern="10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Ripple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i="1" kern="10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 of Research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i="1" kern="10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Impact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905325"/>
                  </a:ext>
                </a:extLst>
              </a:tr>
              <a:tr h="23503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i="1" kern="10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Self/Person (9)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Study Planning (2)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Creation of the DLL workgroup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4367807"/>
                  </a:ext>
                </a:extLst>
              </a:tr>
              <a:tr h="67319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i="1" kern="100" dirty="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090" marR="5409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Making positionality statements part of publications.</a:t>
                      </a:r>
                    </a:p>
                  </a:txBody>
                  <a:tcPr marL="54090" marR="540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6362235"/>
                  </a:ext>
                </a:extLst>
              </a:tr>
              <a:tr h="23503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Study Design (1)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Creation of DLL workgroup</a:t>
                      </a: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668948"/>
                  </a:ext>
                </a:extLst>
              </a:tr>
              <a:tr h="90133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Data Collection (1)</a:t>
                      </a:r>
                    </a:p>
                  </a:txBody>
                  <a:tcPr marL="54090" marR="5409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Strengthened in my convictions through this group - shared values, example of others.</a:t>
                      </a:r>
                    </a:p>
                  </a:txBody>
                  <a:tcPr marL="54090" marR="540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6999553"/>
                  </a:ext>
                </a:extLst>
              </a:tr>
              <a:tr h="67319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i="1" kern="100" dirty="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Data Analysis/Meaning-Making (1)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racial equity framing to dosage paper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609354"/>
                  </a:ext>
                </a:extLst>
              </a:tr>
              <a:tr h="67319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Dissemination  (3)</a:t>
                      </a:r>
                    </a:p>
                  </a:txBody>
                  <a:tcPr marL="54090" marR="5409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Making positionality statements part of publications.</a:t>
                      </a:r>
                    </a:p>
                  </a:txBody>
                  <a:tcPr marL="54090" marR="540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6392551"/>
                  </a:ext>
                </a:extLst>
              </a:tr>
              <a:tr h="23503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090" marR="5409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Alan’s survival analysis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213561"/>
                  </a:ext>
                </a:extLst>
              </a:tr>
              <a:tr h="44505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4090" marR="5409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Did we bring conversations to programs?</a:t>
                      </a:r>
                    </a:p>
                  </a:txBody>
                  <a:tcPr marL="54090" marR="540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1022851"/>
                  </a:ext>
                </a:extLst>
              </a:tr>
              <a:tr h="90133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Cross-cutting (1)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Awareness and intentionality regarding the role of positionality in all stages of research and evaluation.</a:t>
                      </a: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90" marR="540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435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5485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E3DB9-773E-B910-EA3D-4C5DB3D60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9C0BA5-EE55-62A5-9A1C-28EBF386C4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BC4388-C70C-1D63-E947-50608E3D8D9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9287" y="166967"/>
            <a:ext cx="11190288" cy="228600"/>
          </a:xfrm>
        </p:spPr>
        <p:txBody>
          <a:bodyPr/>
          <a:lstStyle/>
          <a:p>
            <a:r>
              <a:rPr lang="en-US" dirty="0"/>
              <a:t>July 2026 LEP Cop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62B92F-82B8-4FF5-31B4-971D53D73D5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03795" y="1861858"/>
            <a:ext cx="10001272" cy="460057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endParaRPr lang="en-US" sz="14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0AEBD8C-CFCB-0E69-4728-C9C88A6C77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299967"/>
              </p:ext>
            </p:extLst>
          </p:nvPr>
        </p:nvGraphicFramePr>
        <p:xfrm>
          <a:off x="1100666" y="641258"/>
          <a:ext cx="10588414" cy="5574954"/>
        </p:xfrm>
        <a:graphic>
          <a:graphicData uri="http://schemas.openxmlformats.org/drawingml/2006/table">
            <a:tbl>
              <a:tblPr firstRow="1" firstCol="1" bandRow="1"/>
              <a:tblGrid>
                <a:gridCol w="1636768">
                  <a:extLst>
                    <a:ext uri="{9D8B030D-6E8A-4147-A177-3AD203B41FA5}">
                      <a16:colId xmlns:a16="http://schemas.microsoft.com/office/drawing/2014/main" val="3682280137"/>
                    </a:ext>
                  </a:extLst>
                </a:gridCol>
                <a:gridCol w="2252755">
                  <a:extLst>
                    <a:ext uri="{9D8B030D-6E8A-4147-A177-3AD203B41FA5}">
                      <a16:colId xmlns:a16="http://schemas.microsoft.com/office/drawing/2014/main" val="1529604069"/>
                    </a:ext>
                  </a:extLst>
                </a:gridCol>
                <a:gridCol w="6698891">
                  <a:extLst>
                    <a:ext uri="{9D8B030D-6E8A-4147-A177-3AD203B41FA5}">
                      <a16:colId xmlns:a16="http://schemas.microsoft.com/office/drawing/2014/main" val="1107050495"/>
                    </a:ext>
                  </a:extLst>
                </a:gridCol>
              </a:tblGrid>
              <a:tr h="8763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i="1" kern="10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Team (10)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2" marR="127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2" marR="127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 marL="12752" marR="127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650108"/>
                  </a:ext>
                </a:extLst>
              </a:tr>
              <a:tr h="35339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2" marR="12752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Study Planning (2)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2" marR="12752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Infusing culture and equity at every level of interaction</a:t>
                      </a: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2" marR="1275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706003"/>
                  </a:ext>
                </a:extLst>
              </a:tr>
              <a:tr h="75822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i="1" kern="100" dirty="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2" marR="12752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2752" marR="12752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Thinking about additional measures that we might use to answer questions important to the site related to this work.</a:t>
                      </a:r>
                    </a:p>
                  </a:txBody>
                  <a:tcPr marL="12752" marR="127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218094"/>
                  </a:ext>
                </a:extLst>
              </a:tr>
              <a:tr h="84256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2" marR="12752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Study Design (3)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2" marR="12752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Local consideration of adoption of child assessment measure that may have broader linguistic and cultural application (IDELA)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2" marR="127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306051"/>
                  </a:ext>
                </a:extLst>
              </a:tr>
              <a:tr h="8931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2" marR="12752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2752" marR="12752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More intentionality in examining our sample - thinking about intersectionality and using appropriate terms. Including all groups in analyses.</a:t>
                      </a:r>
                    </a:p>
                  </a:txBody>
                  <a:tcPr marL="12752" marR="127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0816291"/>
                  </a:ext>
                </a:extLst>
              </a:tr>
              <a:tr h="40400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2" marR="12752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2752" marR="12752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commitment to looking at interactions by racial and ethnic group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2" marR="127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438634"/>
                  </a:ext>
                </a:extLst>
              </a:tr>
              <a:tr h="31966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2" marR="12752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Data Collection (2)</a:t>
                      </a:r>
                    </a:p>
                  </a:txBody>
                  <a:tcPr marL="12752" marR="12752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Improved questions about race and language</a:t>
                      </a:r>
                    </a:p>
                  </a:txBody>
                  <a:tcPr marL="12752" marR="127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8997230"/>
                  </a:ext>
                </a:extLst>
              </a:tr>
              <a:tr h="23468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2" marR="12752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2752" marR="12752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</a:rPr>
                        <a:t>Train community members to collect data.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12752" marR="127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273020"/>
                  </a:ext>
                </a:extLst>
              </a:tr>
              <a:tr h="37026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2" marR="12752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Data Analysis/Meaning-Making (1)</a:t>
                      </a:r>
                    </a:p>
                  </a:txBody>
                  <a:tcPr marL="12752" marR="12752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Extended data walk learning to other settings.</a:t>
                      </a:r>
                    </a:p>
                  </a:txBody>
                  <a:tcPr marL="12752" marR="127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4796835"/>
                  </a:ext>
                </a:extLst>
              </a:tr>
              <a:tr h="20158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i="1" kern="100" dirty="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2" marR="12752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Dissemination (1)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2" marR="12752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We have published on this work!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2" marR="127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110213"/>
                  </a:ext>
                </a:extLst>
              </a:tr>
              <a:tr h="657021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i="1" kern="100" dirty="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52" marR="12752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Cross-cutting (1)</a:t>
                      </a:r>
                    </a:p>
                  </a:txBody>
                  <a:tcPr marL="12752" marR="12752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Awareness and intentionality regarding the role of positionality in all stages of research and evaluation.</a:t>
                      </a:r>
                    </a:p>
                  </a:txBody>
                  <a:tcPr marL="12752" marR="1275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2200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4790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D0CE6-A056-2A40-6DC2-B6C26C4D2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DA6FC8-0807-83FB-7677-DC51ADC13D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62391D-589A-8E41-FF05-9B2456A9D0A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9287" y="375940"/>
            <a:ext cx="11190288" cy="228600"/>
          </a:xfrm>
        </p:spPr>
        <p:txBody>
          <a:bodyPr/>
          <a:lstStyle/>
          <a:p>
            <a:r>
              <a:rPr lang="en-US" dirty="0"/>
              <a:t>July 2026 LEP Cop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2CAD4D-21D0-A9F1-DDAF-A45FD267BC71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03795" y="1861858"/>
            <a:ext cx="10001272" cy="460057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endParaRPr lang="en-US" sz="14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B1ABBFF-CDBD-FB43-471A-92C44A15AB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855539"/>
              </p:ext>
            </p:extLst>
          </p:nvPr>
        </p:nvGraphicFramePr>
        <p:xfrm>
          <a:off x="309287" y="375940"/>
          <a:ext cx="11186159" cy="6450141"/>
        </p:xfrm>
        <a:graphic>
          <a:graphicData uri="http://schemas.openxmlformats.org/drawingml/2006/table">
            <a:tbl>
              <a:tblPr firstRow="1" firstCol="1" bandRow="1"/>
              <a:tblGrid>
                <a:gridCol w="1464414">
                  <a:extLst>
                    <a:ext uri="{9D8B030D-6E8A-4147-A177-3AD203B41FA5}">
                      <a16:colId xmlns:a16="http://schemas.microsoft.com/office/drawing/2014/main" val="3934216473"/>
                    </a:ext>
                  </a:extLst>
                </a:gridCol>
                <a:gridCol w="2004121">
                  <a:extLst>
                    <a:ext uri="{9D8B030D-6E8A-4147-A177-3AD203B41FA5}">
                      <a16:colId xmlns:a16="http://schemas.microsoft.com/office/drawing/2014/main" val="4153871432"/>
                    </a:ext>
                  </a:extLst>
                </a:gridCol>
                <a:gridCol w="7717624">
                  <a:extLst>
                    <a:ext uri="{9D8B030D-6E8A-4147-A177-3AD203B41FA5}">
                      <a16:colId xmlns:a16="http://schemas.microsoft.com/office/drawing/2014/main" val="1075468702"/>
                    </a:ext>
                  </a:extLst>
                </a:gridCol>
              </a:tblGrid>
              <a:tr h="11456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Organization (14)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994035"/>
                  </a:ext>
                </a:extLst>
              </a:tr>
              <a:tr h="32814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Study Planning (5)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Thinking about additional measures that we might use to answer questions important to the site related to this work.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590269"/>
                  </a:ext>
                </a:extLst>
              </a:tr>
              <a:tr h="21693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588" marR="23588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Diverse perspectives from EREDS and EMAC.</a:t>
                      </a:r>
                    </a:p>
                  </a:txBody>
                  <a:tcPr marL="23588" marR="2358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9587985"/>
                  </a:ext>
                </a:extLst>
              </a:tr>
              <a:tr h="88417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588" marR="23588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Use the activities from the Educare Network RPP in other ways within the broader team at the university, at the site/school, and with other partners in community - while being mindful of identity as a white researcher doing research with primarily Black communities. 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773862"/>
                  </a:ext>
                </a:extLst>
              </a:tr>
              <a:tr h="55055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588" marR="23588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Educare New Orleans has a new ED and has really good support from the long-time school director. Because of all the leadership changes, Lynda has somebody advocating for her in her position.</a:t>
                      </a:r>
                    </a:p>
                  </a:txBody>
                  <a:tcPr marL="23588" marR="2358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4094921"/>
                  </a:ext>
                </a:extLst>
              </a:tr>
              <a:tr h="21693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588" marR="23588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Increased planning for considering experiences and outcomes for DLLs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594098"/>
                  </a:ext>
                </a:extLst>
              </a:tr>
              <a:tr h="77296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 dirty="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Study Design (3)</a:t>
                      </a:r>
                    </a:p>
                  </a:txBody>
                  <a:tcPr marL="23588" marR="23588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We had a lot of Network engagement, excitement, and momentum about the Educare research agenda on racial equity - but unfortunately that got lost after the EOs, threats to Head Start and related ECE funding, and shift in Network leadership and priorities.</a:t>
                      </a:r>
                    </a:p>
                  </a:txBody>
                  <a:tcPr marL="23588" marR="2358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5368227"/>
                  </a:ext>
                </a:extLst>
              </a:tr>
              <a:tr h="55055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588" marR="23588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Beyond Educare, the tool that was introduced for detailing participatory research at various levels of study design, analysis, and interpretation was helpful [REACH Tool]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886488"/>
                  </a:ext>
                </a:extLst>
              </a:tr>
              <a:tr h="32814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588" marR="23588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added explicit Qs about experience of discrimination and inequity (deleted after 2024)</a:t>
                      </a:r>
                    </a:p>
                  </a:txBody>
                  <a:tcPr marL="23588" marR="2358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1729078"/>
                  </a:ext>
                </a:extLst>
              </a:tr>
              <a:tr h="21693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Data Collection (2)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Increased Qualitative and mixed methods - to capture lived experience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1313442"/>
                  </a:ext>
                </a:extLst>
              </a:tr>
              <a:tr h="21693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588" marR="23588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Asking educators and families about diverse books loved by children.</a:t>
                      </a:r>
                    </a:p>
                  </a:txBody>
                  <a:tcPr marL="23588" marR="2358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0918420"/>
                  </a:ext>
                </a:extLst>
              </a:tr>
              <a:tr h="52814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Data Analysis/Meaning-Making (2)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capacity building with staff around practices and assessments.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99240"/>
                  </a:ext>
                </a:extLst>
              </a:tr>
              <a:tr h="439351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588" marR="23588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Creating reports in partnership with our site, user-friendly.  Teachers are now excited about the data.  Talking with families monthly.</a:t>
                      </a:r>
                    </a:p>
                  </a:txBody>
                  <a:tcPr marL="23588" marR="2358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1288403"/>
                  </a:ext>
                </a:extLst>
              </a:tr>
              <a:tr h="439351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Dissemination (2)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being able to disseminate in so many different formats and to disseminate based on the audience we are trying to reach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014438"/>
                  </a:ext>
                </a:extLst>
              </a:tr>
              <a:tr h="21693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8" marR="23588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588" marR="23588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Many Educare learnings were brought to FPG groups</a:t>
                      </a:r>
                    </a:p>
                  </a:txBody>
                  <a:tcPr marL="23588" marR="2358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913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116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C70E2-C017-5557-2577-95A476DBD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A17CD4-E157-F1E5-4EC9-F6616021F5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2CD501-98E2-E6B0-666D-A33A85EEF5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9287" y="166967"/>
            <a:ext cx="11190288" cy="228600"/>
          </a:xfrm>
        </p:spPr>
        <p:txBody>
          <a:bodyPr/>
          <a:lstStyle/>
          <a:p>
            <a:r>
              <a:rPr lang="en-US" dirty="0"/>
              <a:t>July 2026 LEP Cop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84233-A807-673A-B6ED-B1CAC0C621AE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903795" y="1861858"/>
            <a:ext cx="10001272" cy="460057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endParaRPr lang="en-US" sz="14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AE4DD60-D8BF-D747-D5DE-A839766981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787481"/>
              </p:ext>
            </p:extLst>
          </p:nvPr>
        </p:nvGraphicFramePr>
        <p:xfrm>
          <a:off x="309287" y="210079"/>
          <a:ext cx="11379793" cy="6372927"/>
        </p:xfrm>
        <a:graphic>
          <a:graphicData uri="http://schemas.openxmlformats.org/drawingml/2006/table">
            <a:tbl>
              <a:tblPr firstRow="1" firstCol="1" bandRow="1"/>
              <a:tblGrid>
                <a:gridCol w="1885085">
                  <a:extLst>
                    <a:ext uri="{9D8B030D-6E8A-4147-A177-3AD203B41FA5}">
                      <a16:colId xmlns:a16="http://schemas.microsoft.com/office/drawing/2014/main" val="337079337"/>
                    </a:ext>
                  </a:extLst>
                </a:gridCol>
                <a:gridCol w="1758514">
                  <a:extLst>
                    <a:ext uri="{9D8B030D-6E8A-4147-A177-3AD203B41FA5}">
                      <a16:colId xmlns:a16="http://schemas.microsoft.com/office/drawing/2014/main" val="2485764539"/>
                    </a:ext>
                  </a:extLst>
                </a:gridCol>
                <a:gridCol w="7736194">
                  <a:extLst>
                    <a:ext uri="{9D8B030D-6E8A-4147-A177-3AD203B41FA5}">
                      <a16:colId xmlns:a16="http://schemas.microsoft.com/office/drawing/2014/main" val="4244876020"/>
                    </a:ext>
                  </a:extLst>
                </a:gridCol>
              </a:tblGrid>
              <a:tr h="26244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Community/Policy (14)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Study Planning (4)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Consult with other researchers on equitable study design.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817755"/>
                  </a:ext>
                </a:extLst>
              </a:tr>
              <a:tr h="37782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711" marR="27711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Have used the principles of our research agenda to advance equity to inform work broadly.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860168"/>
                  </a:ext>
                </a:extLst>
              </a:tr>
              <a:tr h="37782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711" marR="27711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Think of the different audiences from the beginning of the study. Including recruitment and hiring process</a:t>
                      </a:r>
                    </a:p>
                  </a:txBody>
                  <a:tcPr marL="27711" marR="277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0554051"/>
                  </a:ext>
                </a:extLst>
              </a:tr>
              <a:tr h="101806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711" marR="27711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Use the activities from the Educare Network RPP in other ways within the broader team at the university, at the site/school, and with other partners in community - while being mindful of identity as a white researcher doing research with primarily Black communities. 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2513918"/>
                  </a:ext>
                </a:extLst>
              </a:tr>
              <a:tr h="89001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 dirty="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Study Design (2)</a:t>
                      </a:r>
                    </a:p>
                  </a:txBody>
                  <a:tcPr marL="27711" marR="27711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We had a lot of Network engagement, excitement, and momentum about the Educare research agenda on racial equity - but unfortunately that got lost after the EOs, threats to Head Start and related ECE funding, and shift in Network leadership and priorities.</a:t>
                      </a:r>
                    </a:p>
                  </a:txBody>
                  <a:tcPr marL="27711" marR="277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717172"/>
                  </a:ext>
                </a:extLst>
              </a:tr>
              <a:tr h="24978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711" marR="27711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Supported my understanding and ability to help others with racial equity research.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3844255"/>
                  </a:ext>
                </a:extLst>
              </a:tr>
              <a:tr h="24978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Data Collection (2)</a:t>
                      </a:r>
                    </a:p>
                  </a:txBody>
                  <a:tcPr marL="27711" marR="27711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training related to collecting data in ways that builds capacity</a:t>
                      </a:r>
                    </a:p>
                  </a:txBody>
                  <a:tcPr marL="27711" marR="277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654882"/>
                  </a:ext>
                </a:extLst>
              </a:tr>
              <a:tr h="63392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711" marR="27711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Discussing utility of measures and whether they are capturing data we need in terms of as appropriate indicators for specific populations of children and families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135328"/>
                  </a:ext>
                </a:extLst>
              </a:tr>
              <a:tr h="37782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Data Analysis/Meaning-Making (1)</a:t>
                      </a:r>
                    </a:p>
                  </a:txBody>
                  <a:tcPr marL="27711" marR="27711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Land Acknowledgments (Before ELN meetings, in papers, etc.)</a:t>
                      </a:r>
                    </a:p>
                  </a:txBody>
                  <a:tcPr marL="27711" marR="277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44427"/>
                  </a:ext>
                </a:extLst>
              </a:tr>
              <a:tr h="24978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Dissemination (5)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Disseminate findings in such a way that speaks to different audiences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384342"/>
                  </a:ext>
                </a:extLst>
              </a:tr>
              <a:tr h="1279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711" marR="27711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Publications focused on equity</a:t>
                      </a:r>
                    </a:p>
                  </a:txBody>
                  <a:tcPr marL="27711" marR="277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4292831"/>
                  </a:ext>
                </a:extLst>
              </a:tr>
              <a:tr h="24978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711" marR="27711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Have brought these learnings to lots of students!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613519"/>
                  </a:ext>
                </a:extLst>
              </a:tr>
              <a:tr h="24978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711" marR="27711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More work on engaged sharing of results in communities.</a:t>
                      </a:r>
                    </a:p>
                  </a:txBody>
                  <a:tcPr marL="27711" marR="277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304384"/>
                  </a:ext>
                </a:extLst>
              </a:tr>
              <a:tr h="50587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i="1" kern="100">
                          <a:effectLst/>
                          <a:latin typeface="Aptos Display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7711" marR="27711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Sharing back data to teachers/classrooms to guide practices; elevating voices of the professionals we’re working with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11" marR="2771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147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7092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16236-DFF1-8EFA-98DE-5AA434917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B6F420C-9229-EFE0-8241-92118A758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34" y="1612266"/>
            <a:ext cx="11079480" cy="1864602"/>
          </a:xfrm>
        </p:spPr>
        <p:txBody>
          <a:bodyPr/>
          <a:lstStyle/>
          <a:p>
            <a:pPr algn="ctr"/>
            <a:r>
              <a:rPr lang="en-US" b="1" dirty="0"/>
              <a:t>Thoughts?</a:t>
            </a:r>
          </a:p>
        </p:txBody>
      </p:sp>
      <p:pic>
        <p:nvPicPr>
          <p:cNvPr id="12" name="Graphic 11" descr="Questions">
            <a:extLst>
              <a:ext uri="{FF2B5EF4-FFF2-40B4-BE49-F238E27FC236}">
                <a16:creationId xmlns:a16="http://schemas.microsoft.com/office/drawing/2014/main" id="{A868E0A1-8E6C-A3E9-91C9-BCBBA81BD6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94544" y="3105024"/>
            <a:ext cx="2602912" cy="2602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79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AF5A6FE-B801-9940-97CB-448FD917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34" y="1612266"/>
            <a:ext cx="11079480" cy="1864602"/>
          </a:xfrm>
        </p:spPr>
        <p:txBody>
          <a:bodyPr/>
          <a:lstStyle/>
          <a:p>
            <a:pPr algn="ctr"/>
            <a:r>
              <a:rPr lang="en-US" b="1" dirty="0"/>
              <a:t>What will be a next step for you? Add to chat and/or share</a:t>
            </a:r>
          </a:p>
        </p:txBody>
      </p:sp>
      <p:pic>
        <p:nvPicPr>
          <p:cNvPr id="12" name="Graphic 11" descr="Questions">
            <a:extLst>
              <a:ext uri="{FF2B5EF4-FFF2-40B4-BE49-F238E27FC236}">
                <a16:creationId xmlns:a16="http://schemas.microsoft.com/office/drawing/2014/main" id="{7DFA4941-4B89-4B69-A274-D177542244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94544" y="3105024"/>
            <a:ext cx="2602912" cy="2602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1233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FPG_01">
      <a:dk1>
        <a:srgbClr val="13284B"/>
      </a:dk1>
      <a:lt1>
        <a:srgbClr val="FFFFFF"/>
      </a:lt1>
      <a:dk2>
        <a:srgbClr val="000000"/>
      </a:dk2>
      <a:lt2>
        <a:srgbClr val="E1E1E1"/>
      </a:lt2>
      <a:accent1>
        <a:srgbClr val="4B9CD3"/>
      </a:accent1>
      <a:accent2>
        <a:srgbClr val="13294B"/>
      </a:accent2>
      <a:accent3>
        <a:srgbClr val="C12033"/>
      </a:accent3>
      <a:accent4>
        <a:srgbClr val="673065"/>
      </a:accent4>
      <a:accent5>
        <a:srgbClr val="B3D856"/>
      </a:accent5>
      <a:accent6>
        <a:srgbClr val="006649"/>
      </a:accent6>
      <a:hlink>
        <a:srgbClr val="007FAE"/>
      </a:hlink>
      <a:folHlink>
        <a:srgbClr val="007FAE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4C936F6120384482F8A566917B1C16" ma:contentTypeVersion="8" ma:contentTypeDescription="Create a new document." ma:contentTypeScope="" ma:versionID="e8e14a1d75179227777fb922bb5efdc2">
  <xsd:schema xmlns:xsd="http://www.w3.org/2001/XMLSchema" xmlns:xs="http://www.w3.org/2001/XMLSchema" xmlns:p="http://schemas.microsoft.com/office/2006/metadata/properties" xmlns:ns2="5b84c8fd-8d91-4be7-8b28-fe4b906e20ac" xmlns:ns3="dcb97b03-e36c-4cd2-9fec-23b52cd22d82" targetNamespace="http://schemas.microsoft.com/office/2006/metadata/properties" ma:root="true" ma:fieldsID="17a61690b756b6857275169ca36a6074" ns2:_="" ns3:_="">
    <xsd:import namespace="5b84c8fd-8d91-4be7-8b28-fe4b906e20ac"/>
    <xsd:import namespace="dcb97b03-e36c-4cd2-9fec-23b52cd22d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84c8fd-8d91-4be7-8b28-fe4b906e20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b97b03-e36c-4cd2-9fec-23b52cd22d8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71F83E1-6F1A-4A72-B358-7FD1DA1952BA}">
  <ds:schemaRefs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dcb97b03-e36c-4cd2-9fec-23b52cd22d82"/>
    <ds:schemaRef ds:uri="5b84c8fd-8d91-4be7-8b28-fe4b906e20ac"/>
  </ds:schemaRefs>
</ds:datastoreItem>
</file>

<file path=customXml/itemProps2.xml><?xml version="1.0" encoding="utf-8"?>
<ds:datastoreItem xmlns:ds="http://schemas.openxmlformats.org/officeDocument/2006/customXml" ds:itemID="{5A1CB7BB-DEB1-41F0-8AF9-2D7CB67045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84c8fd-8d91-4be7-8b28-fe4b906e20ac"/>
    <ds:schemaRef ds:uri="dcb97b03-e36c-4cd2-9fec-23b52cd22d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F757FE3-C1BC-49C5-B6C8-D1363AF710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23919</TotalTime>
  <Words>2401</Words>
  <Application>Microsoft Macintosh PowerPoint</Application>
  <PresentationFormat>Widescreen</PresentationFormat>
  <Paragraphs>380</Paragraphs>
  <Slides>18</Slides>
  <Notes>18</Notes>
  <HiddenSlides>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Museo 300</vt:lpstr>
      <vt:lpstr>Open Sans</vt:lpstr>
      <vt:lpstr>Wingdings</vt:lpstr>
      <vt:lpstr>Custom Design</vt:lpstr>
      <vt:lpstr>Using Ripple Effects Mapping (REM) Summary</vt:lpstr>
      <vt:lpstr>Recap: Racial Equity Programming</vt:lpstr>
      <vt:lpstr>Topics Over Last 18 months</vt:lpstr>
      <vt:lpstr>Recap: Ripple Effects Mapping (REM; Emery et al, 2015)</vt:lpstr>
      <vt:lpstr>REM Example</vt:lpstr>
      <vt:lpstr>PowerPoint Presentation</vt:lpstr>
      <vt:lpstr>REM Mapping Process</vt:lpstr>
      <vt:lpstr>PowerPoint Presentation</vt:lpstr>
      <vt:lpstr>Ripple Summary</vt:lpstr>
      <vt:lpstr>Additional Ripple Summary</vt:lpstr>
      <vt:lpstr>Research Phase Summary</vt:lpstr>
      <vt:lpstr>Research Phase Key Themes</vt:lpstr>
      <vt:lpstr>PowerPoint Presentation</vt:lpstr>
      <vt:lpstr>PowerPoint Presentation</vt:lpstr>
      <vt:lpstr>PowerPoint Presentation</vt:lpstr>
      <vt:lpstr>PowerPoint Presentation</vt:lpstr>
      <vt:lpstr>Thoughts?</vt:lpstr>
      <vt:lpstr>What will be a next step for you? Add to chat and/or share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Jacobs, Andrew</dc:creator>
  <cp:lastModifiedBy>De Marco, Allison Cheyney</cp:lastModifiedBy>
  <cp:revision>173</cp:revision>
  <dcterms:created xsi:type="dcterms:W3CDTF">2018-12-12T18:27:48Z</dcterms:created>
  <dcterms:modified xsi:type="dcterms:W3CDTF">2026-07-10T15:26:41Z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0x010100AC4C936F6120384482F8A566917B1C16</vt:lpwstr>
  </property>
</Properties>
</file>