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35"/>
  </p:notesMasterIdLst>
  <p:handoutMasterIdLst>
    <p:handoutMasterId r:id="rId36"/>
  </p:handoutMasterIdLst>
  <p:sldIdLst>
    <p:sldId id="353" r:id="rId6"/>
    <p:sldId id="335" r:id="rId7"/>
    <p:sldId id="354" r:id="rId8"/>
    <p:sldId id="333" r:id="rId9"/>
    <p:sldId id="356" r:id="rId10"/>
    <p:sldId id="355" r:id="rId11"/>
    <p:sldId id="357" r:id="rId12"/>
    <p:sldId id="321" r:id="rId13"/>
    <p:sldId id="358" r:id="rId14"/>
    <p:sldId id="313" r:id="rId15"/>
    <p:sldId id="314" r:id="rId16"/>
    <p:sldId id="315" r:id="rId17"/>
    <p:sldId id="323" r:id="rId18"/>
    <p:sldId id="318" r:id="rId19"/>
    <p:sldId id="326" r:id="rId20"/>
    <p:sldId id="325" r:id="rId21"/>
    <p:sldId id="327" r:id="rId22"/>
    <p:sldId id="330" r:id="rId23"/>
    <p:sldId id="329" r:id="rId24"/>
    <p:sldId id="328" r:id="rId25"/>
    <p:sldId id="332" r:id="rId26"/>
    <p:sldId id="334" r:id="rId27"/>
    <p:sldId id="336" r:id="rId28"/>
    <p:sldId id="337" r:id="rId29"/>
    <p:sldId id="338" r:id="rId30"/>
    <p:sldId id="359" r:id="rId31"/>
    <p:sldId id="362" r:id="rId32"/>
    <p:sldId id="364" r:id="rId33"/>
    <p:sldId id="308" r:id="rId34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839" userDrawn="1">
          <p15:clr>
            <a:srgbClr val="A4A3A4"/>
          </p15:clr>
        </p15:guide>
        <p15:guide id="4" pos="726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093A"/>
    <a:srgbClr val="B50938"/>
    <a:srgbClr val="595959"/>
    <a:srgbClr val="BDBCBB"/>
    <a:srgbClr val="522C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355DC3-E794-4834-A32A-19DE89B31BB9}" v="3" dt="2023-12-06T12:53:47.0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9568" autoAdjust="0"/>
  </p:normalViewPr>
  <p:slideViewPr>
    <p:cSldViewPr snapToGrid="0">
      <p:cViewPr varScale="1">
        <p:scale>
          <a:sx n="53" d="100"/>
          <a:sy n="53" d="100"/>
        </p:scale>
        <p:origin x="1108" y="48"/>
      </p:cViewPr>
      <p:guideLst>
        <p:guide orient="horz" pos="2160"/>
        <p:guide pos="3840"/>
        <p:guide pos="3839"/>
        <p:guide pos="7269"/>
      </p:guideLst>
    </p:cSldViewPr>
  </p:slideViewPr>
  <p:outlineViewPr>
    <p:cViewPr>
      <p:scale>
        <a:sx n="33" d="100"/>
        <a:sy n="33" d="100"/>
      </p:scale>
      <p:origin x="0" y="-823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1" d="100"/>
          <a:sy n="71" d="100"/>
        </p:scale>
        <p:origin x="2928" y="2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heme" Target="theme/theme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microsoft.com/office/2015/10/relationships/revisionInfo" Target="revisionInfo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nda Stein" userId="9afdd57b-7785-44d5-8473-f7f61a2ad785" providerId="ADAL" clId="{74355DC3-E794-4834-A32A-19DE89B31BB9}"/>
    <pc:docChg chg="undo custSel modSld sldOrd">
      <pc:chgData name="Amanda Stein" userId="9afdd57b-7785-44d5-8473-f7f61a2ad785" providerId="ADAL" clId="{74355DC3-E794-4834-A32A-19DE89B31BB9}" dt="2023-12-06T12:58:26.075" v="1201" actId="20577"/>
      <pc:docMkLst>
        <pc:docMk/>
      </pc:docMkLst>
      <pc:sldChg chg="ord">
        <pc:chgData name="Amanda Stein" userId="9afdd57b-7785-44d5-8473-f7f61a2ad785" providerId="ADAL" clId="{74355DC3-E794-4834-A32A-19DE89B31BB9}" dt="2023-12-06T12:37:59.656" v="297"/>
        <pc:sldMkLst>
          <pc:docMk/>
          <pc:sldMk cId="910766451" sldId="321"/>
        </pc:sldMkLst>
      </pc:sldChg>
      <pc:sldChg chg="modSp mod ord">
        <pc:chgData name="Amanda Stein" userId="9afdd57b-7785-44d5-8473-f7f61a2ad785" providerId="ADAL" clId="{74355DC3-E794-4834-A32A-19DE89B31BB9}" dt="2023-12-06T12:44:16.938" v="521" actId="255"/>
        <pc:sldMkLst>
          <pc:docMk/>
          <pc:sldMk cId="203760785" sldId="333"/>
        </pc:sldMkLst>
        <pc:spChg chg="mod">
          <ac:chgData name="Amanda Stein" userId="9afdd57b-7785-44d5-8473-f7f61a2ad785" providerId="ADAL" clId="{74355DC3-E794-4834-A32A-19DE89B31BB9}" dt="2023-12-06T12:43:19.247" v="498" actId="20577"/>
          <ac:spMkLst>
            <pc:docMk/>
            <pc:sldMk cId="203760785" sldId="333"/>
            <ac:spMk id="2" creationId="{00000000-0000-0000-0000-000000000000}"/>
          </ac:spMkLst>
        </pc:spChg>
        <pc:spChg chg="mod">
          <ac:chgData name="Amanda Stein" userId="9afdd57b-7785-44d5-8473-f7f61a2ad785" providerId="ADAL" clId="{74355DC3-E794-4834-A32A-19DE89B31BB9}" dt="2023-12-06T12:44:16.938" v="521" actId="255"/>
          <ac:spMkLst>
            <pc:docMk/>
            <pc:sldMk cId="203760785" sldId="333"/>
            <ac:spMk id="7" creationId="{00000000-0000-0000-0000-000000000000}"/>
          </ac:spMkLst>
        </pc:spChg>
      </pc:sldChg>
      <pc:sldChg chg="modSp mod ord">
        <pc:chgData name="Amanda Stein" userId="9afdd57b-7785-44d5-8473-f7f61a2ad785" providerId="ADAL" clId="{74355DC3-E794-4834-A32A-19DE89B31BB9}" dt="2023-12-06T12:37:34.846" v="293" actId="20577"/>
        <pc:sldMkLst>
          <pc:docMk/>
          <pc:sldMk cId="670384617" sldId="335"/>
        </pc:sldMkLst>
        <pc:spChg chg="mod">
          <ac:chgData name="Amanda Stein" userId="9afdd57b-7785-44d5-8473-f7f61a2ad785" providerId="ADAL" clId="{74355DC3-E794-4834-A32A-19DE89B31BB9}" dt="2023-12-06T12:34:56.928" v="235" actId="20577"/>
          <ac:spMkLst>
            <pc:docMk/>
            <pc:sldMk cId="670384617" sldId="335"/>
            <ac:spMk id="2" creationId="{00000000-0000-0000-0000-000000000000}"/>
          </ac:spMkLst>
        </pc:spChg>
        <pc:spChg chg="mod">
          <ac:chgData name="Amanda Stein" userId="9afdd57b-7785-44d5-8473-f7f61a2ad785" providerId="ADAL" clId="{74355DC3-E794-4834-A32A-19DE89B31BB9}" dt="2023-12-06T12:37:34.846" v="293" actId="20577"/>
          <ac:spMkLst>
            <pc:docMk/>
            <pc:sldMk cId="670384617" sldId="335"/>
            <ac:spMk id="7" creationId="{00000000-0000-0000-0000-000000000000}"/>
          </ac:spMkLst>
        </pc:spChg>
      </pc:sldChg>
      <pc:sldChg chg="addSp modSp mod">
        <pc:chgData name="Amanda Stein" userId="9afdd57b-7785-44d5-8473-f7f61a2ad785" providerId="ADAL" clId="{74355DC3-E794-4834-A32A-19DE89B31BB9}" dt="2023-12-06T12:31:25.196" v="159" actId="1076"/>
        <pc:sldMkLst>
          <pc:docMk/>
          <pc:sldMk cId="1666901367" sldId="353"/>
        </pc:sldMkLst>
        <pc:spChg chg="add mod">
          <ac:chgData name="Amanda Stein" userId="9afdd57b-7785-44d5-8473-f7f61a2ad785" providerId="ADAL" clId="{74355DC3-E794-4834-A32A-19DE89B31BB9}" dt="2023-12-06T12:30:04.776" v="2" actId="208"/>
          <ac:spMkLst>
            <pc:docMk/>
            <pc:sldMk cId="1666901367" sldId="353"/>
            <ac:spMk id="2" creationId="{83385AB4-C77D-5CD9-D946-2B1D4F548217}"/>
          </ac:spMkLst>
        </pc:spChg>
        <pc:spChg chg="mod">
          <ac:chgData name="Amanda Stein" userId="9afdd57b-7785-44d5-8473-f7f61a2ad785" providerId="ADAL" clId="{74355DC3-E794-4834-A32A-19DE89B31BB9}" dt="2023-12-06T12:30:17.536" v="31" actId="20577"/>
          <ac:spMkLst>
            <pc:docMk/>
            <pc:sldMk cId="1666901367" sldId="353"/>
            <ac:spMk id="6" creationId="{7EED3220-0C6A-0EDC-FEB3-8DD01D4EBA24}"/>
          </ac:spMkLst>
        </pc:spChg>
        <pc:spChg chg="mod">
          <ac:chgData name="Amanda Stein" userId="9afdd57b-7785-44d5-8473-f7f61a2ad785" providerId="ADAL" clId="{74355DC3-E794-4834-A32A-19DE89B31BB9}" dt="2023-12-06T12:31:25.196" v="159" actId="1076"/>
          <ac:spMkLst>
            <pc:docMk/>
            <pc:sldMk cId="1666901367" sldId="353"/>
            <ac:spMk id="7" creationId="{B402C69E-5510-0A8A-9E41-40FCBFCEA078}"/>
          </ac:spMkLst>
        </pc:spChg>
      </pc:sldChg>
      <pc:sldChg chg="modSp mod ord">
        <pc:chgData name="Amanda Stein" userId="9afdd57b-7785-44d5-8473-f7f61a2ad785" providerId="ADAL" clId="{74355DC3-E794-4834-A32A-19DE89B31BB9}" dt="2023-12-06T12:42:09.388" v="477" actId="20577"/>
        <pc:sldMkLst>
          <pc:docMk/>
          <pc:sldMk cId="884070589" sldId="354"/>
        </pc:sldMkLst>
        <pc:spChg chg="mod">
          <ac:chgData name="Amanda Stein" userId="9afdd57b-7785-44d5-8473-f7f61a2ad785" providerId="ADAL" clId="{74355DC3-E794-4834-A32A-19DE89B31BB9}" dt="2023-12-06T12:41:58.984" v="432" actId="27636"/>
          <ac:spMkLst>
            <pc:docMk/>
            <pc:sldMk cId="884070589" sldId="354"/>
            <ac:spMk id="2" creationId="{00000000-0000-0000-0000-000000000000}"/>
          </ac:spMkLst>
        </pc:spChg>
        <pc:spChg chg="mod">
          <ac:chgData name="Amanda Stein" userId="9afdd57b-7785-44d5-8473-f7f61a2ad785" providerId="ADAL" clId="{74355DC3-E794-4834-A32A-19DE89B31BB9}" dt="2023-12-06T12:42:09.388" v="477" actId="20577"/>
          <ac:spMkLst>
            <pc:docMk/>
            <pc:sldMk cId="884070589" sldId="354"/>
            <ac:spMk id="4" creationId="{00000000-0000-0000-0000-000000000000}"/>
          </ac:spMkLst>
        </pc:spChg>
      </pc:sldChg>
      <pc:sldChg chg="modSp mod ord">
        <pc:chgData name="Amanda Stein" userId="9afdd57b-7785-44d5-8473-f7f61a2ad785" providerId="ADAL" clId="{74355DC3-E794-4834-A32A-19DE89B31BB9}" dt="2023-12-06T12:51:57.126" v="1119" actId="15"/>
        <pc:sldMkLst>
          <pc:docMk/>
          <pc:sldMk cId="624452223" sldId="355"/>
        </pc:sldMkLst>
        <pc:spChg chg="mod">
          <ac:chgData name="Amanda Stein" userId="9afdd57b-7785-44d5-8473-f7f61a2ad785" providerId="ADAL" clId="{74355DC3-E794-4834-A32A-19DE89B31BB9}" dt="2023-12-06T12:46:41.809" v="585" actId="20577"/>
          <ac:spMkLst>
            <pc:docMk/>
            <pc:sldMk cId="624452223" sldId="355"/>
            <ac:spMk id="2" creationId="{00000000-0000-0000-0000-000000000000}"/>
          </ac:spMkLst>
        </pc:spChg>
        <pc:spChg chg="mod">
          <ac:chgData name="Amanda Stein" userId="9afdd57b-7785-44d5-8473-f7f61a2ad785" providerId="ADAL" clId="{74355DC3-E794-4834-A32A-19DE89B31BB9}" dt="2023-12-06T12:51:57.126" v="1119" actId="15"/>
          <ac:spMkLst>
            <pc:docMk/>
            <pc:sldMk cId="624452223" sldId="355"/>
            <ac:spMk id="7" creationId="{00000000-0000-0000-0000-000000000000}"/>
          </ac:spMkLst>
        </pc:spChg>
      </pc:sldChg>
      <pc:sldChg chg="modSp mod ord">
        <pc:chgData name="Amanda Stein" userId="9afdd57b-7785-44d5-8473-f7f61a2ad785" providerId="ADAL" clId="{74355DC3-E794-4834-A32A-19DE89B31BB9}" dt="2023-12-06T12:52:15.518" v="1121"/>
        <pc:sldMkLst>
          <pc:docMk/>
          <pc:sldMk cId="767251320" sldId="356"/>
        </pc:sldMkLst>
        <pc:spChg chg="mod">
          <ac:chgData name="Amanda Stein" userId="9afdd57b-7785-44d5-8473-f7f61a2ad785" providerId="ADAL" clId="{74355DC3-E794-4834-A32A-19DE89B31BB9}" dt="2023-12-06T12:44:38.170" v="548" actId="20577"/>
          <ac:spMkLst>
            <pc:docMk/>
            <pc:sldMk cId="767251320" sldId="356"/>
            <ac:spMk id="2" creationId="{00000000-0000-0000-0000-000000000000}"/>
          </ac:spMkLst>
        </pc:spChg>
        <pc:spChg chg="mod">
          <ac:chgData name="Amanda Stein" userId="9afdd57b-7785-44d5-8473-f7f61a2ad785" providerId="ADAL" clId="{74355DC3-E794-4834-A32A-19DE89B31BB9}" dt="2023-12-06T12:46:18.658" v="558" actId="6549"/>
          <ac:spMkLst>
            <pc:docMk/>
            <pc:sldMk cId="767251320" sldId="356"/>
            <ac:spMk id="7" creationId="{00000000-0000-0000-0000-000000000000}"/>
          </ac:spMkLst>
        </pc:spChg>
      </pc:sldChg>
      <pc:sldChg chg="addSp delSp modSp mod ord">
        <pc:chgData name="Amanda Stein" userId="9afdd57b-7785-44d5-8473-f7f61a2ad785" providerId="ADAL" clId="{74355DC3-E794-4834-A32A-19DE89B31BB9}" dt="2023-12-06T12:58:26.075" v="1201" actId="20577"/>
        <pc:sldMkLst>
          <pc:docMk/>
          <pc:sldMk cId="2158254143" sldId="357"/>
        </pc:sldMkLst>
        <pc:spChg chg="mod">
          <ac:chgData name="Amanda Stein" userId="9afdd57b-7785-44d5-8473-f7f61a2ad785" providerId="ADAL" clId="{74355DC3-E794-4834-A32A-19DE89B31BB9}" dt="2023-12-06T12:52:24.920" v="1150" actId="20577"/>
          <ac:spMkLst>
            <pc:docMk/>
            <pc:sldMk cId="2158254143" sldId="357"/>
            <ac:spMk id="2" creationId="{00000000-0000-0000-0000-000000000000}"/>
          </ac:spMkLst>
        </pc:spChg>
        <pc:spChg chg="add del mod">
          <ac:chgData name="Amanda Stein" userId="9afdd57b-7785-44d5-8473-f7f61a2ad785" providerId="ADAL" clId="{74355DC3-E794-4834-A32A-19DE89B31BB9}" dt="2023-12-06T12:53:44.060" v="1156" actId="21"/>
          <ac:spMkLst>
            <pc:docMk/>
            <pc:sldMk cId="2158254143" sldId="357"/>
            <ac:spMk id="6" creationId="{F3E267BA-3878-65B2-35C1-2DA7C4350673}"/>
          </ac:spMkLst>
        </pc:spChg>
        <pc:spChg chg="add del mod">
          <ac:chgData name="Amanda Stein" userId="9afdd57b-7785-44d5-8473-f7f61a2ad785" providerId="ADAL" clId="{74355DC3-E794-4834-A32A-19DE89B31BB9}" dt="2023-12-06T12:58:26.075" v="1201" actId="20577"/>
          <ac:spMkLst>
            <pc:docMk/>
            <pc:sldMk cId="2158254143" sldId="357"/>
            <ac:spMk id="7" creationId="{00000000-0000-0000-0000-000000000000}"/>
          </ac:spMkLst>
        </pc:spChg>
        <pc:spChg chg="add mod">
          <ac:chgData name="Amanda Stein" userId="9afdd57b-7785-44d5-8473-f7f61a2ad785" providerId="ADAL" clId="{74355DC3-E794-4834-A32A-19DE89B31BB9}" dt="2023-12-06T12:57:46.396" v="1194" actId="14100"/>
          <ac:spMkLst>
            <pc:docMk/>
            <pc:sldMk cId="2158254143" sldId="357"/>
            <ac:spMk id="8" creationId="{D4D117AB-88BA-49F0-AC45-DE3BFFCF08C0}"/>
          </ac:spMkLst>
        </pc:spChg>
        <pc:picChg chg="del">
          <ac:chgData name="Amanda Stein" userId="9afdd57b-7785-44d5-8473-f7f61a2ad785" providerId="ADAL" clId="{74355DC3-E794-4834-A32A-19DE89B31BB9}" dt="2023-12-06T12:53:37.560" v="1154" actId="478"/>
          <ac:picMkLst>
            <pc:docMk/>
            <pc:sldMk cId="2158254143" sldId="357"/>
            <ac:picMk id="3" creationId="{00000000-0000-0000-0000-000000000000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35B335E7-BE63-FB41-AA59-D08229937260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A063FDA0-2231-584F-AD81-91540CE8F3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75227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552CE89E-A59F-4368-962D-3B025091AF98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D07DDCD3-5158-49C4-B67D-3A563E01FC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0009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cconnector.org/educareshare/m/library" TargetMode="External"/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theounce.co1.qualtrics.com/jfe/form/SV_42AOSGjFHjCrdno" TargetMode="External"/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7DDCD3-5158-49C4-B67D-3A563E01FC0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8764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7DDCD3-5158-49C4-B67D-3A563E01FC0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0718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EducareShare</a:t>
            </a:r>
            <a:r>
              <a:rPr lang="en-US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FAQs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 err="1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EducareShare</a:t>
            </a:r>
            <a:r>
              <a:rPr lang="en-US" sz="11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hosted in a private space within </a:t>
            </a:r>
            <a:r>
              <a:rPr lang="en-US" sz="1100" b="1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Early Childhood Connector</a:t>
            </a:r>
            <a:r>
              <a:rPr lang="en-US" sz="11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(ECC) platform. ECC is an online platform co-designed by Start Early and a cadre of early childhood organizations and community leaders that serves as a virtual community for people in the early childhood field to connect, share best practices and resources and build better early childhood programs. As a member of the </a:t>
            </a:r>
            <a:r>
              <a:rPr lang="en-US" sz="1100" dirty="0" err="1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EducareShare</a:t>
            </a:r>
            <a:r>
              <a:rPr lang="en-US" sz="11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community, you will have instant access to the broader Early Childhood Connector space. Note that all emails from </a:t>
            </a:r>
            <a:r>
              <a:rPr lang="en-US" sz="1100" dirty="0" err="1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EducareShare</a:t>
            </a:r>
            <a:r>
              <a:rPr lang="en-US" sz="11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digests, notifications, etc. will be sent from “Early Childhood Connector”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Who is eligible for an </a:t>
            </a:r>
            <a:r>
              <a:rPr lang="en-US" sz="11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EducareShare</a:t>
            </a:r>
            <a:r>
              <a:rPr lang="en-US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account?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 Educare school staff/employees and leadership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 Educare school LEPs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ELN NEPs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Buffett Early Childhood Fund staff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ELN staff @ Start Early  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Non-Educare Staff at Educare-Operating Organizations (e.g. Clayton Early Learning)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Educare School funders and board members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Educare school consultants or contractors working directly with the school on current projects 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Parents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Non-Allowable Users: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Non-Educare-affiliated early childhood orgs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Former Educare employees (the team is working on a notification process for user-scrubbing/account deactivation)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Who can share resources on </a:t>
            </a:r>
            <a:r>
              <a:rPr lang="en-US" sz="11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EducareShare</a:t>
            </a:r>
            <a:r>
              <a:rPr lang="en-US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and how?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Any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EducareShare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user may share </a:t>
            </a:r>
            <a:r>
              <a:rPr lang="en-US" sz="11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links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 publicly available resources through the </a:t>
            </a:r>
            <a:r>
              <a:rPr lang="en-US" sz="11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Library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ELN staff can and should share resources on the site, as long as they meet the following criteria:</a:t>
            </a: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"/>
              <a:tabLst>
                <a:tab pos="228600" algn="l"/>
              </a:tabLs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Are appropriate for any and all of the user groups listed in the account section</a:t>
            </a:r>
          </a:p>
          <a:p>
            <a:pPr marL="1600200" marR="0" lvl="3" indent="-2286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"/>
              <a:tabLst>
                <a:tab pos="228600" algn="l"/>
              </a:tabLs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Limit resources to those that are external/Network-facing</a:t>
            </a:r>
          </a:p>
          <a:p>
            <a:pPr marL="1600200" marR="0" lvl="3" indent="-2286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"/>
              <a:tabLst>
                <a:tab pos="228600" algn="l"/>
              </a:tabLs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Don’t post internal working, planning or evaluation documents, or agendas</a:t>
            </a:r>
          </a:p>
          <a:p>
            <a:pPr marL="1371600" marR="0" lvl="3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tabLst>
                <a:tab pos="228600" algn="l"/>
              </a:tabLs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*These types of files can be shared to closed sub-groups if the group's work includes collaborating on or referencing/leveraging these documents (i.e., policy guardrails, working group recommendations,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etc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"/>
              <a:tabLst>
                <a:tab pos="228600" algn="l"/>
              </a:tabLs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Dated 2017 or more recent </a:t>
            </a:r>
          </a:p>
          <a:p>
            <a:pPr marL="1600200" marR="0" lvl="3" indent="-2286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"/>
              <a:tabLst>
                <a:tab pos="228600" algn="l"/>
              </a:tabLs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Core practice or evergreen documents or those that set historical precedent are the exception</a:t>
            </a: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"/>
              <a:tabLst>
                <a:tab pos="228600" algn="l"/>
              </a:tabLs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PowerPoint documents ONLY in PDF format, without notes </a:t>
            </a: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"/>
              <a:tabLst>
                <a:tab pos="228600" algn="l"/>
              </a:tabLs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Final versions only, no drafts</a:t>
            </a:r>
          </a:p>
          <a:p>
            <a:pPr marL="1600200" marR="0" lvl="3" indent="-2286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"/>
              <a:tabLst>
                <a:tab pos="228600" algn="l"/>
              </a:tabLs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Document comments/review notes should be deleted.</a:t>
            </a: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"/>
              <a:tabLst>
                <a:tab pos="228600" algn="l"/>
              </a:tabLs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 duplicated elsewhere on the site (run a resource search!)</a:t>
            </a: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"/>
              <a:tabLst>
                <a:tab pos="228600" algn="l"/>
              </a:tabLs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Author clearly noted</a:t>
            </a: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"/>
              <a:tabLst>
                <a:tab pos="228600" algn="l"/>
              </a:tabLs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Appropriately titled </a:t>
            </a:r>
            <a:r>
              <a:rPr lang="en-US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(see attached Digital Library Title Naming Conventions &amp; Guidance document)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can you encourage use of </a:t>
            </a:r>
            <a:r>
              <a:rPr lang="en-US" sz="11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EducareShare</a:t>
            </a:r>
            <a:r>
              <a:rPr lang="en-US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among your Network contacts?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Minimize email attachments. Any resource that is appropriate for broad network consumption should be posted on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EducareShare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linked to from your email. This ensures both that the site is stocked with robust resources and that members must log in to access them.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 as an advocate for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EducareShare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with your contacts. Encourage them to use the site, post resources, engage in discussion boards and comment and rate the resources available in the general </a:t>
            </a:r>
            <a:r>
              <a:rPr lang="en-US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EducareShare</a:t>
            </a: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space and within the private groups in which they are members.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41C84-8709-4BA3-AA85-F7111DF0081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9000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ffectLst/>
                <a:hlinkClick r:id="rId3" tooltip="https://theounce.co1.qualtrics.com/jfe/form/sv_42aosgjfhjcrdno"/>
              </a:rPr>
              <a:t>https://theounce.co1.qualtrics.com/jfe/form/SV_42AOSGjFHjCrdno</a:t>
            </a:r>
            <a:r>
              <a:rPr lang="en-US"/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7DDCD3-5158-49C4-B67D-3A563E01FC06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111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emf"/><Relationship Id="rId7" Type="http://schemas.openxmlformats.org/officeDocument/2006/relationships/image" Target="../media/image8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509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800" dirty="0"/>
              <a:t>    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554592" y="2616200"/>
            <a:ext cx="4632960" cy="1518920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algn="r">
              <a:lnSpc>
                <a:spcPts val="4400"/>
              </a:lnSpc>
              <a:defRPr sz="4000">
                <a:ln>
                  <a:noFill/>
                </a:ln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Title of Presentation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-1435947" y="10464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539" y="597083"/>
            <a:ext cx="1927013" cy="898793"/>
          </a:xfrm>
          <a:prstGeom prst="rect">
            <a:avLst/>
          </a:prstGeom>
        </p:spPr>
      </p:pic>
      <p:pic>
        <p:nvPicPr>
          <p:cNvPr id="10" name="Content Placeholder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222" y="1365265"/>
            <a:ext cx="4007225" cy="4199475"/>
          </a:xfrm>
          <a:prstGeom prst="roundRect">
            <a:avLst/>
          </a:prstGeom>
          <a:effectLst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>
          <a:xfrm>
            <a:off x="873760" y="457200"/>
            <a:ext cx="4876800" cy="5943600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800" dirty="0"/>
              <a:t>    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6231863" y="2616200"/>
            <a:ext cx="4632960" cy="1518920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algn="r">
              <a:lnSpc>
                <a:spcPts val="4400"/>
              </a:lnSpc>
              <a:defRPr sz="4000">
                <a:ln>
                  <a:noFill/>
                </a:ln>
                <a:solidFill>
                  <a:srgbClr val="B50938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Title of Presentation</a:t>
            </a:r>
          </a:p>
        </p:txBody>
      </p:sp>
      <p:pic>
        <p:nvPicPr>
          <p:cNvPr id="10" name="Picture 9" descr="Educare_reverse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60" y="443292"/>
            <a:ext cx="2255520" cy="82463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252" y="1117271"/>
            <a:ext cx="4217816" cy="4755571"/>
          </a:xfrm>
          <a:prstGeom prst="roundRect">
            <a:avLst>
              <a:gd name="adj" fmla="val 16667"/>
            </a:avLst>
          </a:prstGeom>
          <a:ln>
            <a:noFill/>
          </a:ln>
          <a:effectLst/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5352" y="509117"/>
            <a:ext cx="2279471" cy="1216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172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509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800" dirty="0"/>
              <a:t>    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097980" y="4430842"/>
            <a:ext cx="9236408" cy="562430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algn="r">
              <a:lnSpc>
                <a:spcPts val="3800"/>
              </a:lnSpc>
              <a:defRPr sz="3600">
                <a:ln>
                  <a:noFill/>
                </a:ln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Title of Presentation</a:t>
            </a:r>
          </a:p>
        </p:txBody>
      </p:sp>
      <p:sp>
        <p:nvSpPr>
          <p:cNvPr id="5" name="Rounded Rectangle 4"/>
          <p:cNvSpPr/>
          <p:nvPr userDrawn="1"/>
        </p:nvSpPr>
        <p:spPr>
          <a:xfrm>
            <a:off x="873760" y="457200"/>
            <a:ext cx="4876800" cy="5943600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800" dirty="0"/>
              <a:t>    </a:t>
            </a:r>
          </a:p>
        </p:txBody>
      </p:sp>
      <p:pic>
        <p:nvPicPr>
          <p:cNvPr id="4" name="Picture 3" descr="montage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800"/>
          <a:stretch/>
        </p:blipFill>
        <p:spPr>
          <a:xfrm>
            <a:off x="873760" y="1338419"/>
            <a:ext cx="10179187" cy="3000117"/>
          </a:xfrm>
          <a:prstGeom prst="round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061" y="297448"/>
            <a:ext cx="2044757" cy="953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732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DBC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800" dirty="0"/>
              <a:t>    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2125073" y="3140522"/>
            <a:ext cx="9236408" cy="562430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algn="r">
              <a:lnSpc>
                <a:spcPts val="3800"/>
              </a:lnSpc>
              <a:defRPr sz="4000">
                <a:ln>
                  <a:noFill/>
                </a:ln>
                <a:solidFill>
                  <a:srgbClr val="B50938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Section Slide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818" y="367446"/>
            <a:ext cx="1825034" cy="973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796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0087" y="1260881"/>
            <a:ext cx="11123519" cy="496499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ts val="2400"/>
              </a:lnSpc>
              <a:spcBef>
                <a:spcPts val="0"/>
              </a:spcBef>
              <a:buClr>
                <a:srgbClr val="B50938"/>
              </a:buClr>
              <a:buFont typeface="Arial" charset="0"/>
              <a:buChar char="•"/>
              <a:defRPr sz="2000" spc="2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1pPr>
            <a:lvl2pPr marL="820674" indent="-457200">
              <a:buClr>
                <a:srgbClr val="B50938"/>
              </a:buClr>
              <a:buSzPct val="70000"/>
              <a:buFont typeface="Arial" panose="020B0604020202020204" pitchFamily="34" charset="0"/>
              <a:buChar char="○"/>
              <a:defRPr sz="2000">
                <a:solidFill>
                  <a:srgbClr val="595959"/>
                </a:solidFill>
                <a:latin typeface="Arial"/>
                <a:cs typeface="Arial"/>
              </a:defRPr>
            </a:lvl2pPr>
            <a:lvl3pPr>
              <a:buClr>
                <a:srgbClr val="B50938"/>
              </a:buClr>
              <a:defRPr sz="2000">
                <a:solidFill>
                  <a:srgbClr val="595959"/>
                </a:solidFill>
                <a:latin typeface="Arial"/>
                <a:cs typeface="Arial"/>
              </a:defRPr>
            </a:lvl3pPr>
            <a:lvl4pPr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4pPr>
            <a:lvl5pPr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6667500"/>
            <a:ext cx="12192000" cy="190500"/>
          </a:xfrm>
          <a:prstGeom prst="rect">
            <a:avLst/>
          </a:prstGeom>
          <a:solidFill>
            <a:srgbClr val="BDBC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90405" y="6345142"/>
            <a:ext cx="2844800" cy="3213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 </a:t>
            </a:r>
            <a:fld id="{EA7FC2BA-D045-45E7-B2EC-0B30E086845B}" type="slidenum">
              <a:rPr lang="en-US" sz="1000" smtClean="0"/>
              <a:pPr/>
              <a:t>‹#›</a:t>
            </a:fld>
            <a:endParaRPr lang="en-US" dirty="0"/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508885" y="579438"/>
            <a:ext cx="9306289" cy="68040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lnSpc>
                <a:spcPts val="3600"/>
              </a:lnSpc>
              <a:defRPr sz="3000" b="1" i="0" baseline="0">
                <a:solidFill>
                  <a:srgbClr val="B50938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607274" y="1148080"/>
            <a:ext cx="11069953" cy="0"/>
          </a:xfrm>
          <a:prstGeom prst="line">
            <a:avLst/>
          </a:prstGeom>
          <a:ln w="6350" cmpd="sng">
            <a:solidFill>
              <a:srgbClr val="B5093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147" y="177817"/>
            <a:ext cx="1803594" cy="962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017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680" y="579438"/>
            <a:ext cx="9327493" cy="68040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lnSpc>
                <a:spcPts val="3600"/>
              </a:lnSpc>
              <a:defRPr sz="3000" b="1" i="0" baseline="0">
                <a:solidFill>
                  <a:srgbClr val="B50938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7078" y="1304919"/>
            <a:ext cx="7967675" cy="496824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ts val="2400"/>
              </a:lnSpc>
              <a:buClr>
                <a:srgbClr val="B50938"/>
              </a:buClr>
              <a:buFont typeface="Arial" panose="020B0604020202020204" pitchFamily="34" charset="0"/>
              <a:buChar char="•"/>
              <a:defRPr sz="2000" b="0" i="0" spc="2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1pPr>
            <a:lvl2pPr marL="649224" indent="-285750">
              <a:buClr>
                <a:srgbClr val="B50938"/>
              </a:buClr>
              <a:buSzPct val="70000"/>
              <a:buFont typeface="Courier New" panose="02070309020205020404" pitchFamily="49" charset="0"/>
              <a:buChar char="o"/>
              <a:defRPr sz="2000">
                <a:solidFill>
                  <a:srgbClr val="595959"/>
                </a:solidFill>
                <a:latin typeface="Arial"/>
                <a:cs typeface="Arial"/>
              </a:defRPr>
            </a:lvl2pPr>
            <a:lvl3pPr>
              <a:buClr>
                <a:srgbClr val="B50938"/>
              </a:buClr>
              <a:defRPr sz="2000">
                <a:solidFill>
                  <a:srgbClr val="595959"/>
                </a:solidFill>
                <a:latin typeface="Arial"/>
                <a:cs typeface="Arial"/>
              </a:defRPr>
            </a:lvl3pPr>
            <a:lvl4pPr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4pPr>
            <a:lvl5pPr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6667500"/>
            <a:ext cx="12192000" cy="190500"/>
          </a:xfrm>
          <a:prstGeom prst="rect">
            <a:avLst/>
          </a:prstGeom>
          <a:solidFill>
            <a:srgbClr val="BDBC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569440" y="1148080"/>
            <a:ext cx="11107787" cy="0"/>
          </a:xfrm>
          <a:prstGeom prst="line">
            <a:avLst/>
          </a:prstGeom>
          <a:ln w="6350" cmpd="sng">
            <a:solidFill>
              <a:srgbClr val="B5093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90405" y="6345142"/>
            <a:ext cx="2844800" cy="3213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 </a:t>
            </a:r>
            <a:fld id="{EA7FC2BA-D045-45E7-B2EC-0B30E086845B}" type="slidenum">
              <a:rPr lang="en-US" sz="900" smtClean="0"/>
              <a:pPr/>
              <a:t>‹#›</a:t>
            </a:fld>
            <a:endParaRPr lang="en-US" sz="105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6933" y="185697"/>
            <a:ext cx="1803594" cy="96238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2135971" y="4533794"/>
            <a:ext cx="3495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EducareSchools.org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2095331" y="5417942"/>
            <a:ext cx="3495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@</a:t>
            </a:r>
            <a:r>
              <a:rPr lang="en-US" sz="1800" dirty="0" err="1">
                <a:solidFill>
                  <a:srgbClr val="595959"/>
                </a:solidFill>
                <a:latin typeface="Arial"/>
                <a:cs typeface="Arial"/>
              </a:rPr>
              <a:t>EducareSchools</a:t>
            </a:r>
            <a:endParaRPr lang="en-US" sz="1800" dirty="0">
              <a:solidFill>
                <a:srgbClr val="595959"/>
              </a:solidFill>
              <a:latin typeface="Arial"/>
              <a:cs typeface="Arial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2153895" y="5834469"/>
            <a:ext cx="4961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youtube.com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/user/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educareschools</a:t>
            </a:r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21" y="318998"/>
            <a:ext cx="6118157" cy="4083417"/>
          </a:xfrm>
          <a:prstGeom prst="round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238678" y="5500720"/>
            <a:ext cx="336127" cy="27730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031831" y="5959477"/>
            <a:ext cx="543139" cy="21887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1280668" y="4560040"/>
            <a:ext cx="317500" cy="2857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258" y="5007358"/>
            <a:ext cx="311910" cy="311910"/>
          </a:xfrm>
          <a:prstGeom prst="rect">
            <a:avLst/>
          </a:prstGeom>
        </p:spPr>
      </p:pic>
      <p:sp>
        <p:nvSpPr>
          <p:cNvPr id="23" name="TextBox 22"/>
          <p:cNvSpPr txBox="1"/>
          <p:nvPr userDrawn="1"/>
        </p:nvSpPr>
        <p:spPr>
          <a:xfrm>
            <a:off x="2153895" y="4954165"/>
            <a:ext cx="3495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facebook.com/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educarenetwork</a:t>
            </a:r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146" y="121973"/>
            <a:ext cx="1803594" cy="96238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770" y="4503383"/>
            <a:ext cx="398200" cy="398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3E7F49D2-914E-46ED-AE24-41C131F5C6B2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39122C1A-0CF8-4ADE-A105-E529F2D16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898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6" r:id="rId3"/>
    <p:sldLayoutId id="2147483658" r:id="rId4"/>
    <p:sldLayoutId id="2147483661" r:id="rId5"/>
    <p:sldLayoutId id="2147483650" r:id="rId6"/>
    <p:sldLayoutId id="2147483652" r:id="rId7"/>
    <p:sldLayoutId id="2147483662" r:id="rId8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community.startearly.org/educareshare/educare-learning-network-meeting/m/presentations/2204" TargetMode="External"/><Relationship Id="rId13" Type="http://schemas.openxmlformats.org/officeDocument/2006/relationships/hyperlink" Target="https://community.startearly.org/educareshare/m/library/1192" TargetMode="External"/><Relationship Id="rId18" Type="http://schemas.openxmlformats.org/officeDocument/2006/relationships/hyperlink" Target="https://community.startearly.org/educareshare/m/library/1874" TargetMode="External"/><Relationship Id="rId3" Type="http://schemas.openxmlformats.org/officeDocument/2006/relationships/hyperlink" Target="https://community.startearly.org/educareshare/educare-learning-network-meeting/m/2023-network-meeting-session-materials/3304" TargetMode="External"/><Relationship Id="rId21" Type="http://schemas.openxmlformats.org/officeDocument/2006/relationships/hyperlink" Target="https://community.startearly.org/educareshare/m/library/2591" TargetMode="External"/><Relationship Id="rId7" Type="http://schemas.openxmlformats.org/officeDocument/2006/relationships/hyperlink" Target="https://community.startearly.org/educareshare/educare-learning-network-meeting/m/presentations/2201" TargetMode="External"/><Relationship Id="rId12" Type="http://schemas.openxmlformats.org/officeDocument/2006/relationships/hyperlink" Target="https://community.startearly.org/educareshare/m/library/1772" TargetMode="External"/><Relationship Id="rId17" Type="http://schemas.openxmlformats.org/officeDocument/2006/relationships/hyperlink" Target="https://community.startearly.org/educareshare/m/library/1873" TargetMode="External"/><Relationship Id="rId2" Type="http://schemas.openxmlformats.org/officeDocument/2006/relationships/notesSlide" Target="../notesSlides/notesSlide2.xml"/><Relationship Id="rId16" Type="http://schemas.openxmlformats.org/officeDocument/2006/relationships/hyperlink" Target="https://community.startearly.org/educareshare/m/library/1872" TargetMode="External"/><Relationship Id="rId20" Type="http://schemas.openxmlformats.org/officeDocument/2006/relationships/hyperlink" Target="https://community.startearly.org/educareshare/m/library/1876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community.startearly.org/educareshare/educare-learning-network-meeting/m/2022-network-meeting-session-materials/2909" TargetMode="External"/><Relationship Id="rId11" Type="http://schemas.openxmlformats.org/officeDocument/2006/relationships/hyperlink" Target="https://community.startearly.org/educareshare/m/library/1773" TargetMode="External"/><Relationship Id="rId5" Type="http://schemas.openxmlformats.org/officeDocument/2006/relationships/hyperlink" Target="https://community.startearly.org/educareshare/educare-learning-network-meeting/m/2022-network-meeting-session-materials/2905" TargetMode="External"/><Relationship Id="rId15" Type="http://schemas.openxmlformats.org/officeDocument/2006/relationships/hyperlink" Target="https://community.startearly.org/educareshare/m/library/1188" TargetMode="External"/><Relationship Id="rId10" Type="http://schemas.openxmlformats.org/officeDocument/2006/relationships/hyperlink" Target="https://community.startearly.org/educareshare/educare-learning-network-meeting/m/presentations/2194" TargetMode="External"/><Relationship Id="rId19" Type="http://schemas.openxmlformats.org/officeDocument/2006/relationships/hyperlink" Target="https://community.startearly.org/educareshare/m/library/1875" TargetMode="External"/><Relationship Id="rId4" Type="http://schemas.openxmlformats.org/officeDocument/2006/relationships/hyperlink" Target="https://community.startearly.org/educareshare/educare-learning-network-meeting/m/2023-network-meeting-session-materials/3302" TargetMode="External"/><Relationship Id="rId9" Type="http://schemas.openxmlformats.org/officeDocument/2006/relationships/hyperlink" Target="https://community.startearly.org/educareshare/educare-learning-network-meeting/m/presentations/2203" TargetMode="External"/><Relationship Id="rId14" Type="http://schemas.openxmlformats.org/officeDocument/2006/relationships/hyperlink" Target="https://community.startearly.org/educareshare/m/library/1190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ecconnector.org/educare-learning-network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 </a:t>
            </a:r>
            <a:fld id="{EA7FC2BA-D045-45E7-B2EC-0B30E086845B}" type="slidenum">
              <a:rPr lang="en-US" sz="1000"/>
              <a:pPr/>
              <a:t>1</a:t>
            </a:fld>
            <a:endParaRPr lang="en-US" dirty="0"/>
          </a:p>
        </p:txBody>
      </p:sp>
      <p:pic>
        <p:nvPicPr>
          <p:cNvPr id="5" name="Picture 4" descr="A picture containing text, person">
            <a:extLst>
              <a:ext uri="{FF2B5EF4-FFF2-40B4-BE49-F238E27FC236}">
                <a16:creationId xmlns:a16="http://schemas.microsoft.com/office/drawing/2014/main" id="{9BA6E086-66F0-BA4F-41D5-5322CE4BBD4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EED3220-0C6A-0EDC-FEB3-8DD01D4EBA24}"/>
              </a:ext>
            </a:extLst>
          </p:cNvPr>
          <p:cNvSpPr txBox="1"/>
          <p:nvPr/>
        </p:nvSpPr>
        <p:spPr>
          <a:xfrm>
            <a:off x="96253" y="5755594"/>
            <a:ext cx="56789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Planning for Data Dialogues		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02C69E-5510-0A8A-9E41-40FCBFCEA078}"/>
              </a:ext>
            </a:extLst>
          </p:cNvPr>
          <p:cNvSpPr txBox="1"/>
          <p:nvPr/>
        </p:nvSpPr>
        <p:spPr>
          <a:xfrm>
            <a:off x="5618747" y="5755594"/>
            <a:ext cx="55345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Presented by: Amanda Stein, Managing Director, Research &amp; Evaluation – Educare National Coordinating Office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3385AB4-C77D-5CD9-D946-2B1D4F548217}"/>
              </a:ext>
            </a:extLst>
          </p:cNvPr>
          <p:cNvSpPr/>
          <p:nvPr/>
        </p:nvSpPr>
        <p:spPr>
          <a:xfrm>
            <a:off x="1503947" y="3164305"/>
            <a:ext cx="2622885" cy="90236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901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Save the Date for the Educare Network Meeting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>
              <a:spcAft>
                <a:spcPts val="1200"/>
              </a:spcAft>
            </a:pPr>
            <a:r>
              <a:rPr lang="en-US" sz="2400" b="0" i="0" dirty="0">
                <a:effectLst/>
                <a:latin typeface="Arial" panose="020B0604020202020204" pitchFamily="34" charset="0"/>
              </a:rPr>
              <a:t>May 1-3, 2024 (Sioux City, IA) </a:t>
            </a:r>
          </a:p>
          <a:p>
            <a:pPr fontAlgn="base">
              <a:spcAft>
                <a:spcPts val="1200"/>
              </a:spcAft>
            </a:pPr>
            <a:r>
              <a:rPr lang="en-US" sz="2400" b="0" i="0" strike="noStrike" dirty="0">
                <a:effectLst/>
                <a:latin typeface="Arial" panose="020B0604020202020204" pitchFamily="34" charset="0"/>
              </a:rPr>
              <a:t>Sioux City Convention Center</a:t>
            </a:r>
            <a:r>
              <a:rPr lang="en-US" sz="2400" b="0" i="0" dirty="0">
                <a:effectLst/>
                <a:latin typeface="Arial" panose="020B0604020202020204" pitchFamily="34" charset="0"/>
              </a:rPr>
              <a:t> </a:t>
            </a:r>
          </a:p>
          <a:p>
            <a:pPr fontAlgn="base">
              <a:spcAft>
                <a:spcPts val="1200"/>
              </a:spcAft>
            </a:pPr>
            <a:r>
              <a:rPr lang="en-US" sz="2400" b="0" i="0" dirty="0">
                <a:effectLst/>
                <a:latin typeface="Arial" panose="020B0604020202020204" pitchFamily="34" charset="0"/>
              </a:rPr>
              <a:t>Courtyard by Marriott + Avid Hotel </a:t>
            </a:r>
          </a:p>
          <a:p>
            <a:pPr fontAlgn="base">
              <a:spcAft>
                <a:spcPts val="1200"/>
              </a:spcAft>
            </a:pPr>
            <a:r>
              <a:rPr lang="en-US" sz="2400" b="0" i="0" dirty="0">
                <a:effectLst/>
                <a:latin typeface="Arial" panose="020B0604020202020204" pitchFamily="34" charset="0"/>
              </a:rPr>
              <a:t>Pre-conference LEP Day – Tuesday April 30, 2024</a:t>
            </a:r>
          </a:p>
          <a:p>
            <a:pPr fontAlgn="base">
              <a:spcAft>
                <a:spcPts val="1200"/>
              </a:spcAft>
            </a:pPr>
            <a:r>
              <a:rPr lang="en-US" sz="2400" dirty="0">
                <a:latin typeface="Arial" panose="020B0604020202020204" pitchFamily="34" charset="0"/>
              </a:rPr>
              <a:t>Host: Educare Winnebago</a:t>
            </a:r>
            <a:endParaRPr lang="en-US" sz="2400" b="0" i="0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 </a:t>
            </a:r>
            <a:fld id="{EA7FC2BA-D045-45E7-B2EC-0B30E086845B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3405" y="1599564"/>
            <a:ext cx="2971800" cy="34979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670384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72979" y="1260880"/>
            <a:ext cx="11345779" cy="5176015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6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Lifting Family/Practitioner Voices through Advocacy, Activism, and Leadership</a:t>
            </a:r>
            <a:r>
              <a:rPr lang="en-US" sz="2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(i.e., engaging families as partners and leaders, family and parent/caregiver activism, engaging fathers as part of engaging the whole family, anti-bias/anti-racist approaches to family engagement, support for staff who aren’t sure how to engage with families, etc.) 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6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Building School Culture, Climate, and Community</a:t>
            </a:r>
            <a:r>
              <a:rPr lang="en-US" sz="2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(i.e., as a strategy for staff retention and rebuilding the ECE workforce, recruitment, morale, onboarding, performance management, change management, innovations in hiring requirements and practices, etc..) 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6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Native American and Tribal influence on Early Childhood Education</a:t>
            </a:r>
            <a:r>
              <a:rPr lang="en-US" sz="2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(i.e., Winnebago Educare staff or tribal members share info on Winnebago culture and ECE)  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6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Trauma-Informed Care &amp; Healing-Centered Engagement for Educare families, Staff, and Communities </a:t>
            </a:r>
            <a:r>
              <a:rPr lang="en-US" sz="2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(i.e., historical trauma, mental health, social emotional well-being, impact of staff well-being on children and families, impact of child and family well-being on staff, using reflective practice to support staff) 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6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Sustainability</a:t>
            </a:r>
            <a:r>
              <a:rPr lang="en-US" sz="2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(i.e., program operational functions including fundraising and philanthropy, strategic planning and visioning, finance/budgeting, workforce recruitment and retention, human resources etc..) </a:t>
            </a:r>
            <a:br>
              <a:rPr lang="en-US" sz="2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600" b="0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 </a:t>
            </a:r>
            <a:fld id="{EA7FC2BA-D045-45E7-B2EC-0B30E086845B}" type="slidenum">
              <a:rPr lang="en-US" sz="1000"/>
              <a:pPr/>
              <a:t>3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Meeting Focus Areas (Draft)</a:t>
            </a:r>
          </a:p>
        </p:txBody>
      </p:sp>
    </p:spTree>
    <p:extLst>
      <p:ext uri="{BB962C8B-B14F-4D97-AF65-F5344CB8AC3E}">
        <p14:creationId xmlns:p14="http://schemas.microsoft.com/office/powerpoint/2010/main" val="8840705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Data Dialogue Purpose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l" rtl="0" fontAlgn="base"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 process research evidence and Educare Network data focused on </a:t>
            </a:r>
            <a:r>
              <a:rPr lang="en-US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priority problems of practice or areas of inquiry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:  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 drive collaborative, interdisciplinary discussion and planning,   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 generate actionable ideas to advance continuous quality improvement in program practice and consider and articulate research and policy implications  </a:t>
            </a:r>
          </a:p>
          <a:p>
            <a:pPr marL="0" indent="0" algn="l" rtl="0" fontAlgn="base">
              <a:buNone/>
            </a:pP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indent="0" algn="l" rtl="0" fontAlgn="base"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These data dialogues also present an opportunity to:  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highlight Educare schools that excel at or are putting concentrated effort into these priority areas of practice, and  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 engage program leaders, practitioners, and parents to actively engage in data utilization while engaging in our research-practice partnership (RPP) approach.</a:t>
            </a:r>
          </a:p>
          <a:p>
            <a:pPr marL="0" indent="0" algn="l" rtl="0" fontAlgn="base">
              <a:buNone/>
            </a:pPr>
            <a:endParaRPr lang="en-US" sz="1600" b="0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 </a:t>
            </a:r>
            <a:fld id="{EA7FC2BA-D045-45E7-B2EC-0B30E086845B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8" name="Content Placeholder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9262" y="1607233"/>
            <a:ext cx="3003195" cy="37665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03760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Data-to-Practice Briefs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 fontAlgn="base"/>
            <a:r>
              <a:rPr lang="en-US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 provide Educare Network members and partners with information that:   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summarizes current, relevant research literature,  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presents relevant and timely network-wide and school-specific data and research findings,  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and focuses on specific </a:t>
            </a:r>
            <a:r>
              <a:rPr lang="en-US" sz="18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priority problems of practice or areas of inquiry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identified by Network leaders and researchers. 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endParaRPr lang="en-US" sz="18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 </a:t>
            </a:r>
            <a:fld id="{EA7FC2BA-D045-45E7-B2EC-0B30E086845B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5514" y="1604268"/>
            <a:ext cx="2989691" cy="3294095"/>
          </a:xfrm>
          <a:prstGeom prst="roundRect">
            <a:avLst>
              <a:gd name="adj" fmla="val 16667"/>
            </a:avLst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7672513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Data Dialogue Structure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Length:</a:t>
            </a:r>
            <a:r>
              <a:rPr lang="en-US" dirty="0"/>
              <a:t> 60-90 minutes</a:t>
            </a:r>
          </a:p>
          <a:p>
            <a:r>
              <a:rPr lang="en-US" b="1" dirty="0"/>
              <a:t>Audience: </a:t>
            </a:r>
            <a:r>
              <a:rPr lang="en-US" dirty="0"/>
              <a:t>All Network Meeting attendees are invited to join and these are the only sessions offered during their time slot.</a:t>
            </a:r>
          </a:p>
          <a:p>
            <a:r>
              <a:rPr lang="en-US" b="1" dirty="0"/>
              <a:t>General agenda</a:t>
            </a:r>
          </a:p>
          <a:p>
            <a:pPr lvl="1"/>
            <a:r>
              <a:rPr lang="en-US" dirty="0"/>
              <a:t>Welcome</a:t>
            </a:r>
          </a:p>
          <a:p>
            <a:pPr lvl="1"/>
            <a:r>
              <a:rPr lang="en-US" dirty="0"/>
              <a:t>Overview of findings/data in the brief</a:t>
            </a:r>
          </a:p>
          <a:p>
            <a:pPr lvl="1"/>
            <a:r>
              <a:rPr lang="en-US" dirty="0"/>
              <a:t>Network member panel discussion</a:t>
            </a:r>
          </a:p>
          <a:p>
            <a:pPr lvl="1"/>
            <a:r>
              <a:rPr lang="en-US" dirty="0"/>
              <a:t>Q&amp;A with Network member panel</a:t>
            </a:r>
          </a:p>
          <a:p>
            <a:pPr lvl="1"/>
            <a:r>
              <a:rPr lang="en-US" dirty="0"/>
              <a:t>Small group data dialogue</a:t>
            </a:r>
          </a:p>
          <a:p>
            <a:pPr lvl="1"/>
            <a:r>
              <a:rPr lang="en-US" dirty="0"/>
              <a:t>Wrap up</a:t>
            </a:r>
          </a:p>
          <a:p>
            <a:r>
              <a:rPr lang="en-US" b="1" dirty="0"/>
              <a:t>Roles: </a:t>
            </a:r>
            <a:r>
              <a:rPr lang="en-US" dirty="0"/>
              <a:t>Session host, presenter, panelists, panel discussion facilitator, data dialogue facilitator, table hosts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 </a:t>
            </a:r>
            <a:fld id="{EA7FC2BA-D045-45E7-B2EC-0B30E086845B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9753" y="1607121"/>
            <a:ext cx="2957885" cy="3573631"/>
          </a:xfrm>
          <a:prstGeom prst="roundRect">
            <a:avLst>
              <a:gd name="adj" fmla="val 16667"/>
            </a:avLst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6244522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Previous Data Dialogue Topics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87597" y="1232301"/>
            <a:ext cx="6165076" cy="5204165"/>
          </a:xfrm>
        </p:spPr>
        <p:txBody>
          <a:bodyPr>
            <a:noAutofit/>
          </a:bodyPr>
          <a:lstStyle/>
          <a:p>
            <a:pPr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200" b="0" i="0" u="none" strike="noStrike" dirty="0">
                <a:solidFill>
                  <a:srgbClr val="B5093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Teacher-Child Racial Match, School Racial Composition, and Outcomes for Black Children data brief</a:t>
            </a:r>
            <a:r>
              <a:rPr lang="en-US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(2023)</a:t>
            </a:r>
          </a:p>
          <a:p>
            <a:pPr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200" b="0" i="0" u="none" strike="noStrike" dirty="0">
                <a:solidFill>
                  <a:srgbClr val="B5093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Mindfulness in the Classroom: Teacher Well-Being and Child Executive Function Outcomes data brief</a:t>
            </a:r>
            <a:r>
              <a:rPr lang="en-US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(2023)</a:t>
            </a:r>
          </a:p>
          <a:p>
            <a:pPr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200" b="0" i="0" u="none" strike="noStrike" dirty="0">
                <a:solidFill>
                  <a:srgbClr val="B5093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Educare Staff Social-Emotional Well-Being Before and During the Pandemic</a:t>
            </a:r>
            <a:r>
              <a:rPr lang="en-US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(2022)</a:t>
            </a:r>
          </a:p>
          <a:p>
            <a:pPr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200" b="0" i="0" u="none" strike="noStrike" dirty="0">
                <a:solidFill>
                  <a:srgbClr val="B5093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2022 Data Brief: Educare Children’s Social Emotional Well-Being Before and During the Pandemic: An Exploration of Protective Factors</a:t>
            </a:r>
            <a:r>
              <a:rPr lang="en-US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(2022)</a:t>
            </a:r>
          </a:p>
          <a:p>
            <a:pPr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200" b="0" i="0" u="none" strike="noStrike" dirty="0">
                <a:solidFill>
                  <a:srgbClr val="B5093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Health Disparities and Children Enrolled in Educare: Health Needs in Educare: A Descriptive Look at Racial Disparities Related to Children's Health Conditions and Family Outcomes</a:t>
            </a:r>
            <a:r>
              <a:rPr lang="en-US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(2021)</a:t>
            </a:r>
          </a:p>
          <a:p>
            <a:pPr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200" b="0" i="0" u="none" strike="noStrike" dirty="0">
                <a:solidFill>
                  <a:srgbClr val="B5093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Staff Turnover in Educare Schools</a:t>
            </a:r>
            <a:r>
              <a:rPr lang="en-US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(2021)</a:t>
            </a:r>
          </a:p>
          <a:p>
            <a:pPr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200" b="0" i="0" u="none" strike="noStrike" dirty="0">
                <a:solidFill>
                  <a:srgbClr val="B5093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Racial Equity in Educare Schools: What Happened After Our Network Conversation about Racial/Ethnic Composition?</a:t>
            </a:r>
            <a:r>
              <a:rPr lang="en-US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(2021)</a:t>
            </a:r>
          </a:p>
          <a:p>
            <a:pPr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200" b="0" i="0" u="none" strike="noStrike" dirty="0">
                <a:solidFill>
                  <a:srgbClr val="B5093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Educare Schools and the COVID-19 Pandemic: Evidence of the Effects of the Pandemic for Educare Schools, Staff, and </a:t>
            </a:r>
            <a:r>
              <a:rPr lang="en-US" sz="1200" b="0" i="0" u="none" strike="noStrike">
                <a:solidFill>
                  <a:srgbClr val="B5093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Families</a:t>
            </a:r>
            <a:r>
              <a:rPr lang="en-US" sz="1200" b="0" i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(2021)</a:t>
            </a:r>
            <a:endParaRPr lang="en-US" sz="1200" b="0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200" b="0" i="0" u="none" strike="noStrike" dirty="0">
                <a:solidFill>
                  <a:srgbClr val="B5093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11"/>
              </a:rPr>
              <a:t>Internal Data-to-Practice Brief: Student-Family Health Needs in Educare (2020)</a:t>
            </a:r>
            <a:r>
              <a:rPr lang="en-US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200" dirty="0">
                <a:solidFill>
                  <a:srgbClr val="B50938"/>
                </a:solidFill>
                <a:latin typeface="Arial" panose="020B0604020202020204" pitchFamily="34" charset="0"/>
                <a:cs typeface="Arial" panose="020B0604020202020204" pitchFamily="34" charset="0"/>
                <a:hlinkClick r:id="rId12"/>
              </a:rPr>
              <a:t>Internal Data-to-Practice Brief: Racial/Ethnic Composition Data Dialogue (2020)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 </a:t>
            </a:r>
            <a:fld id="{EA7FC2BA-D045-45E7-B2EC-0B30E086845B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D4D117AB-88BA-49F0-AC45-DE3BFFCF08C0}"/>
              </a:ext>
            </a:extLst>
          </p:cNvPr>
          <p:cNvSpPr txBox="1">
            <a:spLocks/>
          </p:cNvSpPr>
          <p:nvPr/>
        </p:nvSpPr>
        <p:spPr>
          <a:xfrm>
            <a:off x="6352673" y="1132467"/>
            <a:ext cx="5634965" cy="496824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lnSpc>
                <a:spcPts val="2400"/>
              </a:lnSpc>
              <a:spcBef>
                <a:spcPct val="20000"/>
              </a:spcBef>
              <a:buClr>
                <a:srgbClr val="B50938"/>
              </a:buClr>
              <a:buFont typeface="Arial" panose="020B0604020202020204" pitchFamily="34" charset="0"/>
              <a:buChar char="•"/>
              <a:defRPr sz="2000" b="0" i="0" kern="1200" spc="2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defRPr>
            </a:lvl1pPr>
            <a:lvl2pPr marL="649224" indent="-285750" algn="l" defTabSz="914400" rtl="0" eaLnBrk="1" latinLnBrk="0" hangingPunct="1">
              <a:spcBef>
                <a:spcPct val="20000"/>
              </a:spcBef>
              <a:buClr>
                <a:srgbClr val="B50938"/>
              </a:buClr>
              <a:buSzPct val="70000"/>
              <a:buFont typeface="Courier New" panose="02070309020205020404" pitchFamily="49" charset="0"/>
              <a:buChar char="o"/>
              <a:defRPr sz="2000" kern="1200">
                <a:solidFill>
                  <a:srgbClr val="595959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B50938"/>
              </a:buClr>
              <a:buFont typeface="Arial" pitchFamily="34" charset="0"/>
              <a:buChar char="•"/>
              <a:defRPr sz="2000" kern="1200">
                <a:solidFill>
                  <a:srgbClr val="595959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200" dirty="0">
                <a:solidFill>
                  <a:srgbClr val="B50938"/>
                </a:solidFill>
                <a:latin typeface="Arial" panose="020B0604020202020204" pitchFamily="34" charset="0"/>
                <a:cs typeface="Arial" panose="020B0604020202020204" pitchFamily="34" charset="0"/>
                <a:hlinkClick r:id="rId13"/>
              </a:rPr>
              <a:t>Internal Data-to-Practice Brief: Racial/Ethnic Composition – Associations with Classroom Environment and Children’s Outcomes (2019)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200" dirty="0">
                <a:solidFill>
                  <a:srgbClr val="B50938"/>
                </a:solidFill>
                <a:latin typeface="Arial" panose="020B0604020202020204" pitchFamily="34" charset="0"/>
                <a:cs typeface="Arial" panose="020B0604020202020204" pitchFamily="34" charset="0"/>
                <a:hlinkClick r:id="rId14"/>
              </a:rPr>
              <a:t>Internal Data-to-Practice Brief: Quality of Family Support Staff and Parent Relationships (2019)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200" dirty="0">
                <a:solidFill>
                  <a:srgbClr val="B50938"/>
                </a:solidFill>
                <a:latin typeface="Arial" panose="020B0604020202020204" pitchFamily="34" charset="0"/>
                <a:cs typeface="Arial" panose="020B0604020202020204" pitchFamily="34" charset="0"/>
                <a:hlinkClick r:id="rId15"/>
              </a:rPr>
              <a:t>Internal Data-to-Practice Brief: Children with Disabilities in Educare Schools (2019)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200" dirty="0">
                <a:solidFill>
                  <a:srgbClr val="B50938"/>
                </a:solidFill>
                <a:latin typeface="Arial" panose="020B0604020202020204" pitchFamily="34" charset="0"/>
                <a:cs typeface="Arial" panose="020B0604020202020204" pitchFamily="34" charset="0"/>
                <a:hlinkClick r:id="rId16"/>
              </a:rPr>
              <a:t>Internal Data-to-Practice Brief: Educare Staff Beliefs and Practice and Student Outcomes (2018)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200" dirty="0">
                <a:solidFill>
                  <a:srgbClr val="B50938"/>
                </a:solidFill>
                <a:latin typeface="Arial" panose="020B0604020202020204" pitchFamily="34" charset="0"/>
                <a:cs typeface="Arial" panose="020B0604020202020204" pitchFamily="34" charset="0"/>
                <a:hlinkClick r:id="rId17"/>
              </a:rPr>
              <a:t>Internal Data-to-Practice Brief: Family Engagement in Educare - What Have We Learned? (2018)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200" u="sng" dirty="0">
                <a:solidFill>
                  <a:srgbClr val="B50938"/>
                </a:solidFill>
                <a:latin typeface="Arial" panose="020B0604020202020204" pitchFamily="34" charset="0"/>
                <a:cs typeface="Arial" panose="020B0604020202020204" pitchFamily="34" charset="0"/>
                <a:hlinkClick r:id="rId18"/>
              </a:rPr>
              <a:t>Internal Data-to-Practice Brief: Exploring the Relationships between Student-Family Risks, Teacher Experiences and Teaching Quality within Classrooms (2018)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200" dirty="0">
                <a:solidFill>
                  <a:srgbClr val="B50938"/>
                </a:solidFill>
                <a:latin typeface="Arial" panose="020B0604020202020204" pitchFamily="34" charset="0"/>
                <a:cs typeface="Arial" panose="020B0604020202020204" pitchFamily="34" charset="0"/>
                <a:hlinkClick r:id="rId19"/>
              </a:rPr>
              <a:t>Internal Data-to-Practice Brief: Family Engagement Is Everyone’s Business: Linking Staff Practices to Family Outcomes (2017)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200" dirty="0">
                <a:solidFill>
                  <a:srgbClr val="B50938"/>
                </a:solidFill>
                <a:latin typeface="Arial" panose="020B0604020202020204" pitchFamily="34" charset="0"/>
                <a:cs typeface="Arial" panose="020B0604020202020204" pitchFamily="34" charset="0"/>
                <a:hlinkClick r:id="rId20"/>
              </a:rPr>
              <a:t>Internal Data-to-Practice Brief: Classroom Quality in the Educare Learning Network (2017)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200" dirty="0">
                <a:solidFill>
                  <a:srgbClr val="B50938"/>
                </a:solidFill>
                <a:latin typeface="Arial" panose="020B0604020202020204" pitchFamily="34" charset="0"/>
                <a:cs typeface="Arial" panose="020B0604020202020204" pitchFamily="34" charset="0"/>
                <a:hlinkClick r:id="rId21"/>
              </a:rPr>
              <a:t>The Importance of Attendance in Early Childhood: Evidence from the Educare Learning Network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(2017)</a:t>
            </a:r>
          </a:p>
        </p:txBody>
      </p:sp>
    </p:spTree>
    <p:extLst>
      <p:ext uri="{BB962C8B-B14F-4D97-AF65-F5344CB8AC3E}">
        <p14:creationId xmlns:p14="http://schemas.microsoft.com/office/powerpoint/2010/main" val="2158254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add Headline Text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Click to add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 </a:t>
            </a:r>
            <a:fld id="{EA7FC2BA-D045-45E7-B2EC-0B30E086845B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900" y="1613061"/>
            <a:ext cx="2941003" cy="32054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9107664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 </a:t>
            </a:r>
            <a:fld id="{EA7FC2BA-D045-45E7-B2EC-0B30E086845B}" type="slidenum">
              <a:rPr lang="en-US" sz="1000"/>
              <a:pPr/>
              <a:t>9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741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add Headline Text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Click to add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 </a:t>
            </a:r>
            <a:fld id="{EA7FC2BA-D045-45E7-B2EC-0B30E086845B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3212" y="1600279"/>
            <a:ext cx="2941003" cy="31967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3077515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475" y="1609529"/>
            <a:ext cx="2941003" cy="31121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add Headline Text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Click to add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 </a:t>
            </a:r>
            <a:fld id="{EA7FC2BA-D045-45E7-B2EC-0B30E086845B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2265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add Headline Text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Click to add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 </a:t>
            </a:r>
            <a:fld id="{EA7FC2BA-D045-45E7-B2EC-0B30E086845B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0578" y="1609736"/>
            <a:ext cx="2889739" cy="36656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9107664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add Headline Text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Click to add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 </a:t>
            </a:r>
            <a:fld id="{EA7FC2BA-D045-45E7-B2EC-0B30E086845B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3341" y="1612771"/>
            <a:ext cx="2895600" cy="37593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9107664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add Headline Text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Click to add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 </a:t>
            </a:r>
            <a:fld id="{EA7FC2BA-D045-45E7-B2EC-0B30E086845B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1072" y="1603077"/>
            <a:ext cx="2941003" cy="38612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9107664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add Headline Text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Click to add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 </a:t>
            </a:r>
            <a:fld id="{EA7FC2BA-D045-45E7-B2EC-0B30E086845B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3345" y="1612499"/>
            <a:ext cx="2895600" cy="37282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9107664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add Headline Text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Click to add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 </a:t>
            </a:r>
            <a:fld id="{EA7FC2BA-D045-45E7-B2EC-0B30E086845B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8" name="Content Placeholder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3341" y="1600286"/>
            <a:ext cx="2895600" cy="35456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9107664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add Headline Text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Click to add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 </a:t>
            </a:r>
            <a:fld id="{EA7FC2BA-D045-45E7-B2EC-0B30E086845B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6087" y="1616247"/>
            <a:ext cx="2895600" cy="38587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9107664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add Headline Text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Click to add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 </a:t>
            </a:r>
            <a:fld id="{EA7FC2BA-D045-45E7-B2EC-0B30E086845B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0465" y="1615928"/>
            <a:ext cx="2846717" cy="32584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1530703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add Headline Text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Click to add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 </a:t>
            </a:r>
            <a:fld id="{EA7FC2BA-D045-45E7-B2EC-0B30E086845B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4385" y="1555085"/>
            <a:ext cx="2755489" cy="43405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2769363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add Headline Text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Click to add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 </a:t>
            </a:r>
            <a:fld id="{EA7FC2BA-D045-45E7-B2EC-0B30E086845B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9271" y="1606843"/>
            <a:ext cx="2741276" cy="4114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2671815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add Headline Text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Click to add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 </a:t>
            </a:r>
            <a:fld id="{EA7FC2BA-D045-45E7-B2EC-0B30E086845B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0287" y="1606844"/>
            <a:ext cx="2655726" cy="38140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397475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add Headline Text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Click to add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 </a:t>
            </a:r>
            <a:fld id="{EA7FC2BA-D045-45E7-B2EC-0B30E086845B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8903" y="1606843"/>
            <a:ext cx="2698278" cy="4038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2280455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add Headline Text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Click to add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 </a:t>
            </a:r>
            <a:fld id="{EA7FC2BA-D045-45E7-B2EC-0B30E086845B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2382" y="1614015"/>
            <a:ext cx="2844800" cy="42637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4476277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add Headline Text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Click to add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 </a:t>
            </a:r>
            <a:fld id="{EA7FC2BA-D045-45E7-B2EC-0B30E086845B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023" y="1606844"/>
            <a:ext cx="2658254" cy="39845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2899972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0930" y="1615470"/>
            <a:ext cx="2645664" cy="3962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add Headline Text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Click to add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 </a:t>
            </a:r>
            <a:fld id="{EA7FC2BA-D045-45E7-B2EC-0B30E086845B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9846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4000" dirty="0">
              <a:solidFill>
                <a:srgbClr val="B5093A"/>
              </a:solidFill>
            </a:endParaRPr>
          </a:p>
          <a:p>
            <a:pPr marL="0" indent="0">
              <a:buNone/>
            </a:pPr>
            <a:endParaRPr lang="en-US" sz="4000" dirty="0">
              <a:solidFill>
                <a:srgbClr val="B5093A"/>
              </a:solidFill>
            </a:endParaRPr>
          </a:p>
          <a:p>
            <a:pPr marL="0" indent="0">
              <a:buNone/>
            </a:pPr>
            <a:endParaRPr lang="en-US" sz="4000" dirty="0">
              <a:solidFill>
                <a:srgbClr val="B5093A"/>
              </a:solidFill>
            </a:endParaRPr>
          </a:p>
          <a:p>
            <a:pPr marL="0" indent="0">
              <a:buNone/>
            </a:pPr>
            <a:endParaRPr lang="en-US" sz="4000" dirty="0">
              <a:solidFill>
                <a:srgbClr val="B5093A"/>
              </a:solidFill>
            </a:endParaRPr>
          </a:p>
          <a:p>
            <a:pPr marL="0" indent="0">
              <a:buNone/>
            </a:pPr>
            <a:endParaRPr lang="en-US" sz="4000" dirty="0">
              <a:solidFill>
                <a:srgbClr val="B5093A"/>
              </a:solidFill>
            </a:endParaRPr>
          </a:p>
          <a:p>
            <a:pPr marL="0" indent="0" algn="ctr">
              <a:buNone/>
            </a:pPr>
            <a:r>
              <a:rPr lang="en-US" sz="4000" dirty="0">
                <a:solidFill>
                  <a:srgbClr val="B5093A"/>
                </a:solidFill>
              </a:rPr>
              <a:t>Questions?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 </a:t>
            </a:r>
            <a:fld id="{EA7FC2BA-D045-45E7-B2EC-0B30E086845B}" type="slidenum">
              <a:rPr lang="en-US" sz="1000"/>
              <a:pPr/>
              <a:t>26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1549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782" y="740827"/>
            <a:ext cx="6223375" cy="31960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4220" y="4443320"/>
            <a:ext cx="12019547" cy="164179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400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 the Network Meeting, find materials on </a:t>
            </a:r>
            <a:r>
              <a:rPr lang="en-US" sz="3400" dirty="0" err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EducareShare</a:t>
            </a:r>
            <a:r>
              <a:rPr lang="en-US" sz="3400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3400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https://ecconnector.org/educare-learning-network/</a:t>
            </a:r>
            <a:r>
              <a:rPr lang="en-US" sz="3400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341402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Title of Presentation 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77079" y="1304919"/>
            <a:ext cx="6669680" cy="4968240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spcAft>
                <a:spcPts val="2400"/>
              </a:spcAft>
              <a:buNone/>
            </a:pPr>
            <a:r>
              <a:rPr lang="en-US" sz="3200" dirty="0"/>
              <a:t>Please complete the end of session survey by clicking the link in the session description in the mobile app or by scanning the QR code.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We appreciate your feedback!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 </a:t>
            </a:r>
            <a:fld id="{EA7FC2BA-D045-45E7-B2EC-0B30E086845B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5" name="Picture 4" descr="Qr code&#10;&#10;Description automatically generated">
            <a:extLst>
              <a:ext uri="{FF2B5EF4-FFF2-40B4-BE49-F238E27FC236}">
                <a16:creationId xmlns:a16="http://schemas.microsoft.com/office/drawing/2014/main" id="{EE57ADE4-DCD6-9DC0-D424-3D5B451324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7072" y="1913522"/>
            <a:ext cx="3375886" cy="3375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794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19977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ducar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B50938"/>
      </a:accent1>
      <a:accent2>
        <a:srgbClr val="522C1B"/>
      </a:accent2>
      <a:accent3>
        <a:srgbClr val="5E632C"/>
      </a:accent3>
      <a:accent4>
        <a:srgbClr val="5B3B74"/>
      </a:accent4>
      <a:accent5>
        <a:srgbClr val="BE6D30"/>
      </a:accent5>
      <a:accent6>
        <a:srgbClr val="D9CFC0"/>
      </a:accent6>
      <a:hlink>
        <a:srgbClr val="0000FF"/>
      </a:hlink>
      <a:folHlink>
        <a:srgbClr val="800080"/>
      </a:folHlink>
    </a:clrScheme>
    <a:fontScheme name="Educare - PowerPoin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ducare Widescreen PowerPoint Template 04-19-2017" id="{F468CD31-76BE-48DF-A8B4-1B991E71974E}" vid="{8C947CA7-5448-4320-8E4F-1AE4E67127C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a22c0490-a220-4a99-9045-a3ef56c8673a" ContentTypeId="0x0101" PreviousValue="false"/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a9ee4e4-cd82-44d6-9752-a28650231eae" xsi:nil="true"/>
    <_ip_UnifiedCompliancePolicyUIAction xmlns="http://schemas.microsoft.com/sharepoint/v3" xsi:nil="true"/>
    <lcf76f155ced4ddcb4097134ff3c332f xmlns="4e679f9a-67a6-4ca3-91bd-2978ae4b6e21">
      <Terms xmlns="http://schemas.microsoft.com/office/infopath/2007/PartnerControls"/>
    </lcf76f155ced4ddcb4097134ff3c332f>
    <p8e179d99cdd4b34b7165135c28c20d1 xmlns="ea9ee4e4-cd82-44d6-9752-a28650231eae">
      <Terms xmlns="http://schemas.microsoft.com/office/infopath/2007/PartnerControls"/>
    </p8e179d99cdd4b34b7165135c28c20d1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BAEE1579F85A54089F3ECCF050BD66F" ma:contentTypeVersion="20" ma:contentTypeDescription="Create a new document." ma:contentTypeScope="" ma:versionID="c908fc1adf0923487ec210903100f581">
  <xsd:schema xmlns:xsd="http://www.w3.org/2001/XMLSchema" xmlns:xs="http://www.w3.org/2001/XMLSchema" xmlns:p="http://schemas.microsoft.com/office/2006/metadata/properties" xmlns:ns1="http://schemas.microsoft.com/sharepoint/v3" xmlns:ns2="ea9ee4e4-cd82-44d6-9752-a28650231eae" xmlns:ns3="4e679f9a-67a6-4ca3-91bd-2978ae4b6e21" xmlns:ns4="bb6c58bc-a498-4868-ae06-9cd262882ae9" targetNamespace="http://schemas.microsoft.com/office/2006/metadata/properties" ma:root="true" ma:fieldsID="7469cadda78a0f8b3eb291ff6c21dd48" ns1:_="" ns2:_="" ns3:_="" ns4:_="">
    <xsd:import namespace="http://schemas.microsoft.com/sharepoint/v3"/>
    <xsd:import namespace="ea9ee4e4-cd82-44d6-9752-a28650231eae"/>
    <xsd:import namespace="4e679f9a-67a6-4ca3-91bd-2978ae4b6e21"/>
    <xsd:import namespace="bb6c58bc-a498-4868-ae06-9cd262882ae9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2:TaxCatchAllLabel" minOccurs="0"/>
                <xsd:element ref="ns2:p8e179d99cdd4b34b7165135c28c20d1" minOccurs="0"/>
                <xsd:element ref="ns3:MediaServiceDateTaken" minOccurs="0"/>
                <xsd:element ref="ns3:MediaServiceOCR" minOccurs="0"/>
                <xsd:element ref="ns3:MediaServiceLocation" minOccurs="0"/>
                <xsd:element ref="ns3:MediaLengthInSeconds" minOccurs="0"/>
                <xsd:element ref="ns4:SharedWithUsers" minOccurs="0"/>
                <xsd:element ref="ns4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KeyPoints" minOccurs="0"/>
                <xsd:element ref="ns3:MediaServiceAutoKeyPoints" minOccurs="0"/>
                <xsd:element ref="ns1:_ip_UnifiedCompliancePolicyProperties" minOccurs="0"/>
                <xsd:element ref="ns1:_ip_UnifiedCompliancePolicyUIAction" minOccurs="0"/>
                <xsd:element ref="ns3:lcf76f155ced4ddcb4097134ff3c332f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9ee4e4-cd82-44d6-9752-a28650231eae" elementFormDefault="qualified">
    <xsd:import namespace="http://schemas.microsoft.com/office/2006/documentManagement/types"/>
    <xsd:import namespace="http://schemas.microsoft.com/office/infopath/2007/PartnerControls"/>
    <xsd:element name="TaxCatchAll" ma:index="7" nillable="true" ma:displayName="Taxonomy Catch All Column" ma:hidden="true" ma:list="{5fee0dc9-b06f-4db6-a874-96f5b41c3934}" ma:internalName="TaxCatchAll" ma:showField="CatchAllData" ma:web="bb6c58bc-a498-4868-ae06-9cd262882ae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8" nillable="true" ma:displayName="Taxonomy Catch All Column1" ma:hidden="true" ma:list="{5fee0dc9-b06f-4db6-a874-96f5b41c3934}" ma:internalName="TaxCatchAllLabel" ma:readOnly="true" ma:showField="CatchAllDataLabel" ma:web="bb6c58bc-a498-4868-ae06-9cd262882ae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8e179d99cdd4b34b7165135c28c20d1" ma:index="10" nillable="true" ma:taxonomy="true" ma:internalName="p8e179d99cdd4b34b7165135c28c20d1" ma:taxonomyFieldName="Document_x0020_Category1" ma:displayName="Document Category" ma:readOnly="false" ma:default="" ma:fieldId="{98e179d9-9cdd-4b34-b716-5135c28c20d1}" ma:taxonomyMulti="true" ma:sspId="a22c0490-a220-4a99-9045-a3ef56c8673a" ma:termSetId="3ffe97f8-5409-40f3-8c42-9211f27801ac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679f9a-67a6-4ca3-91bd-2978ae4b6e21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  <xsd:element name="MediaServiceMetadata" ma:index="1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20" nillable="true" ma:displayName="Tags" ma:internalName="MediaServiceAutoTags" ma:readOnly="true">
      <xsd:simpleType>
        <xsd:restriction base="dms:Text"/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KeyPoints" ma:index="2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KeyPoints" ma:index="24" nillable="true" ma:displayName="MediaServiceAutoKeyPoints" ma:hidden="true" ma:internalName="MediaServiceAutoKeyPoints" ma:readOnly="true">
      <xsd:simpleType>
        <xsd:restriction base="dms:Note"/>
      </xsd:simpleType>
    </xsd:element>
    <xsd:element name="lcf76f155ced4ddcb4097134ff3c332f" ma:index="28" nillable="true" ma:taxonomy="true" ma:internalName="lcf76f155ced4ddcb4097134ff3c332f" ma:taxonomyFieldName="MediaServiceImageTags" ma:displayName="Image Tags" ma:readOnly="false" ma:fieldId="{5cf76f15-5ced-4ddc-b409-7134ff3c332f}" ma:taxonomyMulti="true" ma:sspId="a22c0490-a220-4a99-9045-a3ef56c8673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9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6c58bc-a498-4868-ae06-9cd262882ae9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1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557FD66-E7AE-4A6A-9C31-07097905A58B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831A3F7E-9E07-4034-A4A2-1B8CB03C904B}">
  <ds:schemaRefs>
    <ds:schemaRef ds:uri="ea9ee4e4-cd82-44d6-9752-a28650231eae"/>
    <ds:schemaRef ds:uri="http://purl.org/dc/dcmitype/"/>
    <ds:schemaRef ds:uri="4e679f9a-67a6-4ca3-91bd-2978ae4b6e21"/>
    <ds:schemaRef ds:uri="http://www.w3.org/XML/1998/namespace"/>
    <ds:schemaRef ds:uri="http://purl.org/dc/terms/"/>
    <ds:schemaRef ds:uri="http://purl.org/dc/elements/1.1/"/>
    <ds:schemaRef ds:uri="http://schemas.microsoft.com/sharepoint/v3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bb6c58bc-a498-4868-ae06-9cd262882ae9"/>
  </ds:schemaRefs>
</ds:datastoreItem>
</file>

<file path=customXml/itemProps3.xml><?xml version="1.0" encoding="utf-8"?>
<ds:datastoreItem xmlns:ds="http://schemas.openxmlformats.org/officeDocument/2006/customXml" ds:itemID="{D5CE0BC6-D66C-49DF-82DD-21B18319AF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ea9ee4e4-cd82-44d6-9752-a28650231eae"/>
    <ds:schemaRef ds:uri="4e679f9a-67a6-4ca3-91bd-2978ae4b6e21"/>
    <ds:schemaRef ds:uri="bb6c58bc-a498-4868-ae06-9cd262882ae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5C4B68C4-E259-43CE-B9DA-42638E79029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Educare Widescreen PowerPoint Template 04-19-2017</Template>
  <TotalTime>238</TotalTime>
  <Words>1678</Words>
  <Application>Microsoft Office PowerPoint</Application>
  <PresentationFormat>Widescreen</PresentationFormat>
  <Paragraphs>176</Paragraphs>
  <Slides>29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Calibri</vt:lpstr>
      <vt:lpstr>Courier New</vt:lpstr>
      <vt:lpstr>Verdana</vt:lpstr>
      <vt:lpstr>Office Theme</vt:lpstr>
      <vt:lpstr>PowerPoint Presentation</vt:lpstr>
      <vt:lpstr>Save the Date for the Educare Network Meeting</vt:lpstr>
      <vt:lpstr>Network Meeting Focus Areas (Draft)</vt:lpstr>
      <vt:lpstr>Data Dialogue Purpose</vt:lpstr>
      <vt:lpstr>Data-to-Practice Briefs</vt:lpstr>
      <vt:lpstr>Data Dialogue Structure</vt:lpstr>
      <vt:lpstr>Previous Data Dialogue Topics</vt:lpstr>
      <vt:lpstr>Click to add Headline Text </vt:lpstr>
      <vt:lpstr>PowerPoint Presentation</vt:lpstr>
      <vt:lpstr>Click to add Headline Text </vt:lpstr>
      <vt:lpstr>Click to add Headline Text </vt:lpstr>
      <vt:lpstr>Click to add Headline Text </vt:lpstr>
      <vt:lpstr>Click to add Headline Text </vt:lpstr>
      <vt:lpstr>Click to add Headline Text </vt:lpstr>
      <vt:lpstr>Click to add Headline Text </vt:lpstr>
      <vt:lpstr>Click to add Headline Text </vt:lpstr>
      <vt:lpstr>Click to add Headline Text </vt:lpstr>
      <vt:lpstr>Click to add Headline Text </vt:lpstr>
      <vt:lpstr>Click to add Headline Text </vt:lpstr>
      <vt:lpstr>Click to add Headline Text </vt:lpstr>
      <vt:lpstr>Click to add Headline Text </vt:lpstr>
      <vt:lpstr>Click to add Headline Text </vt:lpstr>
      <vt:lpstr>Click to add Headline Text </vt:lpstr>
      <vt:lpstr>Click to add Headline Text </vt:lpstr>
      <vt:lpstr>Click to add Headline Text </vt:lpstr>
      <vt:lpstr>PowerPoint Presentation</vt:lpstr>
      <vt:lpstr>PowerPoint Presentation</vt:lpstr>
      <vt:lpstr>Title of Presentation </vt:lpstr>
      <vt:lpstr>PowerPoint Presentation</vt:lpstr>
    </vt:vector>
  </TitlesOfParts>
  <Company>Ounce of Prevention Fund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creator>Zimmer, Margaret</dc:creator>
  <dc:description>Educare PowerPoint Template</dc:description>
  <cp:lastModifiedBy>Amanda Stein</cp:lastModifiedBy>
  <cp:revision>11</cp:revision>
  <cp:lastPrinted>2015-11-19T21:55:23Z</cp:lastPrinted>
  <dcterms:created xsi:type="dcterms:W3CDTF">2018-12-03T18:26:14Z</dcterms:created>
  <dcterms:modified xsi:type="dcterms:W3CDTF">2023-12-06T12:58:32Z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0x0101007BAEE1579F85A54089F3ECCF050BD66F</vt:lpwstr>
  </property>
  <property fmtid="{D5CDD505-2E9C-101B-9397-08002B2CF9AE}" pid="3" name="TaxKeyword">
    <vt:lpwstr/>
  </property>
  <property fmtid="{D5CDD505-2E9C-101B-9397-08002B2CF9AE}" pid="4" name="Category">
    <vt:lpwstr>;#Educare;#Other;#</vt:lpwstr>
  </property>
  <property fmtid="{D5CDD505-2E9C-101B-9397-08002B2CF9AE}" pid="5" name="ld3da3fc3c2c45c3bee2594779fdc40d">
    <vt:lpwstr/>
  </property>
  <property fmtid="{D5CDD505-2E9C-101B-9397-08002B2CF9AE}" pid="6" name="Document Type">
    <vt:lpwstr>486;#Brand standards and templates|149e2a60-7d48-4eb6-8baf-ed69fc7437fe</vt:lpwstr>
  </property>
  <property fmtid="{D5CDD505-2E9C-101B-9397-08002B2CF9AE}" pid="7" name="Publisher or Source">
    <vt:lpwstr/>
  </property>
  <property fmtid="{D5CDD505-2E9C-101B-9397-08002B2CF9AE}" pid="8" name="m2aa6130a097472d9c3a70e9b3c31137">
    <vt:lpwstr/>
  </property>
  <property fmtid="{D5CDD505-2E9C-101B-9397-08002B2CF9AE}" pid="9" name="Geographic Area">
    <vt:lpwstr/>
  </property>
  <property fmtid="{D5CDD505-2E9C-101B-9397-08002B2CF9AE}" pid="10" name="External_x0020_Document_x0020_Type">
    <vt:lpwstr/>
  </property>
  <property fmtid="{D5CDD505-2E9C-101B-9397-08002B2CF9AE}" pid="11" name="Strategic Impact Area">
    <vt:lpwstr/>
  </property>
  <property fmtid="{D5CDD505-2E9C-101B-9397-08002B2CF9AE}" pid="12" name="Division">
    <vt:lpwstr>115;#Communications|0896aad9-9dfb-4147-8af0-adc69ccb4282</vt:lpwstr>
  </property>
  <property fmtid="{D5CDD505-2E9C-101B-9397-08002B2CF9AE}" pid="13" name="Audience12">
    <vt:lpwstr>533;#External Use Permitted|1ca30b44-7052-4b64-85f4-02efc6103120</vt:lpwstr>
  </property>
  <property fmtid="{D5CDD505-2E9C-101B-9397-08002B2CF9AE}" pid="14" name="Audience1">
    <vt:lpwstr>External Use with Permissions</vt:lpwstr>
  </property>
  <property fmtid="{D5CDD505-2E9C-101B-9397-08002B2CF9AE}" pid="15" name="Division0">
    <vt:lpwstr>494;#Communications|0896aad9-9dfb-4147-8af0-adc69ccb4282</vt:lpwstr>
  </property>
  <property fmtid="{D5CDD505-2E9C-101B-9397-08002B2CF9AE}" pid="16" name="n86e041d275f41248e2bf88cc0ed36ef">
    <vt:lpwstr>Communications|0896aad9-9dfb-4147-8af0-adc69ccb4282</vt:lpwstr>
  </property>
  <property fmtid="{D5CDD505-2E9C-101B-9397-08002B2CF9AE}" pid="17" name="Project">
    <vt:lpwstr/>
  </property>
  <property fmtid="{D5CDD505-2E9C-101B-9397-08002B2CF9AE}" pid="18" name="Authors">
    <vt:lpwstr>111;#i:0#.f|membership|jsommer@ounceofprevention.org,#i:0#.f|membership|jsommer@ounceofprevention.org,#jsommer@ounceofprevention.org,#jsommer@ounceofprevention.org,#Sommer, Jason,#,#Communications,#Marketing and Communications Manager</vt:lpwstr>
  </property>
  <property fmtid="{D5CDD505-2E9C-101B-9397-08002B2CF9AE}" pid="19" name="j5fd8903f2304f88a9ed9c709b67b361">
    <vt:lpwstr>External Use Permitted|1ca30b44-7052-4b64-85f4-02efc6103120</vt:lpwstr>
  </property>
  <property fmtid="{D5CDD505-2E9C-101B-9397-08002B2CF9AE}" pid="20" name="f7e0a27d1a2940ee8dd452675b58c889">
    <vt:lpwstr>Communications|0896aad9-9dfb-4147-8af0-adc69ccb4282</vt:lpwstr>
  </property>
  <property fmtid="{D5CDD505-2E9C-101B-9397-08002B2CF9AE}" pid="21" name="aa56ad7ced124fff8ff86501e1df3bf7">
    <vt:lpwstr/>
  </property>
  <property fmtid="{D5CDD505-2E9C-101B-9397-08002B2CF9AE}" pid="22" name="a4233a1223be4012b33e656a8522fdc9">
    <vt:lpwstr>Brand standards and templates|149e2a60-7d48-4eb6-8baf-ed69fc7437fe</vt:lpwstr>
  </property>
  <property fmtid="{D5CDD505-2E9C-101B-9397-08002B2CF9AE}" pid="23" name="ddcafc4546d44f778df0558cc721cdd4">
    <vt:lpwstr/>
  </property>
  <property fmtid="{D5CDD505-2E9C-101B-9397-08002B2CF9AE}" pid="24" name="hbc9cfe02a3644639bf2a38cc50f6a0b">
    <vt:lpwstr/>
  </property>
  <property fmtid="{D5CDD505-2E9C-101B-9397-08002B2CF9AE}" pid="25" name="_DCDateCreated">
    <vt:filetime>2013-04-30T05:00:00Z</vt:filetime>
  </property>
  <property fmtid="{D5CDD505-2E9C-101B-9397-08002B2CF9AE}" pid="26" name="External Document Type">
    <vt:lpwstr/>
  </property>
  <property fmtid="{D5CDD505-2E9C-101B-9397-08002B2CF9AE}" pid="27" name="OunceDivision">
    <vt:lpwstr>494;#Communications|0896aad9-9dfb-4147-8af0-adc69ccb4282</vt:lpwstr>
  </property>
  <property fmtid="{D5CDD505-2E9C-101B-9397-08002B2CF9AE}" pid="28" name="OunceProject">
    <vt:lpwstr/>
  </property>
  <property fmtid="{D5CDD505-2E9C-101B-9397-08002B2CF9AE}" pid="29" name="OuncePublisherOrSource">
    <vt:lpwstr/>
  </property>
  <property fmtid="{D5CDD505-2E9C-101B-9397-08002B2CF9AE}" pid="30" name="OunceDocumentType">
    <vt:lpwstr>573;#Branding and Templates|58145381-bc48-42e5-846c-f7bd54a83c9e</vt:lpwstr>
  </property>
  <property fmtid="{D5CDD505-2E9C-101B-9397-08002B2CF9AE}" pid="31" name="OunceStrategicObjective">
    <vt:lpwstr/>
  </property>
  <property fmtid="{D5CDD505-2E9C-101B-9397-08002B2CF9AE}" pid="32" name="ma0fd9ace9af44a28ee97c8f6d2540c5">
    <vt:lpwstr/>
  </property>
  <property fmtid="{D5CDD505-2E9C-101B-9397-08002B2CF9AE}" pid="33" name="OunceAudience">
    <vt:lpwstr>533;#External Use Permitted|1ca30b44-7052-4b64-85f4-02efc6103120</vt:lpwstr>
  </property>
  <property fmtid="{D5CDD505-2E9C-101B-9397-08002B2CF9AE}" pid="34" name="OunceGeographicArea">
    <vt:lpwstr/>
  </property>
  <property fmtid="{D5CDD505-2E9C-101B-9397-08002B2CF9AE}" pid="35" name="MediaServiceImageTags">
    <vt:lpwstr/>
  </property>
  <property fmtid="{D5CDD505-2E9C-101B-9397-08002B2CF9AE}" pid="36" name="Document Category1">
    <vt:lpwstr/>
  </property>
  <property fmtid="{D5CDD505-2E9C-101B-9397-08002B2CF9AE}" pid="37" name="m5725e21180a4394945c5ce561cfd6d5">
    <vt:lpwstr/>
  </property>
  <property fmtid="{D5CDD505-2E9C-101B-9397-08002B2CF9AE}" pid="38" name="Document_x0020_Category">
    <vt:lpwstr/>
  </property>
  <property fmtid="{D5CDD505-2E9C-101B-9397-08002B2CF9AE}" pid="39" name="Document Category">
    <vt:lpwstr/>
  </property>
</Properties>
</file>