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94" r:id="rId3"/>
    <p:sldId id="295" r:id="rId4"/>
    <p:sldId id="258" r:id="rId5"/>
    <p:sldId id="282" r:id="rId6"/>
    <p:sldId id="298" r:id="rId7"/>
    <p:sldId id="293" r:id="rId8"/>
    <p:sldId id="297" r:id="rId9"/>
    <p:sldId id="284" r:id="rId10"/>
    <p:sldId id="296" r:id="rId11"/>
    <p:sldId id="268" r:id="rId12"/>
    <p:sldId id="283" r:id="rId13"/>
    <p:sldId id="292" r:id="rId14"/>
  </p:sldIdLst>
  <p:sldSz cx="9144000" cy="6858000" type="screen4x3"/>
  <p:notesSz cx="7023100" cy="9309100"/>
  <p:defaultTextStyle>
    <a:defPPr>
      <a:defRPr lang="en-US"/>
    </a:defPPr>
    <a:lvl1pPr algn="l" defTabSz="457200" rtl="0" fontAlgn="base">
      <a:spcBef>
        <a:spcPct val="0"/>
      </a:spcBef>
      <a:spcAft>
        <a:spcPct val="0"/>
      </a:spcAft>
      <a:defRPr sz="2400" kern="1200">
        <a:solidFill>
          <a:schemeClr val="tx1"/>
        </a:solidFill>
        <a:latin typeface="Calibri" charset="0"/>
        <a:ea typeface="ヒラギノ角ゴ Pro W3" charset="0"/>
        <a:cs typeface="ヒラギノ角ゴ Pro W3" charset="0"/>
      </a:defRPr>
    </a:lvl1pPr>
    <a:lvl2pPr marL="457200" algn="l" defTabSz="457200" rtl="0" fontAlgn="base">
      <a:spcBef>
        <a:spcPct val="0"/>
      </a:spcBef>
      <a:spcAft>
        <a:spcPct val="0"/>
      </a:spcAft>
      <a:defRPr sz="2400" kern="1200">
        <a:solidFill>
          <a:schemeClr val="tx1"/>
        </a:solidFill>
        <a:latin typeface="Calibri" charset="0"/>
        <a:ea typeface="ヒラギノ角ゴ Pro W3" charset="0"/>
        <a:cs typeface="ヒラギノ角ゴ Pro W3" charset="0"/>
      </a:defRPr>
    </a:lvl2pPr>
    <a:lvl3pPr marL="914400" algn="l" defTabSz="457200" rtl="0" fontAlgn="base">
      <a:spcBef>
        <a:spcPct val="0"/>
      </a:spcBef>
      <a:spcAft>
        <a:spcPct val="0"/>
      </a:spcAft>
      <a:defRPr sz="2400" kern="1200">
        <a:solidFill>
          <a:schemeClr val="tx1"/>
        </a:solidFill>
        <a:latin typeface="Calibri" charset="0"/>
        <a:ea typeface="ヒラギノ角ゴ Pro W3" charset="0"/>
        <a:cs typeface="ヒラギノ角ゴ Pro W3" charset="0"/>
      </a:defRPr>
    </a:lvl3pPr>
    <a:lvl4pPr marL="1371600" algn="l" defTabSz="457200" rtl="0" fontAlgn="base">
      <a:spcBef>
        <a:spcPct val="0"/>
      </a:spcBef>
      <a:spcAft>
        <a:spcPct val="0"/>
      </a:spcAft>
      <a:defRPr sz="2400" kern="1200">
        <a:solidFill>
          <a:schemeClr val="tx1"/>
        </a:solidFill>
        <a:latin typeface="Calibri" charset="0"/>
        <a:ea typeface="ヒラギノ角ゴ Pro W3" charset="0"/>
        <a:cs typeface="ヒラギノ角ゴ Pro W3" charset="0"/>
      </a:defRPr>
    </a:lvl4pPr>
    <a:lvl5pPr marL="1828800" algn="l" defTabSz="457200" rtl="0" fontAlgn="base">
      <a:spcBef>
        <a:spcPct val="0"/>
      </a:spcBef>
      <a:spcAft>
        <a:spcPct val="0"/>
      </a:spcAft>
      <a:defRPr sz="2400" kern="1200">
        <a:solidFill>
          <a:schemeClr val="tx1"/>
        </a:solidFill>
        <a:latin typeface="Calibri" charset="0"/>
        <a:ea typeface="ヒラギノ角ゴ Pro W3" charset="0"/>
        <a:cs typeface="ヒラギノ角ゴ Pro W3" charset="0"/>
      </a:defRPr>
    </a:lvl5pPr>
    <a:lvl6pPr marL="2286000" algn="l" defTabSz="457200" rtl="0" eaLnBrk="1" latinLnBrk="0" hangingPunct="1">
      <a:defRPr sz="2400" kern="1200">
        <a:solidFill>
          <a:schemeClr val="tx1"/>
        </a:solidFill>
        <a:latin typeface="Calibri" charset="0"/>
        <a:ea typeface="ヒラギノ角ゴ Pro W3" charset="0"/>
        <a:cs typeface="ヒラギノ角ゴ Pro W3" charset="0"/>
      </a:defRPr>
    </a:lvl6pPr>
    <a:lvl7pPr marL="2743200" algn="l" defTabSz="457200" rtl="0" eaLnBrk="1" latinLnBrk="0" hangingPunct="1">
      <a:defRPr sz="2400" kern="1200">
        <a:solidFill>
          <a:schemeClr val="tx1"/>
        </a:solidFill>
        <a:latin typeface="Calibri" charset="0"/>
        <a:ea typeface="ヒラギノ角ゴ Pro W3" charset="0"/>
        <a:cs typeface="ヒラギノ角ゴ Pro W3" charset="0"/>
      </a:defRPr>
    </a:lvl7pPr>
    <a:lvl8pPr marL="3200400" algn="l" defTabSz="457200" rtl="0" eaLnBrk="1" latinLnBrk="0" hangingPunct="1">
      <a:defRPr sz="2400" kern="1200">
        <a:solidFill>
          <a:schemeClr val="tx1"/>
        </a:solidFill>
        <a:latin typeface="Calibri" charset="0"/>
        <a:ea typeface="ヒラギノ角ゴ Pro W3" charset="0"/>
        <a:cs typeface="ヒラギノ角ゴ Pro W3" charset="0"/>
      </a:defRPr>
    </a:lvl8pPr>
    <a:lvl9pPr marL="3657600" algn="l" defTabSz="457200" rtl="0" eaLnBrk="1" latinLnBrk="0" hangingPunct="1">
      <a:defRPr sz="2400" kern="1200">
        <a:solidFill>
          <a:schemeClr val="tx1"/>
        </a:solidFill>
        <a:latin typeface="Calibri" charset="0"/>
        <a:ea typeface="ヒラギノ角ゴ Pro W3" charset="0"/>
        <a:cs typeface="ヒラギノ角ゴ Pro W3"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C3F6"/>
    <a:srgbClr val="6BABD8"/>
    <a:srgbClr val="6CADDA"/>
    <a:srgbClr val="75BBEC"/>
    <a:srgbClr val="639EC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60086" autoAdjust="0"/>
  </p:normalViewPr>
  <p:slideViewPr>
    <p:cSldViewPr snapToGrid="0" snapToObjects="1">
      <p:cViewPr varScale="1">
        <p:scale>
          <a:sx n="68" d="100"/>
          <a:sy n="68" d="100"/>
        </p:scale>
        <p:origin x="284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EAF121F8-AE56-1C4C-A722-5F9C945C7991}" type="datetimeFigureOut">
              <a:rPr lang="en-US" smtClean="0"/>
              <a:t>2/27/2020</a:t>
            </a:fld>
            <a:endParaRPr lang="en-US"/>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8CF3C0B5-E688-F94C-90B8-AB47BB3FFE05}" type="slidenum">
              <a:rPr lang="en-US" smtClean="0"/>
              <a:t>‹#›</a:t>
            </a:fld>
            <a:endParaRPr lang="en-US"/>
          </a:p>
        </p:txBody>
      </p:sp>
    </p:spTree>
    <p:extLst>
      <p:ext uri="{BB962C8B-B14F-4D97-AF65-F5344CB8AC3E}">
        <p14:creationId xmlns:p14="http://schemas.microsoft.com/office/powerpoint/2010/main" val="1866473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F3C0B5-E688-F94C-90B8-AB47BB3FFE05}" type="slidenum">
              <a:rPr lang="en-US" smtClean="0"/>
              <a:t>1</a:t>
            </a:fld>
            <a:endParaRPr lang="en-US"/>
          </a:p>
        </p:txBody>
      </p:sp>
    </p:spTree>
    <p:extLst>
      <p:ext uri="{BB962C8B-B14F-4D97-AF65-F5344CB8AC3E}">
        <p14:creationId xmlns:p14="http://schemas.microsoft.com/office/powerpoint/2010/main" val="2914547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F3C0B5-E688-F94C-90B8-AB47BB3FFE05}" type="slidenum">
              <a:rPr lang="en-US" smtClean="0"/>
              <a:t>2</a:t>
            </a:fld>
            <a:endParaRPr lang="en-US"/>
          </a:p>
        </p:txBody>
      </p:sp>
    </p:spTree>
    <p:extLst>
      <p:ext uri="{BB962C8B-B14F-4D97-AF65-F5344CB8AC3E}">
        <p14:creationId xmlns:p14="http://schemas.microsoft.com/office/powerpoint/2010/main" val="4293529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Products such as datasets</a:t>
            </a:r>
          </a:p>
          <a:p>
            <a:endParaRPr lang="en-US" dirty="0"/>
          </a:p>
          <a:p>
            <a:r>
              <a:rPr lang="en-US" dirty="0"/>
              <a:t>Noreen talked this morning about how well the evaluation committee is functioning – they are airing preferences and needs, even opposing ones, listening to each other, and sometimes giving ground.  </a:t>
            </a:r>
          </a:p>
          <a:p>
            <a:endParaRPr lang="en-US" dirty="0"/>
          </a:p>
          <a:p>
            <a:r>
              <a:rPr lang="en-US" dirty="0"/>
              <a:t>We can do a parallel process with some of the nitty gritty stuff.  Maybe everyone will get a little of what they want, and if there are things we want that we don’t get, at least we will feel we’ve been heard.  </a:t>
            </a:r>
          </a:p>
        </p:txBody>
      </p:sp>
      <p:sp>
        <p:nvSpPr>
          <p:cNvPr id="4" name="Slide Number Placeholder 3"/>
          <p:cNvSpPr>
            <a:spLocks noGrp="1"/>
          </p:cNvSpPr>
          <p:nvPr>
            <p:ph type="sldNum" sz="quarter" idx="10"/>
          </p:nvPr>
        </p:nvSpPr>
        <p:spPr/>
        <p:txBody>
          <a:bodyPr/>
          <a:lstStyle/>
          <a:p>
            <a:fld id="{8CF3C0B5-E688-F94C-90B8-AB47BB3FFE05}" type="slidenum">
              <a:rPr lang="en-US" smtClean="0"/>
              <a:t>4</a:t>
            </a:fld>
            <a:endParaRPr lang="en-US"/>
          </a:p>
        </p:txBody>
      </p:sp>
    </p:spTree>
    <p:extLst>
      <p:ext uri="{BB962C8B-B14F-4D97-AF65-F5344CB8AC3E}">
        <p14:creationId xmlns:p14="http://schemas.microsoft.com/office/powerpoint/2010/main" val="186026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couple of sites need to provide contact information for the survey – respond to Diane.  </a:t>
            </a:r>
          </a:p>
          <a:p>
            <a:endParaRPr lang="en-US" dirty="0"/>
          </a:p>
          <a:p>
            <a:r>
              <a:rPr lang="en-US" dirty="0"/>
              <a:t>Let us know if you need a different release date.</a:t>
            </a:r>
          </a:p>
          <a:p>
            <a:endParaRPr lang="en-US" dirty="0"/>
          </a:p>
          <a:p>
            <a:r>
              <a:rPr lang="en-US" dirty="0"/>
              <a:t>We’re hearing that schools and LEPs wish they could receive staff survey results for their school and ALL much earlier.  We provided preliminary staff survey reports in August this year, but for some sites, that wasn’t early enough to be useful for fall planning.  </a:t>
            </a:r>
          </a:p>
          <a:p>
            <a:endParaRPr lang="en-US" dirty="0"/>
          </a:p>
          <a:p>
            <a:r>
              <a:rPr lang="en-US" dirty="0"/>
              <a:t>Discussion at data camp resulted in a proposal to shift the staff survey even earlier (Prior to spring break) and parent survey after spring break to maximize the distance between fall and spring (see next slides).  LEPs would like datasets as well as reports.  </a:t>
            </a:r>
          </a:p>
          <a:p>
            <a:endParaRPr lang="en-US" dirty="0"/>
          </a:p>
          <a:p>
            <a:r>
              <a:rPr lang="en-US" dirty="0"/>
              <a:t>If we TENTATIVELY agree to these dates, we have to consider alongside all the other demands.  ALL stakeholders must be considered.  </a:t>
            </a:r>
          </a:p>
        </p:txBody>
      </p:sp>
      <p:sp>
        <p:nvSpPr>
          <p:cNvPr id="4" name="Slide Number Placeholder 3"/>
          <p:cNvSpPr>
            <a:spLocks noGrp="1"/>
          </p:cNvSpPr>
          <p:nvPr>
            <p:ph type="sldNum" sz="quarter" idx="10"/>
          </p:nvPr>
        </p:nvSpPr>
        <p:spPr/>
        <p:txBody>
          <a:bodyPr/>
          <a:lstStyle/>
          <a:p>
            <a:fld id="{8CF3C0B5-E688-F94C-90B8-AB47BB3FFE05}" type="slidenum">
              <a:rPr lang="en-US" smtClean="0"/>
              <a:t>5</a:t>
            </a:fld>
            <a:endParaRPr lang="en-US"/>
          </a:p>
        </p:txBody>
      </p:sp>
    </p:spTree>
    <p:extLst>
      <p:ext uri="{BB962C8B-B14F-4D97-AF65-F5344CB8AC3E}">
        <p14:creationId xmlns:p14="http://schemas.microsoft.com/office/powerpoint/2010/main" val="69364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  </a:t>
            </a:r>
          </a:p>
        </p:txBody>
      </p:sp>
      <p:sp>
        <p:nvSpPr>
          <p:cNvPr id="4" name="Slide Number Placeholder 3"/>
          <p:cNvSpPr>
            <a:spLocks noGrp="1"/>
          </p:cNvSpPr>
          <p:nvPr>
            <p:ph type="sldNum" sz="quarter" idx="5"/>
          </p:nvPr>
        </p:nvSpPr>
        <p:spPr/>
        <p:txBody>
          <a:bodyPr/>
          <a:lstStyle/>
          <a:p>
            <a:fld id="{8CF3C0B5-E688-F94C-90B8-AB47BB3FFE05}" type="slidenum">
              <a:rPr lang="en-US" smtClean="0"/>
              <a:t>6</a:t>
            </a:fld>
            <a:endParaRPr lang="en-US"/>
          </a:p>
        </p:txBody>
      </p:sp>
    </p:spTree>
    <p:extLst>
      <p:ext uri="{BB962C8B-B14F-4D97-AF65-F5344CB8AC3E}">
        <p14:creationId xmlns:p14="http://schemas.microsoft.com/office/powerpoint/2010/main" val="3175699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hearing that schools and LEPs wish they could receive staff survey results for their school and ALL much earlier.  We provided preliminary staff survey reports in August this year, but for some sites, that wasn’t early enough to be useful for fall planning.  </a:t>
            </a:r>
          </a:p>
          <a:p>
            <a:endParaRPr lang="en-US" dirty="0"/>
          </a:p>
          <a:p>
            <a:r>
              <a:rPr lang="en-US" dirty="0"/>
              <a:t>Discussion at data camp resulted in a proposal to shift the staff survey even earlier (Prior to spring break) and parent survey after spring break to maximize the distance between fall and spring (see next slide).  LEPs would like datasets as well </a:t>
            </a:r>
            <a:r>
              <a:rPr lang="en-US"/>
              <a:t>as reports.  </a:t>
            </a:r>
            <a:endParaRPr lang="en-US" dirty="0"/>
          </a:p>
          <a:p>
            <a:endParaRPr lang="en-US" dirty="0"/>
          </a:p>
          <a:p>
            <a:r>
              <a:rPr lang="en-US" dirty="0"/>
              <a:t>If we TENTATIVELY agree to these dates, we have to consider alongside all the other demands.  ALL stakeholders must be considered.  </a:t>
            </a:r>
          </a:p>
        </p:txBody>
      </p:sp>
      <p:sp>
        <p:nvSpPr>
          <p:cNvPr id="4" name="Slide Number Placeholder 3"/>
          <p:cNvSpPr>
            <a:spLocks noGrp="1"/>
          </p:cNvSpPr>
          <p:nvPr>
            <p:ph type="sldNum" sz="quarter" idx="10"/>
          </p:nvPr>
        </p:nvSpPr>
        <p:spPr/>
        <p:txBody>
          <a:bodyPr/>
          <a:lstStyle/>
          <a:p>
            <a:fld id="{8CF3C0B5-E688-F94C-90B8-AB47BB3FFE05}" type="slidenum">
              <a:rPr lang="en-US" smtClean="0"/>
              <a:t>7</a:t>
            </a:fld>
            <a:endParaRPr lang="en-US"/>
          </a:p>
        </p:txBody>
      </p:sp>
    </p:spTree>
    <p:extLst>
      <p:ext uri="{BB962C8B-B14F-4D97-AF65-F5344CB8AC3E}">
        <p14:creationId xmlns:p14="http://schemas.microsoft.com/office/powerpoint/2010/main" val="15654085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F3C0B5-E688-F94C-90B8-AB47BB3FFE05}" type="slidenum">
              <a:rPr lang="en-US" smtClean="0"/>
              <a:t>8</a:t>
            </a:fld>
            <a:endParaRPr lang="en-US"/>
          </a:p>
        </p:txBody>
      </p:sp>
    </p:spTree>
    <p:extLst>
      <p:ext uri="{BB962C8B-B14F-4D97-AF65-F5344CB8AC3E}">
        <p14:creationId xmlns:p14="http://schemas.microsoft.com/office/powerpoint/2010/main" val="1864609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hear that spring parent survey data would be more useful if it were reported earlier.  These take longer than staff surveys because all are on paper and must be entered by LEPs.  </a:t>
            </a:r>
          </a:p>
          <a:p>
            <a:endParaRPr lang="en-US" dirty="0"/>
          </a:p>
          <a:p>
            <a:r>
              <a:rPr lang="en-US" dirty="0"/>
              <a:t>Responses: Original proposal of April 1-3) was too tight.  Spring break in April.  Earlier is not a good idea because of the need for time to elapse after fall interview.  Collection is challenging and may need to continue into June.  </a:t>
            </a:r>
          </a:p>
          <a:p>
            <a:endParaRPr lang="en-US" dirty="0"/>
          </a:p>
          <a:p>
            <a:r>
              <a:rPr lang="en-US" dirty="0"/>
              <a:t>Schools and LEP staff should be consulted about these dates.  Even if so, we have to consider alongside all the other demands.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8CF3C0B5-E688-F94C-90B8-AB47BB3FFE05}" type="slidenum">
              <a:rPr lang="en-US" smtClean="0"/>
              <a:t>9</a:t>
            </a:fld>
            <a:endParaRPr lang="en-US"/>
          </a:p>
        </p:txBody>
      </p:sp>
    </p:spTree>
    <p:extLst>
      <p:ext uri="{BB962C8B-B14F-4D97-AF65-F5344CB8AC3E}">
        <p14:creationId xmlns:p14="http://schemas.microsoft.com/office/powerpoint/2010/main" val="3333140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hear that spring parent survey data would be more useful if it were reported earlier.  These take longer than staff surveys because all are on paper and must be entered by LEPs.  </a:t>
            </a:r>
          </a:p>
          <a:p>
            <a:endParaRPr lang="en-US" dirty="0"/>
          </a:p>
          <a:p>
            <a:r>
              <a:rPr lang="en-US" dirty="0"/>
              <a:t>Responses: Original proposal of April 1-3) was too tight.  Spring break in April.  Earlier is not a good idea because of the need for time to elapse after fall interview.  Collection is challenging and may need to continue into June.  </a:t>
            </a:r>
          </a:p>
          <a:p>
            <a:endParaRPr lang="en-US" dirty="0"/>
          </a:p>
          <a:p>
            <a:r>
              <a:rPr lang="en-US" dirty="0"/>
              <a:t>Schools and LEP staff should be consulted about these dates.  Even if so, we have to consider alongside all the other demands.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8CF3C0B5-E688-F94C-90B8-AB47BB3FFE05}" type="slidenum">
              <a:rPr lang="en-US" smtClean="0"/>
              <a:t>10</a:t>
            </a:fld>
            <a:endParaRPr lang="en-US"/>
          </a:p>
        </p:txBody>
      </p:sp>
    </p:spTree>
    <p:extLst>
      <p:ext uri="{BB962C8B-B14F-4D97-AF65-F5344CB8AC3E}">
        <p14:creationId xmlns:p14="http://schemas.microsoft.com/office/powerpoint/2010/main" val="2248639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ITERS-3 will be another topic to discuss, especially if we do sampling or stagger collection.</a:t>
            </a:r>
          </a:p>
          <a:p>
            <a:endParaRPr lang="en-US" dirty="0"/>
          </a:p>
          <a:p>
            <a:r>
              <a:rPr lang="en-US" dirty="0"/>
              <a:t>CLASS – there is an interest in collecting data about reliability…Clayton shared some details of what they do.  </a:t>
            </a:r>
          </a:p>
          <a:p>
            <a:endParaRPr lang="en-US" dirty="0"/>
          </a:p>
          <a:p>
            <a:r>
              <a:rPr lang="en-US" dirty="0"/>
              <a:t>PLS – volunteers for a PLS reliability committee – Barb, Holly/TUL, Dale</a:t>
            </a:r>
          </a:p>
        </p:txBody>
      </p:sp>
      <p:sp>
        <p:nvSpPr>
          <p:cNvPr id="4" name="Slide Number Placeholder 3"/>
          <p:cNvSpPr>
            <a:spLocks noGrp="1"/>
          </p:cNvSpPr>
          <p:nvPr>
            <p:ph type="sldNum" sz="quarter" idx="10"/>
          </p:nvPr>
        </p:nvSpPr>
        <p:spPr/>
        <p:txBody>
          <a:bodyPr/>
          <a:lstStyle/>
          <a:p>
            <a:fld id="{8CF3C0B5-E688-F94C-90B8-AB47BB3FFE05}" type="slidenum">
              <a:rPr lang="en-US" smtClean="0"/>
              <a:t>11</a:t>
            </a:fld>
            <a:endParaRPr lang="en-US"/>
          </a:p>
        </p:txBody>
      </p:sp>
    </p:spTree>
    <p:extLst>
      <p:ext uri="{BB962C8B-B14F-4D97-AF65-F5344CB8AC3E}">
        <p14:creationId xmlns:p14="http://schemas.microsoft.com/office/powerpoint/2010/main" val="249582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Ultimately we would like to compile a task-dependent timeline showing the tasks by stakeholder across time and across instruments.  </a:t>
            </a:r>
          </a:p>
        </p:txBody>
      </p:sp>
      <p:sp>
        <p:nvSpPr>
          <p:cNvPr id="4" name="Slide Number Placeholder 3"/>
          <p:cNvSpPr>
            <a:spLocks noGrp="1"/>
          </p:cNvSpPr>
          <p:nvPr>
            <p:ph type="sldNum" sz="quarter" idx="10"/>
          </p:nvPr>
        </p:nvSpPr>
        <p:spPr/>
        <p:txBody>
          <a:bodyPr/>
          <a:lstStyle/>
          <a:p>
            <a:fld id="{8CF3C0B5-E688-F94C-90B8-AB47BB3FFE05}" type="slidenum">
              <a:rPr lang="en-US" smtClean="0"/>
              <a:t>12</a:t>
            </a:fld>
            <a:endParaRPr lang="en-US"/>
          </a:p>
        </p:txBody>
      </p:sp>
    </p:spTree>
    <p:extLst>
      <p:ext uri="{BB962C8B-B14F-4D97-AF65-F5344CB8AC3E}">
        <p14:creationId xmlns:p14="http://schemas.microsoft.com/office/powerpoint/2010/main" val="4138178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F3C0B5-E688-F94C-90B8-AB47BB3FFE05}" type="slidenum">
              <a:rPr lang="en-US" smtClean="0"/>
              <a:t>13</a:t>
            </a:fld>
            <a:endParaRPr lang="en-US"/>
          </a:p>
        </p:txBody>
      </p:sp>
    </p:spTree>
    <p:extLst>
      <p:ext uri="{BB962C8B-B14F-4D97-AF65-F5344CB8AC3E}">
        <p14:creationId xmlns:p14="http://schemas.microsoft.com/office/powerpoint/2010/main" val="36368292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descr="pp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68392" cy="6874079"/>
          </a:xfrm>
          <a:prstGeom prst="rect">
            <a:avLst/>
          </a:prstGeom>
        </p:spPr>
      </p:pic>
    </p:spTree>
    <p:extLst>
      <p:ext uri="{BB962C8B-B14F-4D97-AF65-F5344CB8AC3E}">
        <p14:creationId xmlns:p14="http://schemas.microsoft.com/office/powerpoint/2010/main" val="1797622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lgn="l">
              <a:defRPr sz="4000">
                <a:solidFill>
                  <a:schemeClr val="tx1">
                    <a:lumMod val="65000"/>
                    <a:lumOff val="3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57200" y="1600201"/>
            <a:ext cx="8229600" cy="4082066"/>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301387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p:cNvSpPr/>
          <p:nvPr/>
        </p:nvSpPr>
        <p:spPr>
          <a:xfrm>
            <a:off x="0" y="5892799"/>
            <a:ext cx="9144000" cy="965201"/>
          </a:xfrm>
          <a:prstGeom prst="rect">
            <a:avLst/>
          </a:prstGeom>
          <a:gradFill>
            <a:gsLst>
              <a:gs pos="0">
                <a:srgbClr val="639EC8"/>
              </a:gs>
              <a:gs pos="100000">
                <a:srgbClr val="6BABD8"/>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p>
        </p:txBody>
      </p:sp>
      <p:pic>
        <p:nvPicPr>
          <p:cNvPr id="3" name="Picture 2" descr="kittner_070409_owell_fl.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822201" y="5936348"/>
            <a:ext cx="5274746" cy="870539"/>
          </a:xfrm>
          <a:prstGeom prst="rect">
            <a:avLst/>
          </a:prstGeom>
        </p:spPr>
      </p:pic>
      <p:pic>
        <p:nvPicPr>
          <p:cNvPr id="4" name="Picture 3" descr="large_white_trans.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94549" y="5994463"/>
            <a:ext cx="2675542" cy="738449"/>
          </a:xfrm>
          <a:prstGeom prst="rect">
            <a:avLst/>
          </a:prstGeom>
        </p:spPr>
      </p:pic>
    </p:spTree>
  </p:cSld>
  <p:clrMap bg1="lt1" tx1="dk1" bg2="lt2" tx2="dk2" accent1="accent1" accent2="accent2" accent3="accent3" accent4="accent4" accent5="accent5" accent6="accent6" hlink="hlink" folHlink="folHlink"/>
  <p:sldLayoutIdLst>
    <p:sldLayoutId id="2147483662" r:id="rId1"/>
    <p:sldLayoutId id="2147483661" r:id="rId2"/>
  </p:sldLayoutIdLst>
  <p:txStyles>
    <p:titleStyle>
      <a:lvl1pPr algn="ctr" defTabSz="457200" rtl="0" eaLnBrk="1" fontAlgn="base" hangingPunct="1">
        <a:spcBef>
          <a:spcPct val="0"/>
        </a:spcBef>
        <a:spcAft>
          <a:spcPct val="0"/>
        </a:spcAft>
        <a:defRPr sz="4400" kern="1200">
          <a:solidFill>
            <a:schemeClr val="tx1"/>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ヒラギノ角ゴ Pro W3" charset="0"/>
          <a:cs typeface="ヒラギノ角ゴ Pro W3"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ヒラギノ角ゴ Pro W3"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ヒラギノ角ゴ Pro W3"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3"/>
          <p:cNvSpPr>
            <a:spLocks noChangeArrowheads="1"/>
          </p:cNvSpPr>
          <p:nvPr/>
        </p:nvSpPr>
        <p:spPr bwMode="auto">
          <a:xfrm>
            <a:off x="743213" y="2479837"/>
            <a:ext cx="55219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sz="1800" dirty="0">
                <a:solidFill>
                  <a:schemeClr val="bg1"/>
                </a:solidFill>
              </a:rPr>
              <a:t>Tuesday, February 18 and Friday, February 28, 2020</a:t>
            </a:r>
          </a:p>
        </p:txBody>
      </p:sp>
      <p:sp>
        <p:nvSpPr>
          <p:cNvPr id="3075" name="Title 1"/>
          <p:cNvSpPr txBox="1">
            <a:spLocks/>
          </p:cNvSpPr>
          <p:nvPr/>
        </p:nvSpPr>
        <p:spPr bwMode="auto">
          <a:xfrm>
            <a:off x="743213" y="534573"/>
            <a:ext cx="6189850" cy="17605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alibri" charset="0"/>
                <a:ea typeface="ヒラギノ角ゴ Pro W3" charset="0"/>
                <a:cs typeface="ヒラギノ角ゴ Pro W3" charset="0"/>
              </a:defRPr>
            </a:lvl1pPr>
            <a:lvl2pPr marL="742950" indent="-285750" eaLnBrk="0" hangingPunct="0">
              <a:defRPr sz="2400">
                <a:solidFill>
                  <a:schemeClr val="tx1"/>
                </a:solidFill>
                <a:latin typeface="Calibri" charset="0"/>
                <a:ea typeface="ヒラギノ角ゴ Pro W3" charset="0"/>
              </a:defRPr>
            </a:lvl2pPr>
            <a:lvl3pPr marL="1143000" indent="-228600" eaLnBrk="0" hangingPunct="0">
              <a:defRPr sz="2400">
                <a:solidFill>
                  <a:schemeClr val="tx1"/>
                </a:solidFill>
                <a:latin typeface="Calibri" charset="0"/>
                <a:ea typeface="ヒラギノ角ゴ Pro W3" charset="0"/>
              </a:defRPr>
            </a:lvl3pPr>
            <a:lvl4pPr marL="1600200" indent="-228600" eaLnBrk="0" hangingPunct="0">
              <a:defRPr sz="2400">
                <a:solidFill>
                  <a:schemeClr val="tx1"/>
                </a:solidFill>
                <a:latin typeface="Calibri" charset="0"/>
                <a:ea typeface="ヒラギノ角ゴ Pro W3" charset="0"/>
              </a:defRPr>
            </a:lvl4pPr>
            <a:lvl5pPr marL="2057400" indent="-228600" eaLnBrk="0" hangingPunct="0">
              <a:defRPr sz="2400">
                <a:solidFill>
                  <a:schemeClr val="tx1"/>
                </a:solidFill>
                <a:latin typeface="Calibri" charset="0"/>
                <a:ea typeface="ヒラギノ角ゴ Pro W3" charset="0"/>
              </a:defRPr>
            </a:lvl5pPr>
            <a:lvl6pPr marL="2514600" indent="-228600" eaLnBrk="0" fontAlgn="base" hangingPunct="0">
              <a:spcBef>
                <a:spcPct val="0"/>
              </a:spcBef>
              <a:spcAft>
                <a:spcPct val="0"/>
              </a:spcAft>
              <a:defRPr sz="2400">
                <a:solidFill>
                  <a:schemeClr val="tx1"/>
                </a:solidFill>
                <a:latin typeface="Calibri" charset="0"/>
                <a:ea typeface="ヒラギノ角ゴ Pro W3" charset="0"/>
              </a:defRPr>
            </a:lvl6pPr>
            <a:lvl7pPr marL="2971800" indent="-228600" eaLnBrk="0" fontAlgn="base" hangingPunct="0">
              <a:spcBef>
                <a:spcPct val="0"/>
              </a:spcBef>
              <a:spcAft>
                <a:spcPct val="0"/>
              </a:spcAft>
              <a:defRPr sz="2400">
                <a:solidFill>
                  <a:schemeClr val="tx1"/>
                </a:solidFill>
                <a:latin typeface="Calibri" charset="0"/>
                <a:ea typeface="ヒラギノ角ゴ Pro W3" charset="0"/>
              </a:defRPr>
            </a:lvl7pPr>
            <a:lvl8pPr marL="3429000" indent="-228600" eaLnBrk="0" fontAlgn="base" hangingPunct="0">
              <a:spcBef>
                <a:spcPct val="0"/>
              </a:spcBef>
              <a:spcAft>
                <a:spcPct val="0"/>
              </a:spcAft>
              <a:defRPr sz="2400">
                <a:solidFill>
                  <a:schemeClr val="tx1"/>
                </a:solidFill>
                <a:latin typeface="Calibri" charset="0"/>
                <a:ea typeface="ヒラギノ角ゴ Pro W3" charset="0"/>
              </a:defRPr>
            </a:lvl8pPr>
            <a:lvl9pPr marL="3886200" indent="-228600" eaLnBrk="0" fontAlgn="base" hangingPunct="0">
              <a:spcBef>
                <a:spcPct val="0"/>
              </a:spcBef>
              <a:spcAft>
                <a:spcPct val="0"/>
              </a:spcAft>
              <a:defRPr sz="2400">
                <a:solidFill>
                  <a:schemeClr val="tx1"/>
                </a:solidFill>
                <a:latin typeface="Calibri" charset="0"/>
                <a:ea typeface="ヒラギノ角ゴ Pro W3" charset="0"/>
              </a:defRPr>
            </a:lvl9pPr>
          </a:lstStyle>
          <a:p>
            <a:pPr eaLnBrk="1" hangingPunct="1"/>
            <a:r>
              <a:rPr lang="en-US" sz="4000" dirty="0">
                <a:solidFill>
                  <a:schemeClr val="bg1"/>
                </a:solidFill>
              </a:rPr>
              <a:t>Educare Learning Network:</a:t>
            </a:r>
          </a:p>
          <a:p>
            <a:pPr eaLnBrk="1" hangingPunct="1"/>
            <a:r>
              <a:rPr lang="en-US" sz="3200" dirty="0">
                <a:solidFill>
                  <a:schemeClr val="bg1"/>
                </a:solidFill>
              </a:rPr>
              <a:t>Procedures Old and New 2019-2020 episode 2</a:t>
            </a:r>
          </a:p>
        </p:txBody>
      </p:sp>
      <p:pic>
        <p:nvPicPr>
          <p:cNvPr id="2" name="Picture 1" descr="large_white_tran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5606" y="5554923"/>
            <a:ext cx="3406055" cy="94007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62A68-40D5-4ECC-B01C-C95F64B7BC20}"/>
              </a:ext>
            </a:extLst>
          </p:cNvPr>
          <p:cNvSpPr>
            <a:spLocks noGrp="1"/>
          </p:cNvSpPr>
          <p:nvPr>
            <p:ph type="title"/>
          </p:nvPr>
        </p:nvSpPr>
        <p:spPr/>
        <p:txBody>
          <a:bodyPr/>
          <a:lstStyle/>
          <a:p>
            <a:r>
              <a:rPr lang="en-US" dirty="0"/>
              <a:t>Welcome</a:t>
            </a:r>
          </a:p>
        </p:txBody>
      </p:sp>
      <p:sp>
        <p:nvSpPr>
          <p:cNvPr id="3" name="Content Placeholder 2">
            <a:extLst>
              <a:ext uri="{FF2B5EF4-FFF2-40B4-BE49-F238E27FC236}">
                <a16:creationId xmlns:a16="http://schemas.microsoft.com/office/drawing/2014/main" id="{74DFFF25-FF55-48B1-94C0-152468A07F2F}"/>
              </a:ext>
            </a:extLst>
          </p:cNvPr>
          <p:cNvSpPr>
            <a:spLocks noGrp="1"/>
          </p:cNvSpPr>
          <p:nvPr>
            <p:ph idx="1"/>
          </p:nvPr>
        </p:nvSpPr>
        <p:spPr/>
        <p:txBody>
          <a:bodyPr/>
          <a:lstStyle/>
          <a:p>
            <a:r>
              <a:rPr lang="en-US" dirty="0"/>
              <a:t>FPG welcomes Kalen Grosskopf</a:t>
            </a:r>
          </a:p>
          <a:p>
            <a:r>
              <a:rPr lang="en-US" dirty="0"/>
              <a:t>Roll call</a:t>
            </a:r>
          </a:p>
          <a:p>
            <a:r>
              <a:rPr lang="en-US" dirty="0"/>
              <a:t>New staff</a:t>
            </a:r>
          </a:p>
        </p:txBody>
      </p:sp>
    </p:spTree>
    <p:extLst>
      <p:ext uri="{BB962C8B-B14F-4D97-AF65-F5344CB8AC3E}">
        <p14:creationId xmlns:p14="http://schemas.microsoft.com/office/powerpoint/2010/main" val="3301886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40A53-7AE9-420C-8780-77D4A24B145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80955A10-2AD4-4F07-AE2E-5E50CB13DE2B}"/>
              </a:ext>
            </a:extLst>
          </p:cNvPr>
          <p:cNvSpPr>
            <a:spLocks noGrp="1"/>
          </p:cNvSpPr>
          <p:nvPr>
            <p:ph idx="1"/>
          </p:nvPr>
        </p:nvSpPr>
        <p:spPr/>
        <p:txBody>
          <a:bodyPr/>
          <a:lstStyle/>
          <a:p>
            <a:r>
              <a:rPr lang="en-US" dirty="0"/>
              <a:t>Staff survey timeline</a:t>
            </a:r>
          </a:p>
          <a:p>
            <a:r>
              <a:rPr lang="en-US" dirty="0"/>
              <a:t>Spanish committee</a:t>
            </a:r>
          </a:p>
          <a:p>
            <a:r>
              <a:rPr lang="en-US" dirty="0"/>
              <a:t>Spring parent survey timeline</a:t>
            </a:r>
          </a:p>
          <a:p>
            <a:r>
              <a:rPr lang="en-US" dirty="0"/>
              <a:t>Ongoing discussions</a:t>
            </a:r>
          </a:p>
          <a:p>
            <a:r>
              <a:rPr lang="en-US" dirty="0"/>
              <a:t>Next steps</a:t>
            </a:r>
          </a:p>
          <a:p>
            <a:endParaRPr lang="en-US" dirty="0"/>
          </a:p>
          <a:p>
            <a:endParaRPr lang="en-US" dirty="0"/>
          </a:p>
        </p:txBody>
      </p:sp>
    </p:spTree>
    <p:extLst>
      <p:ext uri="{BB962C8B-B14F-4D97-AF65-F5344CB8AC3E}">
        <p14:creationId xmlns:p14="http://schemas.microsoft.com/office/powerpoint/2010/main" val="526353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Recap – November conversation</a:t>
            </a:r>
          </a:p>
        </p:txBody>
      </p:sp>
      <p:sp>
        <p:nvSpPr>
          <p:cNvPr id="3" name="Content Placeholder 2"/>
          <p:cNvSpPr>
            <a:spLocks noGrp="1"/>
          </p:cNvSpPr>
          <p:nvPr>
            <p:ph idx="1"/>
          </p:nvPr>
        </p:nvSpPr>
        <p:spPr>
          <a:xfrm>
            <a:off x="457200" y="1417637"/>
            <a:ext cx="8229600" cy="4120277"/>
          </a:xfrm>
        </p:spPr>
        <p:txBody>
          <a:bodyPr>
            <a:normAutofit fontScale="85000" lnSpcReduction="10000"/>
          </a:bodyPr>
          <a:lstStyle/>
          <a:p>
            <a:r>
              <a:rPr lang="en-US" dirty="0"/>
              <a:t>Take the revision of the evaluation as an opportunity to re-examine and recommit to timelines and processes</a:t>
            </a:r>
          </a:p>
          <a:p>
            <a:r>
              <a:rPr lang="en-US" dirty="0"/>
              <a:t>Identify desired changes to timelines, processes, and products</a:t>
            </a:r>
          </a:p>
          <a:p>
            <a:r>
              <a:rPr lang="en-US" dirty="0"/>
              <a:t>Consider timelines and processes in relation to the whole</a:t>
            </a:r>
          </a:p>
          <a:p>
            <a:r>
              <a:rPr lang="en-US" dirty="0"/>
              <a:t>Start a discussion, plan the steps needed to finish the discussion</a:t>
            </a:r>
          </a:p>
          <a:p>
            <a:pPr lvl="1"/>
            <a:r>
              <a:rPr lang="en-US" dirty="0"/>
              <a:t>Include LEP staff members and school stakeholders</a:t>
            </a:r>
          </a:p>
          <a:p>
            <a:pPr lvl="1"/>
            <a:r>
              <a:rPr lang="en-US" dirty="0"/>
              <a:t>Consider available staffing and funding</a:t>
            </a:r>
            <a:endParaRPr lang="en-US" sz="2800" dirty="0"/>
          </a:p>
        </p:txBody>
      </p:sp>
    </p:spTree>
    <p:extLst>
      <p:ext uri="{BB962C8B-B14F-4D97-AF65-F5344CB8AC3E}">
        <p14:creationId xmlns:p14="http://schemas.microsoft.com/office/powerpoint/2010/main" val="1144093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Proposed change: </a:t>
            </a:r>
            <a:br>
              <a:rPr lang="en-US" dirty="0"/>
            </a:br>
            <a:r>
              <a:rPr lang="en-US" dirty="0"/>
              <a:t>Staff Survey 2019-20</a:t>
            </a:r>
          </a:p>
        </p:txBody>
      </p:sp>
      <p:sp>
        <p:nvSpPr>
          <p:cNvPr id="3" name="Content Placeholder 2"/>
          <p:cNvSpPr>
            <a:spLocks noGrp="1"/>
          </p:cNvSpPr>
          <p:nvPr>
            <p:ph idx="1"/>
          </p:nvPr>
        </p:nvSpPr>
        <p:spPr/>
        <p:txBody>
          <a:bodyPr>
            <a:normAutofit fontScale="77500" lnSpcReduction="20000"/>
          </a:bodyPr>
          <a:lstStyle/>
          <a:p>
            <a:pPr marL="0" indent="0">
              <a:buNone/>
            </a:pPr>
            <a:r>
              <a:rPr lang="en-US" dirty="0"/>
              <a:t>Shorter data collection window: March 9-April </a:t>
            </a:r>
            <a:r>
              <a:rPr lang="en-US" b="1" dirty="0"/>
              <a:t>30</a:t>
            </a:r>
            <a:r>
              <a:rPr lang="en-US" dirty="0"/>
              <a:t> (instead of April 1-June 30):</a:t>
            </a:r>
          </a:p>
          <a:p>
            <a:r>
              <a:rPr lang="en-US" dirty="0">
                <a:solidFill>
                  <a:srgbClr val="00B050"/>
                </a:solidFill>
              </a:rPr>
              <a:t>LEPs update staff in FPG system </a:t>
            </a:r>
            <a:r>
              <a:rPr lang="en-US" u="sng" dirty="0">
                <a:solidFill>
                  <a:srgbClr val="00B050"/>
                </a:solidFill>
              </a:rPr>
              <a:t>including current position </a:t>
            </a:r>
            <a:r>
              <a:rPr lang="en-US" dirty="0">
                <a:solidFill>
                  <a:srgbClr val="00B050"/>
                </a:solidFill>
              </a:rPr>
              <a:t>by March 5</a:t>
            </a:r>
          </a:p>
          <a:p>
            <a:r>
              <a:rPr lang="en-US" dirty="0">
                <a:solidFill>
                  <a:srgbClr val="7030A0"/>
                </a:solidFill>
              </a:rPr>
              <a:t>Emails with survey links distributed to staff March 9*</a:t>
            </a:r>
          </a:p>
          <a:p>
            <a:r>
              <a:rPr lang="en-US" dirty="0">
                <a:solidFill>
                  <a:srgbClr val="00B050"/>
                </a:solidFill>
              </a:rPr>
              <a:t>If using paper, ship to FPG by April 30</a:t>
            </a:r>
          </a:p>
          <a:p>
            <a:r>
              <a:rPr lang="en-US" dirty="0">
                <a:solidFill>
                  <a:srgbClr val="00B050"/>
                </a:solidFill>
              </a:rPr>
              <a:t>Lost sheep accepted any time and included in future reprocessing, but every site should participate by April 30</a:t>
            </a:r>
          </a:p>
          <a:p>
            <a:r>
              <a:rPr lang="en-US" dirty="0">
                <a:solidFill>
                  <a:srgbClr val="7030A0"/>
                </a:solidFill>
              </a:rPr>
              <a:t>FPG staff enter paper surveys by May 15</a:t>
            </a:r>
          </a:p>
          <a:p>
            <a:r>
              <a:rPr lang="en-US" dirty="0">
                <a:solidFill>
                  <a:srgbClr val="7030A0"/>
                </a:solidFill>
              </a:rPr>
              <a:t>DMAC runs reports by June 1 for review/corrections/TOC</a:t>
            </a:r>
          </a:p>
          <a:p>
            <a:r>
              <a:rPr lang="en-US" dirty="0">
                <a:solidFill>
                  <a:srgbClr val="7030A0"/>
                </a:solidFill>
              </a:rPr>
              <a:t>Reports on SharePoint JUNE 15 </a:t>
            </a:r>
          </a:p>
        </p:txBody>
      </p:sp>
    </p:spTree>
    <p:extLst>
      <p:ext uri="{BB962C8B-B14F-4D97-AF65-F5344CB8AC3E}">
        <p14:creationId xmlns:p14="http://schemas.microsoft.com/office/powerpoint/2010/main" val="634298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0AFAB-6D97-4B95-8FFA-1106264E8AC2}"/>
              </a:ext>
            </a:extLst>
          </p:cNvPr>
          <p:cNvSpPr>
            <a:spLocks noGrp="1"/>
          </p:cNvSpPr>
          <p:nvPr>
            <p:ph type="title"/>
          </p:nvPr>
        </p:nvSpPr>
        <p:spPr/>
        <p:txBody>
          <a:bodyPr/>
          <a:lstStyle/>
          <a:p>
            <a:r>
              <a:rPr lang="en-US" dirty="0"/>
              <a:t>Reminders 	</a:t>
            </a:r>
          </a:p>
        </p:txBody>
      </p:sp>
      <p:sp>
        <p:nvSpPr>
          <p:cNvPr id="3" name="Content Placeholder 2">
            <a:extLst>
              <a:ext uri="{FF2B5EF4-FFF2-40B4-BE49-F238E27FC236}">
                <a16:creationId xmlns:a16="http://schemas.microsoft.com/office/drawing/2014/main" id="{538C3D33-3CD2-4D97-84CB-75153EFA26B3}"/>
              </a:ext>
            </a:extLst>
          </p:cNvPr>
          <p:cNvSpPr>
            <a:spLocks noGrp="1"/>
          </p:cNvSpPr>
          <p:nvPr>
            <p:ph idx="1"/>
          </p:nvPr>
        </p:nvSpPr>
        <p:spPr>
          <a:xfrm>
            <a:off x="457200" y="1223889"/>
            <a:ext cx="8229600" cy="4458378"/>
          </a:xfrm>
        </p:spPr>
        <p:txBody>
          <a:bodyPr>
            <a:normAutofit fontScale="92500" lnSpcReduction="10000"/>
          </a:bodyPr>
          <a:lstStyle/>
          <a:p>
            <a:pPr marL="0" indent="0">
              <a:buNone/>
            </a:pPr>
            <a:r>
              <a:rPr lang="en-US" dirty="0"/>
              <a:t>Emails to school staff:</a:t>
            </a:r>
          </a:p>
          <a:p>
            <a:r>
              <a:rPr lang="en-US" dirty="0"/>
              <a:t>IMPORTANT: will be in the subject line</a:t>
            </a:r>
          </a:p>
          <a:p>
            <a:r>
              <a:rPr lang="en-US" dirty="0"/>
              <a:t>Let us know if you need to schedule a different release date.  Then alert your school. </a:t>
            </a:r>
          </a:p>
          <a:p>
            <a:pPr marL="0" indent="0">
              <a:buNone/>
            </a:pPr>
            <a:r>
              <a:rPr lang="en-US" dirty="0"/>
              <a:t>Mindfulness and Mastery Study:</a:t>
            </a:r>
          </a:p>
          <a:p>
            <a:r>
              <a:rPr lang="en-US" dirty="0"/>
              <a:t>Your consent is attached to this survey (electronic and paper)</a:t>
            </a:r>
          </a:p>
          <a:p>
            <a:r>
              <a:rPr lang="en-US" dirty="0"/>
              <a:t>IF YOU USE PAPER SURVEYS – make sure you use the version that includes the consent </a:t>
            </a:r>
          </a:p>
        </p:txBody>
      </p:sp>
    </p:spTree>
    <p:extLst>
      <p:ext uri="{BB962C8B-B14F-4D97-AF65-F5344CB8AC3E}">
        <p14:creationId xmlns:p14="http://schemas.microsoft.com/office/powerpoint/2010/main" val="3462871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Proposed change: </a:t>
            </a:r>
            <a:br>
              <a:rPr lang="en-US" dirty="0"/>
            </a:br>
            <a:r>
              <a:rPr lang="en-US" dirty="0"/>
              <a:t>Staff Survey 2020-21</a:t>
            </a:r>
          </a:p>
        </p:txBody>
      </p:sp>
      <p:sp>
        <p:nvSpPr>
          <p:cNvPr id="3" name="Content Placeholder 2"/>
          <p:cNvSpPr>
            <a:spLocks noGrp="1"/>
          </p:cNvSpPr>
          <p:nvPr>
            <p:ph idx="1"/>
          </p:nvPr>
        </p:nvSpPr>
        <p:spPr/>
        <p:txBody>
          <a:bodyPr>
            <a:normAutofit fontScale="62500" lnSpcReduction="20000"/>
          </a:bodyPr>
          <a:lstStyle/>
          <a:p>
            <a:pPr marL="0" indent="0">
              <a:buNone/>
            </a:pPr>
            <a:r>
              <a:rPr lang="en-US" dirty="0"/>
              <a:t>Shorter data collection window: March 15-April 15 (instead of April 1-June 30):</a:t>
            </a:r>
          </a:p>
          <a:p>
            <a:r>
              <a:rPr lang="en-US" dirty="0"/>
              <a:t>Evaluation Committee </a:t>
            </a:r>
            <a:r>
              <a:rPr lang="en-US" b="1" dirty="0"/>
              <a:t>finalize survey questions by Dec. 15</a:t>
            </a:r>
          </a:p>
          <a:p>
            <a:r>
              <a:rPr lang="en-US" dirty="0"/>
              <a:t>Spanish translation and review process completed by Feb. 1</a:t>
            </a:r>
          </a:p>
          <a:p>
            <a:r>
              <a:rPr lang="en-US" dirty="0"/>
              <a:t>Programming by DMAC completed by Feb. 15</a:t>
            </a:r>
          </a:p>
          <a:p>
            <a:r>
              <a:rPr lang="en-US" dirty="0"/>
              <a:t>FPG tests program in late February/early March</a:t>
            </a:r>
          </a:p>
          <a:p>
            <a:r>
              <a:rPr lang="en-US" dirty="0"/>
              <a:t>LEPs update staff including current position by March 5</a:t>
            </a:r>
          </a:p>
          <a:p>
            <a:r>
              <a:rPr lang="en-US" dirty="0"/>
              <a:t>Emails with survey links distributed to staff March 15</a:t>
            </a:r>
          </a:p>
          <a:p>
            <a:r>
              <a:rPr lang="en-US" dirty="0"/>
              <a:t>If using paper, ship to FPG by April 15</a:t>
            </a:r>
          </a:p>
          <a:p>
            <a:r>
              <a:rPr lang="en-US" dirty="0"/>
              <a:t>Lost sheep accepted any time and included in future reprocessing, but every site should participate by April 15</a:t>
            </a:r>
          </a:p>
          <a:p>
            <a:r>
              <a:rPr lang="en-US" dirty="0"/>
              <a:t>Reports on SharePoint May 31 (DMAC runs reports by May 15 for review/corrections/TOC)</a:t>
            </a:r>
          </a:p>
        </p:txBody>
      </p:sp>
    </p:spTree>
    <p:extLst>
      <p:ext uri="{BB962C8B-B14F-4D97-AF65-F5344CB8AC3E}">
        <p14:creationId xmlns:p14="http://schemas.microsoft.com/office/powerpoint/2010/main" val="1350716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B5BCB-5A08-47B8-95E3-613245DC09FF}"/>
              </a:ext>
            </a:extLst>
          </p:cNvPr>
          <p:cNvSpPr>
            <a:spLocks noGrp="1"/>
          </p:cNvSpPr>
          <p:nvPr>
            <p:ph type="title"/>
          </p:nvPr>
        </p:nvSpPr>
        <p:spPr/>
        <p:txBody>
          <a:bodyPr/>
          <a:lstStyle/>
          <a:p>
            <a:r>
              <a:rPr lang="en-US" dirty="0"/>
              <a:t>Spanish Committee</a:t>
            </a:r>
          </a:p>
        </p:txBody>
      </p:sp>
      <p:sp>
        <p:nvSpPr>
          <p:cNvPr id="3" name="Content Placeholder 2">
            <a:extLst>
              <a:ext uri="{FF2B5EF4-FFF2-40B4-BE49-F238E27FC236}">
                <a16:creationId xmlns:a16="http://schemas.microsoft.com/office/drawing/2014/main" id="{0CDB27F0-39AC-4018-A962-340622B85CDF}"/>
              </a:ext>
            </a:extLst>
          </p:cNvPr>
          <p:cNvSpPr>
            <a:spLocks noGrp="1"/>
          </p:cNvSpPr>
          <p:nvPr>
            <p:ph idx="1"/>
          </p:nvPr>
        </p:nvSpPr>
        <p:spPr/>
        <p:txBody>
          <a:bodyPr>
            <a:normAutofit fontScale="92500"/>
          </a:bodyPr>
          <a:lstStyle/>
          <a:p>
            <a:r>
              <a:rPr lang="en-US" dirty="0"/>
              <a:t>Chairs: Blanca Gonzalez (TUL) and Silvia Ni</a:t>
            </a:r>
            <a:r>
              <a:rPr lang="en-US" dirty="0">
                <a:latin typeface="Calibri" panose="020F0502020204030204" pitchFamily="34" charset="0"/>
                <a:cs typeface="Calibri" panose="020F0502020204030204" pitchFamily="34" charset="0"/>
              </a:rPr>
              <a:t>ño (MIA)</a:t>
            </a:r>
          </a:p>
          <a:p>
            <a:r>
              <a:rPr lang="en-US" dirty="0">
                <a:latin typeface="Calibri" panose="020F0502020204030204" pitchFamily="34" charset="0"/>
                <a:cs typeface="Calibri" panose="020F0502020204030204" pitchFamily="34" charset="0"/>
              </a:rPr>
              <a:t>Members: Gaby Guerrero (KAN), Katelyn Hepworth (LIN), Sarah Rasher (WDP), Marcela Sweeny (WDP-school director), Linda Soto (FPG)</a:t>
            </a:r>
          </a:p>
          <a:p>
            <a:r>
              <a:rPr lang="en-US" dirty="0">
                <a:latin typeface="Calibri" panose="020F0502020204030204" pitchFamily="34" charset="0"/>
                <a:cs typeface="Calibri" panose="020F0502020204030204" pitchFamily="34" charset="0"/>
              </a:rPr>
              <a:t>Revisions to Spanish Spring Parent Surveys</a:t>
            </a:r>
          </a:p>
          <a:p>
            <a:r>
              <a:rPr lang="en-US" dirty="0">
                <a:latin typeface="Calibri" panose="020F0502020204030204" pitchFamily="34" charset="0"/>
                <a:cs typeface="Calibri" panose="020F0502020204030204" pitchFamily="34" charset="0"/>
              </a:rPr>
              <a:t>Recommendations to Evaluation Committee re. PLS.</a:t>
            </a:r>
            <a:endParaRPr lang="en-US" dirty="0"/>
          </a:p>
        </p:txBody>
      </p:sp>
    </p:spTree>
    <p:extLst>
      <p:ext uri="{BB962C8B-B14F-4D97-AF65-F5344CB8AC3E}">
        <p14:creationId xmlns:p14="http://schemas.microsoft.com/office/powerpoint/2010/main" val="3445238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2019-20 Spring Parent Survey Timeline</a:t>
            </a:r>
          </a:p>
        </p:txBody>
      </p:sp>
      <p:sp>
        <p:nvSpPr>
          <p:cNvPr id="3" name="Content Placeholder 2"/>
          <p:cNvSpPr>
            <a:spLocks noGrp="1"/>
          </p:cNvSpPr>
          <p:nvPr>
            <p:ph idx="1"/>
          </p:nvPr>
        </p:nvSpPr>
        <p:spPr/>
        <p:txBody>
          <a:bodyPr>
            <a:normAutofit fontScale="77500" lnSpcReduction="20000"/>
          </a:bodyPr>
          <a:lstStyle/>
          <a:p>
            <a:pPr marL="0" indent="0">
              <a:buNone/>
            </a:pPr>
            <a:r>
              <a:rPr lang="en-US" dirty="0"/>
              <a:t>Shorter data collection window: April 15-June 15 (instead of April 1-June 30):</a:t>
            </a:r>
          </a:p>
          <a:p>
            <a:r>
              <a:rPr lang="en-US" dirty="0"/>
              <a:t>Spanish translation and review process completed by Jan. 31</a:t>
            </a:r>
          </a:p>
          <a:p>
            <a:r>
              <a:rPr lang="en-US" dirty="0"/>
              <a:t>Programming by DMAC completed by Feb. 28</a:t>
            </a:r>
          </a:p>
          <a:p>
            <a:r>
              <a:rPr lang="en-US" dirty="0"/>
              <a:t>FPG tests screens in March</a:t>
            </a:r>
          </a:p>
          <a:p>
            <a:r>
              <a:rPr lang="en-US" dirty="0"/>
              <a:t>LEPs / Schools distribute to parents in April</a:t>
            </a:r>
          </a:p>
          <a:p>
            <a:r>
              <a:rPr lang="en-US" dirty="0"/>
              <a:t>LEPs complete data entry by July 15</a:t>
            </a:r>
          </a:p>
          <a:p>
            <a:r>
              <a:rPr lang="en-US" dirty="0"/>
              <a:t>Lost sheep accepted any time and included in future reprocessing, but every site should participate by July 15</a:t>
            </a:r>
          </a:p>
          <a:p>
            <a:r>
              <a:rPr lang="en-US" dirty="0"/>
              <a:t>Reports on SharePoint August 31</a:t>
            </a:r>
          </a:p>
        </p:txBody>
      </p:sp>
    </p:spTree>
    <p:extLst>
      <p:ext uri="{BB962C8B-B14F-4D97-AF65-F5344CB8AC3E}">
        <p14:creationId xmlns:p14="http://schemas.microsoft.com/office/powerpoint/2010/main" val="775703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2020-21 Spring Parent Survey Timeline</a:t>
            </a:r>
          </a:p>
        </p:txBody>
      </p:sp>
      <p:sp>
        <p:nvSpPr>
          <p:cNvPr id="3" name="Content Placeholder 2"/>
          <p:cNvSpPr>
            <a:spLocks noGrp="1"/>
          </p:cNvSpPr>
          <p:nvPr>
            <p:ph idx="1"/>
          </p:nvPr>
        </p:nvSpPr>
        <p:spPr/>
        <p:txBody>
          <a:bodyPr>
            <a:normAutofit fontScale="70000" lnSpcReduction="20000"/>
          </a:bodyPr>
          <a:lstStyle/>
          <a:p>
            <a:pPr marL="0" indent="0">
              <a:buNone/>
            </a:pPr>
            <a:r>
              <a:rPr lang="en-US" dirty="0"/>
              <a:t>Shorter data collection window: April 15-June 15 (instead of April 1-June 30):</a:t>
            </a:r>
          </a:p>
          <a:p>
            <a:r>
              <a:rPr lang="en-US" dirty="0"/>
              <a:t>Evaluation Committee finalize survey questions by Dec. 15</a:t>
            </a:r>
          </a:p>
          <a:p>
            <a:r>
              <a:rPr lang="en-US" dirty="0"/>
              <a:t>Spanish translation and review process completed by Jan. 31</a:t>
            </a:r>
          </a:p>
          <a:p>
            <a:r>
              <a:rPr lang="en-US" dirty="0"/>
              <a:t>Programming by DMAC/updates by designer completed by Feb. 28</a:t>
            </a:r>
          </a:p>
          <a:p>
            <a:r>
              <a:rPr lang="en-US" dirty="0"/>
              <a:t>FPG tests screens in March</a:t>
            </a:r>
          </a:p>
          <a:p>
            <a:r>
              <a:rPr lang="en-US" dirty="0"/>
              <a:t>LEPs / Schools distribute to parents in April, collect by June 15</a:t>
            </a:r>
          </a:p>
          <a:p>
            <a:r>
              <a:rPr lang="en-US" dirty="0"/>
              <a:t>LEPs complete data entry by July 15</a:t>
            </a:r>
          </a:p>
          <a:p>
            <a:r>
              <a:rPr lang="en-US" dirty="0"/>
              <a:t>Lost sheep accepted any time and included in future reprocessing, but every site should participate by July 15</a:t>
            </a:r>
          </a:p>
          <a:p>
            <a:r>
              <a:rPr lang="en-US" dirty="0"/>
              <a:t>Reports on SharePoint Aug. 31</a:t>
            </a:r>
          </a:p>
        </p:txBody>
      </p:sp>
    </p:spTree>
    <p:extLst>
      <p:ext uri="{BB962C8B-B14F-4D97-AF65-F5344CB8AC3E}">
        <p14:creationId xmlns:p14="http://schemas.microsoft.com/office/powerpoint/2010/main" val="3886589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Ongoing Discussions</a:t>
            </a:r>
          </a:p>
        </p:txBody>
      </p:sp>
      <p:sp>
        <p:nvSpPr>
          <p:cNvPr id="3" name="Content Placeholder 2"/>
          <p:cNvSpPr>
            <a:spLocks noGrp="1"/>
          </p:cNvSpPr>
          <p:nvPr>
            <p:ph idx="1"/>
          </p:nvPr>
        </p:nvSpPr>
        <p:spPr/>
        <p:txBody>
          <a:bodyPr>
            <a:normAutofit/>
          </a:bodyPr>
          <a:lstStyle/>
          <a:p>
            <a:pPr marL="0" indent="0">
              <a:buNone/>
            </a:pPr>
            <a:r>
              <a:rPr lang="en-US" dirty="0"/>
              <a:t>When proposed National Evaluation is approved, we will discuss:</a:t>
            </a:r>
          </a:p>
          <a:p>
            <a:r>
              <a:rPr lang="en-US" dirty="0"/>
              <a:t>ITERS-3 training</a:t>
            </a:r>
          </a:p>
          <a:p>
            <a:r>
              <a:rPr lang="en-US" dirty="0"/>
              <a:t>Collecting more details about classroom observer reliability</a:t>
            </a:r>
          </a:p>
          <a:p>
            <a:r>
              <a:rPr lang="en-US" dirty="0"/>
              <a:t>PLS reliability committee</a:t>
            </a:r>
          </a:p>
          <a:p>
            <a:pPr lvl="1"/>
            <a:r>
              <a:rPr lang="en-US" dirty="0"/>
              <a:t>And much more!</a:t>
            </a:r>
          </a:p>
        </p:txBody>
      </p:sp>
    </p:spTree>
    <p:extLst>
      <p:ext uri="{BB962C8B-B14F-4D97-AF65-F5344CB8AC3E}">
        <p14:creationId xmlns:p14="http://schemas.microsoft.com/office/powerpoint/2010/main" val="3264810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Task-dependent Timeline</a:t>
            </a:r>
          </a:p>
        </p:txBody>
      </p:sp>
      <p:pic>
        <p:nvPicPr>
          <p:cNvPr id="5" name="Content Placeholder 4">
            <a:extLst>
              <a:ext uri="{FF2B5EF4-FFF2-40B4-BE49-F238E27FC236}">
                <a16:creationId xmlns:a16="http://schemas.microsoft.com/office/drawing/2014/main" id="{9EEC21BA-DEDA-4A13-AD53-BFEC1EA46DA8}"/>
              </a:ext>
            </a:extLst>
          </p:cNvPr>
          <p:cNvPicPr>
            <a:picLocks noGrp="1" noChangeAspect="1"/>
          </p:cNvPicPr>
          <p:nvPr>
            <p:ph idx="1"/>
          </p:nvPr>
        </p:nvPicPr>
        <p:blipFill>
          <a:blip r:embed="rId3"/>
          <a:stretch>
            <a:fillRect/>
          </a:stretch>
        </p:blipFill>
        <p:spPr>
          <a:xfrm>
            <a:off x="457200" y="1266092"/>
            <a:ext cx="8229600" cy="3431791"/>
          </a:xfrm>
        </p:spPr>
      </p:pic>
    </p:spTree>
    <p:extLst>
      <p:ext uri="{BB962C8B-B14F-4D97-AF65-F5344CB8AC3E}">
        <p14:creationId xmlns:p14="http://schemas.microsoft.com/office/powerpoint/2010/main" val="4200636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FF59-3348-40B7-80C7-70F26840DA90}"/>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62A42EB0-153F-4519-98FB-A51718D06949}"/>
              </a:ext>
            </a:extLst>
          </p:cNvPr>
          <p:cNvSpPr>
            <a:spLocks noGrp="1"/>
          </p:cNvSpPr>
          <p:nvPr>
            <p:ph idx="1"/>
          </p:nvPr>
        </p:nvSpPr>
        <p:spPr>
          <a:xfrm>
            <a:off x="457200" y="1153551"/>
            <a:ext cx="8229600" cy="4528716"/>
          </a:xfrm>
        </p:spPr>
        <p:txBody>
          <a:bodyPr>
            <a:normAutofit fontScale="77500" lnSpcReduction="20000"/>
          </a:bodyPr>
          <a:lstStyle/>
          <a:p>
            <a:r>
              <a:rPr lang="en-US" dirty="0"/>
              <a:t>Update your staff in the FPG system – including new positions/promotions – by March 5</a:t>
            </a:r>
          </a:p>
          <a:p>
            <a:r>
              <a:rPr lang="en-US" dirty="0"/>
              <a:t>Finish entering fall 2019 data and rosters</a:t>
            </a:r>
          </a:p>
          <a:p>
            <a:r>
              <a:rPr lang="en-US" dirty="0"/>
              <a:t>Help us calculate response rates for 2018-19 – watch for emails</a:t>
            </a:r>
          </a:p>
          <a:p>
            <a:r>
              <a:rPr lang="en-US" dirty="0"/>
              <a:t>Read the Research and Evaluation Advisory Committee report to know what the National Evaluation will look like starting 2020-21 (report to be released very soon)</a:t>
            </a:r>
          </a:p>
          <a:p>
            <a:r>
              <a:rPr lang="en-US" dirty="0"/>
              <a:t>If you are attending the Network Meeting in New Orleans, please respond to the email requesting input into the agenda  </a:t>
            </a:r>
          </a:p>
          <a:p>
            <a:r>
              <a:rPr lang="en-US" dirty="0"/>
              <a:t>Attend a data webinar either March 10 or 12 – and reply to an email </a:t>
            </a:r>
            <a:r>
              <a:rPr lang="en-US"/>
              <a:t>about response rates</a:t>
            </a:r>
            <a:endParaRPr lang="en-US" dirty="0"/>
          </a:p>
          <a:p>
            <a:endParaRPr lang="en-US" dirty="0"/>
          </a:p>
          <a:p>
            <a:endParaRPr lang="en-US" dirty="0"/>
          </a:p>
        </p:txBody>
      </p:sp>
    </p:spTree>
    <p:extLst>
      <p:ext uri="{BB962C8B-B14F-4D97-AF65-F5344CB8AC3E}">
        <p14:creationId xmlns:p14="http://schemas.microsoft.com/office/powerpoint/2010/main" val="314241941"/>
      </p:ext>
    </p:extLst>
  </p:cSld>
  <p:clrMapOvr>
    <a:masterClrMapping/>
  </p:clrMapOvr>
</p:sld>
</file>

<file path=ppt/theme/theme1.xml><?xml version="1.0" encoding="utf-8"?>
<a:theme xmlns:a="http://schemas.openxmlformats.org/drawingml/2006/main" name="powerpointUNC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powerpointUNC5</Template>
  <TotalTime>6596</TotalTime>
  <Words>1416</Words>
  <Application>Microsoft Office PowerPoint</Application>
  <PresentationFormat>On-screen Show (4:3)</PresentationFormat>
  <Paragraphs>135</Paragraphs>
  <Slides>13</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powerpointUNC4</vt:lpstr>
      <vt:lpstr>PowerPoint Presentation</vt:lpstr>
      <vt:lpstr>Welcome</vt:lpstr>
      <vt:lpstr>Agenda</vt:lpstr>
      <vt:lpstr>Recap – November conversation</vt:lpstr>
      <vt:lpstr>Proposed change:  Staff Survey 2019-20</vt:lpstr>
      <vt:lpstr>Reminders  </vt:lpstr>
      <vt:lpstr>Proposed change:  Staff Survey 2020-21</vt:lpstr>
      <vt:lpstr>Spanish Committee</vt:lpstr>
      <vt:lpstr>2019-20 Spring Parent Survey Timeline</vt:lpstr>
      <vt:lpstr>2020-21 Spring Parent Survey Timeline</vt:lpstr>
      <vt:lpstr>Ongoing Discussions</vt:lpstr>
      <vt:lpstr>Task-dependent Timeline</vt:lpstr>
      <vt:lpstr>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Crawford, Gisele M</dc:creator>
  <cp:lastModifiedBy>Crawford, Gisele M</cp:lastModifiedBy>
  <cp:revision>170</cp:revision>
  <cp:lastPrinted>2019-08-20T15:55:12Z</cp:lastPrinted>
  <dcterms:created xsi:type="dcterms:W3CDTF">2018-05-24T14:36:24Z</dcterms:created>
  <dcterms:modified xsi:type="dcterms:W3CDTF">2020-02-28T19:02:16Z</dcterms:modified>
</cp:coreProperties>
</file>