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416" r:id="rId2"/>
    <p:sldId id="421" r:id="rId3"/>
    <p:sldId id="782" r:id="rId4"/>
    <p:sldId id="788" r:id="rId5"/>
    <p:sldId id="783" r:id="rId6"/>
    <p:sldId id="784" r:id="rId7"/>
    <p:sldId id="282" r:id="rId8"/>
    <p:sldId id="284" r:id="rId9"/>
    <p:sldId id="285" r:id="rId10"/>
    <p:sldId id="785" r:id="rId11"/>
    <p:sldId id="786" r:id="rId12"/>
    <p:sldId id="787" r:id="rId13"/>
    <p:sldId id="35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93B37E-565D-734D-842C-CF7D744D745F}" v="1" dt="2026-07-28T18:29:12.2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46"/>
    <p:restoredTop sz="84977"/>
  </p:normalViewPr>
  <p:slideViewPr>
    <p:cSldViewPr snapToGrid="0" snapToObjects="1">
      <p:cViewPr varScale="1">
        <p:scale>
          <a:sx n="94" d="100"/>
          <a:sy n="94" d="100"/>
        </p:scale>
        <p:origin x="840" y="192"/>
      </p:cViewPr>
      <p:guideLst/>
    </p:cSldViewPr>
  </p:slideViewPr>
  <p:notesTextViewPr>
    <p:cViewPr>
      <p:scale>
        <a:sx n="1" d="1"/>
        <a:sy n="1" d="1"/>
      </p:scale>
      <p:origin x="0" y="0"/>
    </p:cViewPr>
  </p:notesTextViewPr>
  <p:notesViewPr>
    <p:cSldViewPr snapToGrid="0" snapToObjects="1">
      <p:cViewPr varScale="1">
        <p:scale>
          <a:sx n="87" d="100"/>
          <a:sy n="87" d="100"/>
        </p:scale>
        <p:origin x="3024"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0A2000-EA07-C648-B8D2-E63BB78AA797}" type="datetimeFigureOut">
              <a:rPr lang="en-US" smtClean="0"/>
              <a:t>7/28/26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363252-6694-C544-8FDD-142F4C25301D}" type="slidenum">
              <a:rPr lang="en-US" smtClean="0"/>
              <a:t>‹#›</a:t>
            </a:fld>
            <a:endParaRPr lang="en-US"/>
          </a:p>
        </p:txBody>
      </p:sp>
    </p:spTree>
    <p:extLst>
      <p:ext uri="{BB962C8B-B14F-4D97-AF65-F5344CB8AC3E}">
        <p14:creationId xmlns:p14="http://schemas.microsoft.com/office/powerpoint/2010/main" val="2705057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notes"/>
          <p:cNvSpPr txBox="1">
            <a:spLocks noGrp="1"/>
          </p:cNvSpPr>
          <p:nvPr>
            <p:ph type="body" idx="1"/>
          </p:nvPr>
        </p:nvSpPr>
        <p:spPr>
          <a:xfrm>
            <a:off x="701040" y="4473892"/>
            <a:ext cx="5608320" cy="3660457"/>
          </a:xfrm>
          <a:prstGeom prst="rect">
            <a:avLst/>
          </a:prstGeom>
          <a:noFill/>
          <a:ln>
            <a:noFill/>
          </a:ln>
        </p:spPr>
        <p:txBody>
          <a:bodyPr spcFirstLastPara="1" wrap="square" lIns="93175" tIns="46575" rIns="93175" bIns="46575" anchor="t" anchorCtr="0">
            <a:noAutofit/>
          </a:bodyPr>
          <a:lstStyle/>
          <a:p>
            <a:pPr marL="628650" lvl="1" indent="-171450" algn="l" rtl="0">
              <a:spcBef>
                <a:spcPts val="0"/>
              </a:spcBef>
              <a:spcAft>
                <a:spcPts val="0"/>
              </a:spcAft>
              <a:buFont typeface="Wingdings" pitchFamily="2" charset="2"/>
              <a:buChar char="Ø"/>
            </a:pPr>
            <a:endParaRPr lang="en-US" dirty="0"/>
          </a:p>
          <a:p>
            <a:pPr marL="628650" lvl="1" indent="-171450" algn="l" rtl="0">
              <a:spcBef>
                <a:spcPts val="0"/>
              </a:spcBef>
              <a:spcAft>
                <a:spcPts val="0"/>
              </a:spcAft>
              <a:buFont typeface="Wingdings" pitchFamily="2" charset="2"/>
              <a:buChar char="Ø"/>
            </a:pPr>
            <a:endParaRPr lang="en-US" dirty="0"/>
          </a:p>
        </p:txBody>
      </p:sp>
      <p:sp>
        <p:nvSpPr>
          <p:cNvPr id="102" name="Google Shape;102;p1:notes"/>
          <p:cNvSpPr txBox="1">
            <a:spLocks noGrp="1"/>
          </p:cNvSpPr>
          <p:nvPr>
            <p:ph type="sldNum" idx="12"/>
          </p:nvPr>
        </p:nvSpPr>
        <p:spPr>
          <a:xfrm>
            <a:off x="3970939" y="8829968"/>
            <a:ext cx="3037840" cy="466434"/>
          </a:xfrm>
          <a:prstGeom prst="rect">
            <a:avLst/>
          </a:prstGeom>
          <a:noFill/>
          <a:ln>
            <a:noFill/>
          </a:ln>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438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E9005-00F1-CE44-9813-C8746F53B130}" type="slidenum">
              <a:rPr lang="en-US" smtClean="0"/>
              <a:t>2</a:t>
            </a:fld>
            <a:endParaRPr lang="en-US"/>
          </a:p>
        </p:txBody>
      </p:sp>
    </p:spTree>
    <p:extLst>
      <p:ext uri="{BB962C8B-B14F-4D97-AF65-F5344CB8AC3E}">
        <p14:creationId xmlns:p14="http://schemas.microsoft.com/office/powerpoint/2010/main" val="184748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onlinelibrary.wiley.com</a:t>
            </a:r>
            <a:r>
              <a:rPr lang="en-US" dirty="0"/>
              <a:t>/pb-assets/assets/14756811/Positionality-Statements-1621354517813.pdf</a:t>
            </a:r>
          </a:p>
        </p:txBody>
      </p:sp>
      <p:sp>
        <p:nvSpPr>
          <p:cNvPr id="4" name="Slide Number Placeholder 3"/>
          <p:cNvSpPr>
            <a:spLocks noGrp="1"/>
          </p:cNvSpPr>
          <p:nvPr>
            <p:ph type="sldNum" sz="quarter" idx="5"/>
          </p:nvPr>
        </p:nvSpPr>
        <p:spPr/>
        <p:txBody>
          <a:bodyPr/>
          <a:lstStyle/>
          <a:p>
            <a:fld id="{75363252-6694-C544-8FDD-142F4C25301D}" type="slidenum">
              <a:rPr lang="en-US" smtClean="0"/>
              <a:t>3</a:t>
            </a:fld>
            <a:endParaRPr lang="en-US"/>
          </a:p>
        </p:txBody>
      </p:sp>
    </p:spTree>
    <p:extLst>
      <p:ext uri="{BB962C8B-B14F-4D97-AF65-F5344CB8AC3E}">
        <p14:creationId xmlns:p14="http://schemas.microsoft.com/office/powerpoint/2010/main" val="1022179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4</a:t>
            </a:fld>
            <a:endParaRPr lang="en-US"/>
          </a:p>
        </p:txBody>
      </p:sp>
    </p:spTree>
    <p:extLst>
      <p:ext uri="{BB962C8B-B14F-4D97-AF65-F5344CB8AC3E}">
        <p14:creationId xmlns:p14="http://schemas.microsoft.com/office/powerpoint/2010/main" val="1180734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 write your own statement</a:t>
            </a:r>
          </a:p>
          <a:p>
            <a:r>
              <a:rPr lang="en-US" dirty="0"/>
              <a:t>Did folks do this?  How did it go?  Does anyone want to share?</a:t>
            </a:r>
          </a:p>
          <a:p>
            <a:r>
              <a:rPr lang="en-US" dirty="0"/>
              <a:t>I discussed with and shared resources with a student for a manuscript.</a:t>
            </a:r>
          </a:p>
        </p:txBody>
      </p:sp>
      <p:sp>
        <p:nvSpPr>
          <p:cNvPr id="4" name="Slide Number Placeholder 3"/>
          <p:cNvSpPr>
            <a:spLocks noGrp="1"/>
          </p:cNvSpPr>
          <p:nvPr>
            <p:ph type="sldNum" sz="quarter" idx="5"/>
          </p:nvPr>
        </p:nvSpPr>
        <p:spPr/>
        <p:txBody>
          <a:bodyPr/>
          <a:lstStyle/>
          <a:p>
            <a:fld id="{75363252-6694-C544-8FDD-142F4C25301D}" type="slidenum">
              <a:rPr lang="en-US" smtClean="0"/>
              <a:t>5</a:t>
            </a:fld>
            <a:endParaRPr lang="en-US"/>
          </a:p>
        </p:txBody>
      </p:sp>
    </p:spTree>
    <p:extLst>
      <p:ext uri="{BB962C8B-B14F-4D97-AF65-F5344CB8AC3E}">
        <p14:creationId xmlns:p14="http://schemas.microsoft.com/office/powerpoint/2010/main" val="3995808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co-create something to track our progress.  I’m going to share a few ideas and then would love to hear some others and then use some small groups to talk through what might work and what metrics we’d like to see.</a:t>
            </a:r>
          </a:p>
        </p:txBody>
      </p:sp>
      <p:sp>
        <p:nvSpPr>
          <p:cNvPr id="4" name="Slide Number Placeholder 3"/>
          <p:cNvSpPr>
            <a:spLocks noGrp="1"/>
          </p:cNvSpPr>
          <p:nvPr>
            <p:ph type="sldNum" sz="quarter" idx="5"/>
          </p:nvPr>
        </p:nvSpPr>
        <p:spPr/>
        <p:txBody>
          <a:bodyPr/>
          <a:lstStyle/>
          <a:p>
            <a:fld id="{75363252-6694-C544-8FDD-142F4C25301D}" type="slidenum">
              <a:rPr lang="en-US" smtClean="0"/>
              <a:t>6</a:t>
            </a:fld>
            <a:endParaRPr lang="en-US"/>
          </a:p>
        </p:txBody>
      </p:sp>
    </p:spTree>
    <p:extLst>
      <p:ext uri="{BB962C8B-B14F-4D97-AF65-F5344CB8AC3E}">
        <p14:creationId xmlns:p14="http://schemas.microsoft.com/office/powerpoint/2010/main" val="2790370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&gt; Scale based on previous equity checklists</a:t>
            </a:r>
          </a:p>
        </p:txBody>
      </p:sp>
      <p:sp>
        <p:nvSpPr>
          <p:cNvPr id="4" name="Slide Number Placeholder 3"/>
          <p:cNvSpPr>
            <a:spLocks noGrp="1"/>
          </p:cNvSpPr>
          <p:nvPr>
            <p:ph type="sldNum" sz="quarter" idx="5"/>
          </p:nvPr>
        </p:nvSpPr>
        <p:spPr/>
        <p:txBody>
          <a:bodyPr/>
          <a:lstStyle/>
          <a:p>
            <a:fld id="{18D255FF-E733-7A46-8A77-BA6A8CE5004F}" type="slidenum">
              <a:rPr lang="en-US" smtClean="0"/>
              <a:t>7</a:t>
            </a:fld>
            <a:endParaRPr lang="en-US"/>
          </a:p>
        </p:txBody>
      </p:sp>
    </p:spTree>
    <p:extLst>
      <p:ext uri="{BB962C8B-B14F-4D97-AF65-F5344CB8AC3E}">
        <p14:creationId xmlns:p14="http://schemas.microsoft.com/office/powerpoint/2010/main" val="1140906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itchFamily="2" charset="2"/>
              <a:buChar char="Ø"/>
            </a:pPr>
            <a:r>
              <a:rPr lang="en-US" dirty="0"/>
              <a:t>Note – not an exhaustive list and invited respondents to list other things they are doing.</a:t>
            </a:r>
          </a:p>
          <a:p>
            <a:pPr marL="171450" indent="-171450">
              <a:buFont typeface="Wingdings" pitchFamily="2" charset="2"/>
              <a:buChar char="Ø"/>
            </a:pPr>
            <a:r>
              <a:rPr lang="en-US" dirty="0"/>
              <a:t>All studies not expected implement all items – for example, when using secondary data, no say over data collection</a:t>
            </a:r>
          </a:p>
          <a:p>
            <a:pPr marL="171450" indent="-171450">
              <a:buFont typeface="Wingdings" pitchFamily="2" charset="2"/>
              <a:buChar char="Ø"/>
            </a:pPr>
            <a:r>
              <a:rPr lang="en-US" dirty="0"/>
              <a:t>Reviewed by IRB and exempt</a:t>
            </a:r>
          </a:p>
        </p:txBody>
      </p:sp>
      <p:sp>
        <p:nvSpPr>
          <p:cNvPr id="4" name="Slide Number Placeholder 3"/>
          <p:cNvSpPr>
            <a:spLocks noGrp="1"/>
          </p:cNvSpPr>
          <p:nvPr>
            <p:ph type="sldNum" sz="quarter" idx="5"/>
          </p:nvPr>
        </p:nvSpPr>
        <p:spPr/>
        <p:txBody>
          <a:bodyPr/>
          <a:lstStyle/>
          <a:p>
            <a:fld id="{18D255FF-E733-7A46-8A77-BA6A8CE5004F}" type="slidenum">
              <a:rPr lang="en-US" smtClean="0"/>
              <a:t>8</a:t>
            </a:fld>
            <a:endParaRPr lang="en-US"/>
          </a:p>
        </p:txBody>
      </p:sp>
    </p:spTree>
    <p:extLst>
      <p:ext uri="{BB962C8B-B14F-4D97-AF65-F5344CB8AC3E}">
        <p14:creationId xmlns:p14="http://schemas.microsoft.com/office/powerpoint/2010/main" val="3722837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Sections: Study Formation, Design, Data Collection, Analysis/Interpretation, Discussion/Recs, Dissemination, Next Steps/Follow-up (how we could have done better)</a:t>
            </a:r>
          </a:p>
        </p:txBody>
      </p:sp>
      <p:sp>
        <p:nvSpPr>
          <p:cNvPr id="4" name="Slide Number Placeholder 3"/>
          <p:cNvSpPr>
            <a:spLocks noGrp="1"/>
          </p:cNvSpPr>
          <p:nvPr>
            <p:ph type="sldNum" sz="quarter" idx="5"/>
          </p:nvPr>
        </p:nvSpPr>
        <p:spPr/>
        <p:txBody>
          <a:bodyPr/>
          <a:lstStyle/>
          <a:p>
            <a:fld id="{18D255FF-E733-7A46-8A77-BA6A8CE5004F}" type="slidenum">
              <a:rPr lang="en-US" smtClean="0"/>
              <a:t>9</a:t>
            </a:fld>
            <a:endParaRPr lang="en-US"/>
          </a:p>
        </p:txBody>
      </p:sp>
    </p:spTree>
    <p:extLst>
      <p:ext uri="{BB962C8B-B14F-4D97-AF65-F5344CB8AC3E}">
        <p14:creationId xmlns:p14="http://schemas.microsoft.com/office/powerpoint/2010/main" val="1987127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health.ucdavis.edu</a:t>
            </a:r>
            <a:r>
              <a:rPr lang="en-US" dirty="0"/>
              <a:t>/diversity-inclusion/PDFs/Racial-Justice-Report-Card_FINAL_2020.pdf</a:t>
            </a:r>
          </a:p>
        </p:txBody>
      </p:sp>
      <p:sp>
        <p:nvSpPr>
          <p:cNvPr id="4" name="Slide Number Placeholder 3"/>
          <p:cNvSpPr>
            <a:spLocks noGrp="1"/>
          </p:cNvSpPr>
          <p:nvPr>
            <p:ph type="sldNum" sz="quarter" idx="5"/>
          </p:nvPr>
        </p:nvSpPr>
        <p:spPr/>
        <p:txBody>
          <a:bodyPr/>
          <a:lstStyle/>
          <a:p>
            <a:fld id="{75363252-6694-C544-8FDD-142F4C25301D}" type="slidenum">
              <a:rPr lang="en-US" smtClean="0"/>
              <a:t>10</a:t>
            </a:fld>
            <a:endParaRPr lang="en-US"/>
          </a:p>
        </p:txBody>
      </p:sp>
    </p:spTree>
    <p:extLst>
      <p:ext uri="{BB962C8B-B14F-4D97-AF65-F5344CB8AC3E}">
        <p14:creationId xmlns:p14="http://schemas.microsoft.com/office/powerpoint/2010/main" val="2207754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12</a:t>
            </a:fld>
            <a:endParaRPr lang="en-US"/>
          </a:p>
        </p:txBody>
      </p:sp>
    </p:spTree>
    <p:extLst>
      <p:ext uri="{BB962C8B-B14F-4D97-AF65-F5344CB8AC3E}">
        <p14:creationId xmlns:p14="http://schemas.microsoft.com/office/powerpoint/2010/main" val="4261021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13</a:t>
            </a:fld>
            <a:endParaRPr lang="en-US"/>
          </a:p>
        </p:txBody>
      </p:sp>
    </p:spTree>
    <p:extLst>
      <p:ext uri="{BB962C8B-B14F-4D97-AF65-F5344CB8AC3E}">
        <p14:creationId xmlns:p14="http://schemas.microsoft.com/office/powerpoint/2010/main" val="167810308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7/28/26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76145ED-A9F6-F24E-9C32-3405A694EB25}" type="slidenum">
              <a:rPr lang="en-US" smtClean="0"/>
              <a:t>‹#›</a:t>
            </a:fld>
            <a:endParaRPr lang="en-US"/>
          </a:p>
        </p:txBody>
      </p:sp>
    </p:spTree>
    <p:extLst>
      <p:ext uri="{BB962C8B-B14F-4D97-AF65-F5344CB8AC3E}">
        <p14:creationId xmlns:p14="http://schemas.microsoft.com/office/powerpoint/2010/main" val="1850554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7/28/26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4046603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F864A9C7-E61D-5841-87AF-8ED596809B8D}" type="datetimeFigureOut">
              <a:rPr lang="en-US" smtClean="0"/>
              <a:t>7/28/26</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76145ED-A9F6-F24E-9C32-3405A694EB25}" type="slidenum">
              <a:rPr lang="en-US" smtClean="0"/>
              <a:t>‹#›</a:t>
            </a:fld>
            <a:endParaRPr lang="en-US"/>
          </a:p>
        </p:txBody>
      </p:sp>
    </p:spTree>
    <p:extLst>
      <p:ext uri="{BB962C8B-B14F-4D97-AF65-F5344CB8AC3E}">
        <p14:creationId xmlns:p14="http://schemas.microsoft.com/office/powerpoint/2010/main" val="3830391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64A9C7-E61D-5841-87AF-8ED596809B8D}" type="datetimeFigureOut">
              <a:rPr lang="en-US" smtClean="0"/>
              <a:t>7/28/26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3257911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64A9C7-E61D-5841-87AF-8ED596809B8D}" type="datetimeFigureOut">
              <a:rPr lang="en-US" smtClean="0"/>
              <a:t>7/28/26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45ED-A9F6-F24E-9C32-3405A694EB25}"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80924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864A9C7-E61D-5841-87AF-8ED596809B8D}" type="datetimeFigureOut">
              <a:rPr lang="en-US" smtClean="0"/>
              <a:t>7/28/26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6145ED-A9F6-F24E-9C32-3405A694EB25}"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81088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64A9C7-E61D-5841-87AF-8ED596809B8D}" type="datetimeFigureOut">
              <a:rPr lang="en-US" smtClean="0"/>
              <a:t>7/28/26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199456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64A9C7-E61D-5841-87AF-8ED596809B8D}" type="datetimeFigureOut">
              <a:rPr lang="en-US" smtClean="0"/>
              <a:t>7/28/26</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3737824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64A9C7-E61D-5841-87AF-8ED596809B8D}" type="datetimeFigureOut">
              <a:rPr lang="en-US" smtClean="0"/>
              <a:t>7/28/26</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187980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64A9C7-E61D-5841-87AF-8ED596809B8D}" type="datetimeFigureOut">
              <a:rPr lang="en-US" smtClean="0"/>
              <a:t>7/28/26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639470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7/28/26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013206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ntent A">
    <p:spTree>
      <p:nvGrpSpPr>
        <p:cNvPr id="1" name=""/>
        <p:cNvGrpSpPr/>
        <p:nvPr/>
      </p:nvGrpSpPr>
      <p:grpSpPr>
        <a:xfrm>
          <a:off x="0" y="0"/>
          <a:ext cx="0" cy="0"/>
          <a:chOff x="0" y="0"/>
          <a:chExt cx="0" cy="0"/>
        </a:xfrm>
      </p:grpSpPr>
      <p:pic>
        <p:nvPicPr>
          <p:cNvPr id="10" name="Picture 9" descr="A picture containing shirt&#10;&#10;Description automatically generated">
            <a:extLst>
              <a:ext uri="{FF2B5EF4-FFF2-40B4-BE49-F238E27FC236}">
                <a16:creationId xmlns:a16="http://schemas.microsoft.com/office/drawing/2014/main" id="{EE16A78A-6204-E14D-86B7-AE113A5ED1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Slide Number Placeholder 2"/>
          <p:cNvSpPr>
            <a:spLocks noGrp="1"/>
          </p:cNvSpPr>
          <p:nvPr>
            <p:ph type="sldNum" sz="quarter" idx="10"/>
          </p:nvPr>
        </p:nvSpPr>
        <p:spPr>
          <a:xfrm>
            <a:off x="8981185" y="6216212"/>
            <a:ext cx="2707895" cy="246221"/>
          </a:xfrm>
        </p:spPr>
        <p:txBody>
          <a:bodyPr>
            <a:noAutofit/>
          </a:bodyPr>
          <a:lstStyle>
            <a:lvl1pPr>
              <a:defRPr lang="en-US" sz="1200" b="0" kern="1200" smtClean="0">
                <a:solidFill>
                  <a:schemeClr val="bg1"/>
                </a:solidFill>
                <a:latin typeface="+mn-lt"/>
                <a:ea typeface="+mn-ea"/>
                <a:cs typeface="+mn-cs"/>
              </a:defRPr>
            </a:lvl1pPr>
          </a:lstStyle>
          <a:p>
            <a:fld id="{6D6E361B-DFCA-824D-BA63-ADCED3B41986}" type="slidenum">
              <a:rPr lang="en-US" smtClean="0"/>
              <a:pPr/>
              <a:t>‹#›</a:t>
            </a:fld>
            <a:endParaRPr lang="en-US" dirty="0"/>
          </a:p>
        </p:txBody>
      </p:sp>
      <p:sp>
        <p:nvSpPr>
          <p:cNvPr id="26" name="Title 16"/>
          <p:cNvSpPr>
            <a:spLocks noGrp="1"/>
          </p:cNvSpPr>
          <p:nvPr>
            <p:ph type="title"/>
          </p:nvPr>
        </p:nvSpPr>
        <p:spPr>
          <a:xfrm>
            <a:off x="3382180" y="969823"/>
            <a:ext cx="8306900" cy="723900"/>
          </a:xfrm>
        </p:spPr>
        <p:txBody>
          <a:bodyPr>
            <a:noAutofit/>
          </a:bodyPr>
          <a:lstStyle>
            <a:lvl1pPr>
              <a:defRPr b="0"/>
            </a:lvl1pPr>
          </a:lstStyle>
          <a:p>
            <a:r>
              <a:rPr lang="en-US" dirty="0"/>
              <a:t>Click to edit Master title style</a:t>
            </a:r>
          </a:p>
        </p:txBody>
      </p:sp>
      <p:sp>
        <p:nvSpPr>
          <p:cNvPr id="28" name="Content Placeholder 7"/>
          <p:cNvSpPr>
            <a:spLocks noGrp="1"/>
          </p:cNvSpPr>
          <p:nvPr>
            <p:ph sz="quarter" idx="15"/>
          </p:nvPr>
        </p:nvSpPr>
        <p:spPr>
          <a:xfrm>
            <a:off x="3382178" y="2208807"/>
            <a:ext cx="8306901" cy="3533182"/>
          </a:xfrm>
        </p:spPr>
        <p:txBody>
          <a:bodyPr>
            <a:noAutofit/>
          </a:bodyPr>
          <a:lstStyle>
            <a:lvl1pPr marL="231775" indent="-231775">
              <a:spcBef>
                <a:spcPts val="1200"/>
              </a:spcBef>
              <a:buSzPct val="100000"/>
              <a:buFont typeface="Arial" panose="020B0604020202020204" pitchFamily="34" charset="0"/>
              <a:buChar char="•"/>
              <a:tabLst/>
              <a:defRPr sz="2400"/>
            </a:lvl1pPr>
            <a:lvl2pPr>
              <a:spcBef>
                <a:spcPts val="1200"/>
              </a:spcBef>
              <a:defRPr sz="2000"/>
            </a:lvl2pPr>
            <a:lvl3pPr>
              <a:spcBef>
                <a:spcPts val="1200"/>
              </a:spcBef>
              <a:defRPr sz="1800"/>
            </a:lvl3pPr>
            <a:lvl4pPr>
              <a:spcBef>
                <a:spcPts val="1200"/>
              </a:spcBef>
              <a:defRPr/>
            </a:lvl4pPr>
            <a:lvl5pPr>
              <a:spcBef>
                <a:spcPts val="12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a:extLst>
              <a:ext uri="{FF2B5EF4-FFF2-40B4-BE49-F238E27FC236}">
                <a16:creationId xmlns:a16="http://schemas.microsoft.com/office/drawing/2014/main" id="{6B65FB38-CF8E-EC49-9B9C-9C905814BC92}"/>
              </a:ext>
            </a:extLst>
          </p:cNvPr>
          <p:cNvSpPr>
            <a:spLocks noGrp="1"/>
          </p:cNvSpPr>
          <p:nvPr>
            <p:ph type="body" sz="quarter" idx="16" hasCustomPrompt="1"/>
          </p:nvPr>
        </p:nvSpPr>
        <p:spPr>
          <a:xfrm>
            <a:off x="3396903" y="626917"/>
            <a:ext cx="8307185" cy="246221"/>
          </a:xfrm>
        </p:spPr>
        <p:txBody>
          <a:bodyPr>
            <a:noAutofit/>
          </a:bodyPr>
          <a:lstStyle>
            <a:lvl1pPr marL="0" indent="0">
              <a:buNone/>
              <a:defRPr sz="1800" b="1" i="0" cap="all" spc="17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Subtitle</a:t>
            </a:r>
          </a:p>
        </p:txBody>
      </p:sp>
      <p:sp>
        <p:nvSpPr>
          <p:cNvPr id="13" name="TextBox 12">
            <a:extLst>
              <a:ext uri="{FF2B5EF4-FFF2-40B4-BE49-F238E27FC236}">
                <a16:creationId xmlns:a16="http://schemas.microsoft.com/office/drawing/2014/main" id="{7E0B55B7-62C1-EF43-91BF-058489EF2184}"/>
              </a:ext>
            </a:extLst>
          </p:cNvPr>
          <p:cNvSpPr txBox="1"/>
          <p:nvPr userDrawn="1"/>
        </p:nvSpPr>
        <p:spPr>
          <a:xfrm>
            <a:off x="531038" y="6226999"/>
            <a:ext cx="7159102" cy="276999"/>
          </a:xfrm>
          <a:prstGeom prst="rect">
            <a:avLst/>
          </a:prstGeom>
          <a:noFill/>
        </p:spPr>
        <p:txBody>
          <a:bodyPr wrap="square" rtlCol="0" anchor="ctr" anchorCtr="0">
            <a:spAutoFit/>
          </a:bodyPr>
          <a:lstStyle/>
          <a:p>
            <a:r>
              <a:rPr lang="en-US" sz="1200" b="0" spc="180" baseline="0" dirty="0">
                <a:solidFill>
                  <a:schemeClr val="bg2">
                    <a:lumMod val="75000"/>
                  </a:schemeClr>
                </a:solidFill>
              </a:rPr>
              <a:t>FRANK PORTER GRAHAM CHILD DEVELOPMENT INSTITUTE</a:t>
            </a:r>
            <a:endParaRPr lang="en-US" sz="1200" b="0" i="1" spc="180" baseline="0" dirty="0">
              <a:solidFill>
                <a:schemeClr val="bg2">
                  <a:lumMod val="75000"/>
                </a:schemeClr>
              </a:solidFill>
            </a:endParaRPr>
          </a:p>
        </p:txBody>
      </p:sp>
    </p:spTree>
    <p:extLst>
      <p:ext uri="{BB962C8B-B14F-4D97-AF65-F5344CB8AC3E}">
        <p14:creationId xmlns:p14="http://schemas.microsoft.com/office/powerpoint/2010/main" val="159311378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F864A9C7-E61D-5841-87AF-8ED596809B8D}" type="datetimeFigureOut">
              <a:rPr lang="en-US" smtClean="0"/>
              <a:t>7/28/26</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76145ED-A9F6-F24E-9C32-3405A694EB25}" type="slidenum">
              <a:rPr lang="en-US" smtClean="0"/>
              <a:t>‹#›</a:t>
            </a:fld>
            <a:endParaRPr lang="en-US"/>
          </a:p>
        </p:txBody>
      </p:sp>
    </p:spTree>
    <p:extLst>
      <p:ext uri="{BB962C8B-B14F-4D97-AF65-F5344CB8AC3E}">
        <p14:creationId xmlns:p14="http://schemas.microsoft.com/office/powerpoint/2010/main" val="2784653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540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8.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9.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4"/>
          <p:cNvSpPr txBox="1">
            <a:spLocks noGrp="1"/>
          </p:cNvSpPr>
          <p:nvPr>
            <p:ph type="ctrTitle"/>
          </p:nvPr>
        </p:nvSpPr>
        <p:spPr>
          <a:xfrm>
            <a:off x="5012176" y="1313690"/>
            <a:ext cx="6057144" cy="3357976"/>
          </a:xfrm>
          <a:prstGeom prst="rect">
            <a:avLst/>
          </a:prstGeom>
        </p:spPr>
        <p:txBody>
          <a:bodyPr spcFirstLastPara="1" vert="horz" lIns="91440" tIns="45720" rIns="91440" bIns="45720" rtlCol="0" anchorCtr="0">
            <a:normAutofit/>
          </a:bodyPr>
          <a:lstStyle/>
          <a:p>
            <a:pPr marL="0" lvl="0" indent="0" algn="ctr">
              <a:spcAft>
                <a:spcPts val="0"/>
              </a:spcAft>
              <a:buClr>
                <a:schemeClr val="dk2"/>
              </a:buClr>
              <a:buSzPts val="6600"/>
            </a:pPr>
            <a:r>
              <a:rPr lang="en-US" sz="5600" kern="1200" cap="none" dirty="0">
                <a:latin typeface="+mj-lt"/>
                <a:ea typeface="+mj-ea"/>
                <a:cs typeface="+mj-cs"/>
              </a:rPr>
              <a:t>Racial Equity in Educare</a:t>
            </a:r>
            <a:br>
              <a:rPr lang="en-US" sz="5600" kern="1200" cap="none" dirty="0">
                <a:latin typeface="+mj-lt"/>
                <a:ea typeface="+mj-ea"/>
                <a:cs typeface="+mj-cs"/>
              </a:rPr>
            </a:br>
            <a:r>
              <a:rPr lang="en-US" sz="5600" kern="1200" cap="none" dirty="0">
                <a:latin typeface="+mj-lt"/>
                <a:ea typeface="+mj-ea"/>
                <a:cs typeface="+mj-cs"/>
              </a:rPr>
              <a:t>August</a:t>
            </a:r>
            <a:r>
              <a:rPr lang="en-US" sz="5600" dirty="0"/>
              <a:t> </a:t>
            </a:r>
            <a:r>
              <a:rPr lang="en-US" sz="5600" kern="1200" cap="none" dirty="0">
                <a:latin typeface="+mj-lt"/>
                <a:ea typeface="+mj-ea"/>
                <a:cs typeface="+mj-cs"/>
              </a:rPr>
              <a:t>CoP 8</a:t>
            </a:r>
            <a:r>
              <a:rPr lang="en-US" sz="5600" kern="1200" dirty="0">
                <a:latin typeface="+mj-lt"/>
                <a:ea typeface="+mj-ea"/>
                <a:cs typeface="+mj-cs"/>
              </a:rPr>
              <a:t>/12</a:t>
            </a:r>
            <a:r>
              <a:rPr lang="en-US" sz="5600" kern="1200" cap="none" dirty="0">
                <a:latin typeface="+mj-lt"/>
                <a:ea typeface="+mj-ea"/>
                <a:cs typeface="+mj-cs"/>
              </a:rPr>
              <a:t>/2022</a:t>
            </a:r>
          </a:p>
        </p:txBody>
      </p:sp>
      <p:pic>
        <p:nvPicPr>
          <p:cNvPr id="3" name="Picture 2" descr="A picture containing text, sign&#10;&#10;Description automatically generated">
            <a:extLst>
              <a:ext uri="{FF2B5EF4-FFF2-40B4-BE49-F238E27FC236}">
                <a16:creationId xmlns:a16="http://schemas.microsoft.com/office/drawing/2014/main" id="{82CA742D-5D00-5A4B-9778-C422D61ED27C}"/>
              </a:ext>
            </a:extLst>
          </p:cNvPr>
          <p:cNvPicPr>
            <a:picLocks noChangeAspect="1"/>
          </p:cNvPicPr>
          <p:nvPr/>
        </p:nvPicPr>
        <p:blipFill>
          <a:blip r:embed="rId3"/>
          <a:stretch>
            <a:fillRect/>
          </a:stretch>
        </p:blipFill>
        <p:spPr>
          <a:xfrm>
            <a:off x="933915" y="1185593"/>
            <a:ext cx="3416725" cy="4418178"/>
          </a:xfrm>
          <a:prstGeom prst="rect">
            <a:avLst/>
          </a:prstGeom>
        </p:spPr>
      </p:pic>
      <p:sp>
        <p:nvSpPr>
          <p:cNvPr id="5" name="TextBox 4">
            <a:extLst>
              <a:ext uri="{FF2B5EF4-FFF2-40B4-BE49-F238E27FC236}">
                <a16:creationId xmlns:a16="http://schemas.microsoft.com/office/drawing/2014/main" id="{9515D205-2E07-55C1-CE9D-45F4557A69AD}"/>
              </a:ext>
            </a:extLst>
          </p:cNvPr>
          <p:cNvSpPr txBox="1"/>
          <p:nvPr/>
        </p:nvSpPr>
        <p:spPr>
          <a:xfrm>
            <a:off x="623925" y="6055233"/>
            <a:ext cx="11362213" cy="584775"/>
          </a:xfrm>
          <a:prstGeom prst="rect">
            <a:avLst/>
          </a:prstGeom>
          <a:noFill/>
        </p:spPr>
        <p:txBody>
          <a:bodyPr wrap="none" rtlCol="0">
            <a:spAutoFit/>
          </a:bodyPr>
          <a:lstStyle/>
          <a:p>
            <a:pPr algn="ctr"/>
            <a:r>
              <a:rPr lang="en-US" sz="1600" dirty="0"/>
              <a:t>Adapted and facilitated by Dr.  Allison De Marco of the Educare National Evaluation Partner at the Frank Porter Graham </a:t>
            </a:r>
          </a:p>
          <a:p>
            <a:pPr algn="ctr"/>
            <a:r>
              <a:rPr lang="en-US" sz="1600" dirty="0"/>
              <a:t>Child Development Institute, University of North Carolina – Chapel Hill. ©2022</a:t>
            </a:r>
          </a:p>
        </p:txBody>
      </p:sp>
    </p:spTree>
    <p:extLst>
      <p:ext uri="{BB962C8B-B14F-4D97-AF65-F5344CB8AC3E}">
        <p14:creationId xmlns:p14="http://schemas.microsoft.com/office/powerpoint/2010/main" val="3544429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E6017-E523-4E41-ABFD-0B0CED3A4832}"/>
              </a:ext>
            </a:extLst>
          </p:cNvPr>
          <p:cNvSpPr>
            <a:spLocks noGrp="1"/>
          </p:cNvSpPr>
          <p:nvPr>
            <p:ph type="title"/>
          </p:nvPr>
        </p:nvSpPr>
        <p:spPr>
          <a:xfrm>
            <a:off x="482138" y="798394"/>
            <a:ext cx="5318161" cy="1637730"/>
          </a:xfrm>
        </p:spPr>
        <p:txBody>
          <a:bodyPr>
            <a:normAutofit/>
          </a:bodyPr>
          <a:lstStyle/>
          <a:p>
            <a:pPr algn="ctr"/>
            <a:r>
              <a:rPr lang="en-US" sz="4400" dirty="0">
                <a:solidFill>
                  <a:srgbClr val="C00000"/>
                </a:solidFill>
              </a:rPr>
              <a:t>Overview</a:t>
            </a:r>
            <a:br>
              <a:rPr lang="en-US" sz="4400" dirty="0">
                <a:solidFill>
                  <a:srgbClr val="C00000"/>
                </a:solidFill>
              </a:rPr>
            </a:br>
            <a:endParaRPr lang="en-US" sz="4400" dirty="0">
              <a:solidFill>
                <a:srgbClr val="C00000"/>
              </a:solidFill>
            </a:endParaRPr>
          </a:p>
        </p:txBody>
      </p:sp>
      <p:sp>
        <p:nvSpPr>
          <p:cNvPr id="11" name="Content Placeholder 2">
            <a:extLst>
              <a:ext uri="{FF2B5EF4-FFF2-40B4-BE49-F238E27FC236}">
                <a16:creationId xmlns:a16="http://schemas.microsoft.com/office/drawing/2014/main" id="{997ED735-BEA9-3B42-B5C9-67A1D0C166D2}"/>
              </a:ext>
            </a:extLst>
          </p:cNvPr>
          <p:cNvSpPr>
            <a:spLocks noGrp="1"/>
          </p:cNvSpPr>
          <p:nvPr>
            <p:ph idx="1"/>
          </p:nvPr>
        </p:nvSpPr>
        <p:spPr>
          <a:xfrm>
            <a:off x="482138" y="2578608"/>
            <a:ext cx="5735782" cy="3593592"/>
          </a:xfrm>
        </p:spPr>
        <p:txBody>
          <a:bodyPr>
            <a:normAutofit/>
          </a:bodyPr>
          <a:lstStyle/>
          <a:p>
            <a:r>
              <a:rPr lang="en-US" sz="3200" dirty="0"/>
              <a:t>Positionality Statements</a:t>
            </a:r>
          </a:p>
          <a:p>
            <a:r>
              <a:rPr lang="en-US" sz="3200" dirty="0"/>
              <a:t>Tools and metrics to track our progress</a:t>
            </a:r>
          </a:p>
          <a:p>
            <a:endParaRPr lang="en-US" sz="2800" dirty="0"/>
          </a:p>
        </p:txBody>
      </p:sp>
      <p:pic>
        <p:nvPicPr>
          <p:cNvPr id="12" name="Picture 4" descr="Glasses on top of a book">
            <a:extLst>
              <a:ext uri="{FF2B5EF4-FFF2-40B4-BE49-F238E27FC236}">
                <a16:creationId xmlns:a16="http://schemas.microsoft.com/office/drawing/2014/main" id="{AE573A75-A9DE-48D0-A1A0-D040DD4E4397}"/>
              </a:ext>
            </a:extLst>
          </p:cNvPr>
          <p:cNvPicPr>
            <a:picLocks noChangeAspect="1"/>
          </p:cNvPicPr>
          <p:nvPr/>
        </p:nvPicPr>
        <p:blipFill rotWithShape="1">
          <a:blip r:embed="rId3"/>
          <a:srcRect l="7006" r="32338" b="-1"/>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Tree>
    <p:extLst>
      <p:ext uri="{BB962C8B-B14F-4D97-AF65-F5344CB8AC3E}">
        <p14:creationId xmlns:p14="http://schemas.microsoft.com/office/powerpoint/2010/main" val="3529402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5B88DBC-7A2B-EE40-9285-515DB7130DA3}"/>
              </a:ext>
            </a:extLst>
          </p:cNvPr>
          <p:cNvSpPr>
            <a:spLocks noGrp="1"/>
          </p:cNvSpPr>
          <p:nvPr>
            <p:ph type="title"/>
          </p:nvPr>
        </p:nvSpPr>
        <p:spPr>
          <a:xfrm>
            <a:off x="1069848" y="484632"/>
            <a:ext cx="10058400" cy="1609344"/>
          </a:xfrm>
        </p:spPr>
        <p:txBody>
          <a:bodyPr>
            <a:normAutofit/>
          </a:bodyPr>
          <a:lstStyle/>
          <a:p>
            <a:pPr algn="ctr"/>
            <a:r>
              <a:rPr lang="en-US" b="1" dirty="0"/>
              <a:t>Positionality Statements</a:t>
            </a:r>
            <a:endParaRPr lang="en-US" dirty="0"/>
          </a:p>
        </p:txBody>
      </p:sp>
      <p:sp>
        <p:nvSpPr>
          <p:cNvPr id="3" name="Content Placeholder 2">
            <a:extLst>
              <a:ext uri="{FF2B5EF4-FFF2-40B4-BE49-F238E27FC236}">
                <a16:creationId xmlns:a16="http://schemas.microsoft.com/office/drawing/2014/main" id="{437BFCAF-7C56-FE4C-9E37-4469B545C2C3}"/>
              </a:ext>
            </a:extLst>
          </p:cNvPr>
          <p:cNvSpPr>
            <a:spLocks noGrp="1"/>
          </p:cNvSpPr>
          <p:nvPr>
            <p:ph idx="1"/>
          </p:nvPr>
        </p:nvSpPr>
        <p:spPr>
          <a:xfrm>
            <a:off x="984504" y="2243445"/>
            <a:ext cx="10058400" cy="3547099"/>
          </a:xfrm>
        </p:spPr>
        <p:txBody>
          <a:bodyPr>
            <a:normAutofit/>
          </a:bodyPr>
          <a:lstStyle/>
          <a:p>
            <a:r>
              <a:rPr lang="en-US" dirty="0"/>
              <a:t>How do the identities of the authors relate to the research topic and to the identities of the participants and how are these identities are represented in the scientific record/journals? (Roberts et al., 2020).</a:t>
            </a:r>
          </a:p>
          <a:p>
            <a:r>
              <a:rPr lang="en-US" dirty="0"/>
              <a:t>Include whatever is most relevant for readers to know about specific to a research study or review (nothing is mandated, author must consent to share)</a:t>
            </a:r>
          </a:p>
          <a:p>
            <a:r>
              <a:rPr lang="en-US" dirty="0"/>
              <a:t>Collaborative example: “When the manuscript for this article was drafted, one author self-identified as U.S. Black-White American, and four authors self-identified as U.S. White American.”</a:t>
            </a:r>
          </a:p>
          <a:p>
            <a:r>
              <a:rPr lang="en-US" dirty="0"/>
              <a:t>See more examples here: https://</a:t>
            </a:r>
            <a:r>
              <a:rPr lang="en-US" dirty="0" err="1"/>
              <a:t>onlinelibrary.wiley.com</a:t>
            </a:r>
            <a:r>
              <a:rPr lang="en-US" dirty="0"/>
              <a:t>/pb-assets/assets/14756811/Positionality-Statements-1621354517813.pdf</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DE7B8001-A252-635F-1BD1-59FD445F3F7E}"/>
              </a:ext>
            </a:extLst>
          </p:cNvPr>
          <p:cNvSpPr txBox="1"/>
          <p:nvPr/>
        </p:nvSpPr>
        <p:spPr>
          <a:xfrm>
            <a:off x="333075" y="5815906"/>
            <a:ext cx="10222992" cy="738664"/>
          </a:xfrm>
          <a:prstGeom prst="rect">
            <a:avLst/>
          </a:prstGeom>
          <a:noFill/>
        </p:spPr>
        <p:txBody>
          <a:bodyPr wrap="square" rtlCol="0">
            <a:spAutoFit/>
          </a:bodyPr>
          <a:lstStyle/>
          <a:p>
            <a:r>
              <a:rPr lang="en-US" sz="1400" dirty="0"/>
              <a:t>Source: Roberts, S. O., </a:t>
            </a:r>
            <a:r>
              <a:rPr lang="en-US" sz="1400" dirty="0" err="1"/>
              <a:t>Bareket</a:t>
            </a:r>
            <a:r>
              <a:rPr lang="en-US" sz="1400" dirty="0"/>
              <a:t>-Shavit, C., </a:t>
            </a:r>
            <a:r>
              <a:rPr lang="en-US" sz="1400" dirty="0" err="1"/>
              <a:t>Dollins</a:t>
            </a:r>
            <a:r>
              <a:rPr lang="en-US" sz="1400" dirty="0"/>
              <a:t>, F. A., Goldie, P. D., &amp; Mortenson, E. (2020). Racial inequality in psychological research: Trends of the past and recommendations for the future. </a:t>
            </a:r>
            <a:r>
              <a:rPr lang="en-US" sz="1400" i="1" dirty="0"/>
              <a:t>Perspectives on psychological science</a:t>
            </a:r>
            <a:r>
              <a:rPr lang="en-US" sz="1400" dirty="0"/>
              <a:t>, </a:t>
            </a:r>
            <a:r>
              <a:rPr lang="en-US" sz="1400" i="1" dirty="0"/>
              <a:t>15</a:t>
            </a:r>
            <a:r>
              <a:rPr lang="en-US" sz="1400" dirty="0"/>
              <a:t>(6), 1295-1309.</a:t>
            </a:r>
          </a:p>
        </p:txBody>
      </p:sp>
    </p:spTree>
    <p:extLst>
      <p:ext uri="{BB962C8B-B14F-4D97-AF65-F5344CB8AC3E}">
        <p14:creationId xmlns:p14="http://schemas.microsoft.com/office/powerpoint/2010/main" val="2491703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FCA88C2-C73C-4062-A097-8FBCE3090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3981C21-E132-4402-B31B-D725C1CE77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53241"/>
            <a:ext cx="109087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A685C77-4E84-486A-9AE5-F3635BE98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2" y="822324"/>
            <a:ext cx="5149596" cy="5228279"/>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7F55B8-0735-82A6-E0A7-9E5FF5BC41F4}"/>
              </a:ext>
            </a:extLst>
          </p:cNvPr>
          <p:cNvSpPr>
            <a:spLocks noGrp="1"/>
          </p:cNvSpPr>
          <p:nvPr>
            <p:ph type="title"/>
          </p:nvPr>
        </p:nvSpPr>
        <p:spPr>
          <a:xfrm>
            <a:off x="1286934" y="1465790"/>
            <a:ext cx="3860798" cy="3941345"/>
          </a:xfrm>
        </p:spPr>
        <p:txBody>
          <a:bodyPr>
            <a:normAutofit/>
          </a:bodyPr>
          <a:lstStyle/>
          <a:p>
            <a:r>
              <a:rPr lang="en-US" sz="6000"/>
              <a:t>Instructions for ECRQ Special Issue</a:t>
            </a:r>
          </a:p>
        </p:txBody>
      </p:sp>
      <p:sp>
        <p:nvSpPr>
          <p:cNvPr id="3" name="Content Placeholder 2">
            <a:extLst>
              <a:ext uri="{FF2B5EF4-FFF2-40B4-BE49-F238E27FC236}">
                <a16:creationId xmlns:a16="http://schemas.microsoft.com/office/drawing/2014/main" id="{2B3932E8-17CA-D5A6-F074-EA0DBD1677A7}"/>
              </a:ext>
            </a:extLst>
          </p:cNvPr>
          <p:cNvSpPr>
            <a:spLocks noGrp="1"/>
          </p:cNvSpPr>
          <p:nvPr>
            <p:ph idx="1"/>
          </p:nvPr>
        </p:nvSpPr>
        <p:spPr>
          <a:xfrm>
            <a:off x="6417733" y="893383"/>
            <a:ext cx="5132665" cy="5228279"/>
          </a:xfrm>
        </p:spPr>
        <p:txBody>
          <a:bodyPr anchor="ctr">
            <a:normAutofit fontScale="92500"/>
          </a:bodyPr>
          <a:lstStyle/>
          <a:p>
            <a:r>
              <a:rPr lang="en-US" sz="2800" i="1" dirty="0"/>
              <a:t>Submissions should be framed using a strengths-based, non-deficit lens and include seminal research in the field, as well as research by scholars of color with expertise (and prior publications) from the above-noted list of topical areas. In the cover letter, </a:t>
            </a:r>
            <a:r>
              <a:rPr lang="en-US" sz="2800" i="1" dirty="0">
                <a:highlight>
                  <a:srgbClr val="C0C0C0"/>
                </a:highlight>
              </a:rPr>
              <a:t>please briefly indicate your author teams’ positionality, meaning articulate how your point of view, identity, or experience might intersect with the research study</a:t>
            </a:r>
            <a:r>
              <a:rPr lang="en-US" sz="2800" i="1" dirty="0"/>
              <a:t>. </a:t>
            </a:r>
            <a:endParaRPr lang="en-US" sz="2800" dirty="0"/>
          </a:p>
          <a:p>
            <a:pPr marL="0" indent="0">
              <a:buNone/>
            </a:pPr>
            <a:endParaRPr lang="en-US" dirty="0"/>
          </a:p>
        </p:txBody>
      </p:sp>
      <p:sp>
        <p:nvSpPr>
          <p:cNvPr id="14" name="Rectangle 13">
            <a:extLst>
              <a:ext uri="{FF2B5EF4-FFF2-40B4-BE49-F238E27FC236}">
                <a16:creationId xmlns:a16="http://schemas.microsoft.com/office/drawing/2014/main" id="{E55C1C3E-5158-47F3-8FD9-14B22C3E6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04" y="6121662"/>
            <a:ext cx="109087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3491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0BB2F77-1D7B-DCCA-F94B-0224D17C9569}"/>
              </a:ext>
            </a:extLst>
          </p:cNvPr>
          <p:cNvSpPr>
            <a:spLocks noGrp="1"/>
          </p:cNvSpPr>
          <p:nvPr>
            <p:ph idx="1"/>
          </p:nvPr>
        </p:nvSpPr>
        <p:spPr>
          <a:xfrm>
            <a:off x="596348" y="610659"/>
            <a:ext cx="11131826" cy="5511845"/>
          </a:xfrm>
        </p:spPr>
        <p:txBody>
          <a:bodyPr>
            <a:normAutofit/>
          </a:bodyPr>
          <a:lstStyle/>
          <a:p>
            <a:pPr marL="0" indent="0">
              <a:buNone/>
            </a:pPr>
            <a:r>
              <a:rPr lang="en-US" b="1" dirty="0"/>
              <a:t>Positionality Statement </a:t>
            </a:r>
            <a:endParaRPr lang="en-US" dirty="0"/>
          </a:p>
          <a:p>
            <a:pPr marL="0" indent="0">
              <a:buNone/>
            </a:pPr>
            <a:r>
              <a:rPr lang="en-US" b="1" dirty="0"/>
              <a:t>XB, PhD. </a:t>
            </a:r>
            <a:r>
              <a:rPr lang="en-US" dirty="0" err="1"/>
              <a:t>DrXB</a:t>
            </a:r>
            <a:r>
              <a:rPr lang="en-US" dirty="0"/>
              <a:t> (she/her/</a:t>
            </a:r>
            <a:r>
              <a:rPr lang="en-US" dirty="0" err="1"/>
              <a:t>ella</a:t>
            </a:r>
            <a:r>
              <a:rPr lang="en-US" dirty="0"/>
              <a:t>) is a Puerto Rican, cisgender, non-disabled, woman racialized as white and linguistically minoritized for her perceived </a:t>
            </a:r>
            <a:r>
              <a:rPr lang="en-US" dirty="0" err="1"/>
              <a:t>accenteness</a:t>
            </a:r>
            <a:r>
              <a:rPr lang="en-US" dirty="0"/>
              <a:t>. She also is a first- generation college student, lived in an under-resourced community for most of her life, and her brother has Cerebral Palsy. When she moved from Puerto Rico at 11 years old, she was erroneously placed in special education for not speaking English. Professionally, Dr. XB was trained as a bilingual speech-language therapist where she worked with children diagnosed with communication impairments in early intervention and school settings. She has a doctorate in Communication Sciences and Disorders, with a focus on early literacy and bilingualism. Together, these intersecting personal and professional identities have positioned her as both an insider and outsider, depending on the context. These positionalities impact her perceptions and understanding of this world, and most specifically, the societal context in which young children and families who are racially and linguistically minoritized exist and thrive. </a:t>
            </a:r>
          </a:p>
        </p:txBody>
      </p:sp>
    </p:spTree>
    <p:extLst>
      <p:ext uri="{BB962C8B-B14F-4D97-AF65-F5344CB8AC3E}">
        <p14:creationId xmlns:p14="http://schemas.microsoft.com/office/powerpoint/2010/main" val="2146904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847688-56EC-18F5-A491-4887C725D15D}"/>
              </a:ext>
            </a:extLst>
          </p:cNvPr>
          <p:cNvSpPr>
            <a:spLocks noGrp="1"/>
          </p:cNvSpPr>
          <p:nvPr>
            <p:ph type="title"/>
          </p:nvPr>
        </p:nvSpPr>
        <p:spPr>
          <a:xfrm>
            <a:off x="2180380" y="562687"/>
            <a:ext cx="9281160" cy="4897208"/>
          </a:xfrm>
        </p:spPr>
        <p:txBody>
          <a:bodyPr>
            <a:normAutofit fontScale="90000"/>
          </a:bodyPr>
          <a:lstStyle/>
          <a:p>
            <a:r>
              <a:rPr lang="en-US" cap="none" dirty="0"/>
              <a:t>Moving forward: Co-developing metrics/indicators for a report card for the network and each site</a:t>
            </a:r>
          </a:p>
        </p:txBody>
      </p:sp>
    </p:spTree>
    <p:extLst>
      <p:ext uri="{BB962C8B-B14F-4D97-AF65-F5344CB8AC3E}">
        <p14:creationId xmlns:p14="http://schemas.microsoft.com/office/powerpoint/2010/main" val="1846164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0">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12">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14">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itle 2">
            <a:extLst>
              <a:ext uri="{FF2B5EF4-FFF2-40B4-BE49-F238E27FC236}">
                <a16:creationId xmlns:a16="http://schemas.microsoft.com/office/drawing/2014/main" id="{1754BA0C-1778-D540-8DF6-5970AF5D9690}"/>
              </a:ext>
            </a:extLst>
          </p:cNvPr>
          <p:cNvSpPr>
            <a:spLocks noGrp="1"/>
          </p:cNvSpPr>
          <p:nvPr>
            <p:ph type="title"/>
          </p:nvPr>
        </p:nvSpPr>
        <p:spPr>
          <a:xfrm>
            <a:off x="1069848" y="484632"/>
            <a:ext cx="10058400" cy="1609344"/>
          </a:xfrm>
        </p:spPr>
        <p:txBody>
          <a:bodyPr vert="horz" lIns="91440" tIns="45720" rIns="91440" bIns="45720" rtlCol="0">
            <a:normAutofit/>
          </a:bodyPr>
          <a:lstStyle/>
          <a:p>
            <a:r>
              <a:rPr lang="en-US" dirty="0"/>
              <a:t>Example 1: Self-Assessment Checklist</a:t>
            </a:r>
          </a:p>
        </p:txBody>
      </p:sp>
      <p:sp>
        <p:nvSpPr>
          <p:cNvPr id="4" name="Content Placeholder 3">
            <a:extLst>
              <a:ext uri="{FF2B5EF4-FFF2-40B4-BE49-F238E27FC236}">
                <a16:creationId xmlns:a16="http://schemas.microsoft.com/office/drawing/2014/main" id="{D4008260-F3E7-264C-A662-18563F233331}"/>
              </a:ext>
            </a:extLst>
          </p:cNvPr>
          <p:cNvSpPr>
            <a:spLocks noGrp="1"/>
          </p:cNvSpPr>
          <p:nvPr>
            <p:ph idx="1"/>
          </p:nvPr>
        </p:nvSpPr>
        <p:spPr>
          <a:xfrm>
            <a:off x="1069848" y="2320412"/>
            <a:ext cx="10058400" cy="3851787"/>
          </a:xfrm>
        </p:spPr>
        <p:txBody>
          <a:bodyPr vert="horz" lIns="91440" tIns="45720" rIns="91440" bIns="45720" rtlCol="0">
            <a:normAutofit lnSpcReduction="10000"/>
          </a:bodyPr>
          <a:lstStyle/>
          <a:p>
            <a:r>
              <a:rPr lang="en-US" sz="1800" dirty="0"/>
              <a:t>To track R &amp; E Division progress</a:t>
            </a:r>
          </a:p>
          <a:p>
            <a:r>
              <a:rPr lang="en-US" sz="1800" dirty="0"/>
              <a:t>To guide our individual projects</a:t>
            </a:r>
          </a:p>
          <a:p>
            <a:r>
              <a:rPr lang="en-US" sz="1800" dirty="0"/>
              <a:t>Qualtrics-based</a:t>
            </a:r>
          </a:p>
          <a:p>
            <a:r>
              <a:rPr lang="en-US" sz="1800" dirty="0"/>
              <a:t>Completed by individuals or teams</a:t>
            </a:r>
          </a:p>
          <a:p>
            <a:r>
              <a:rPr lang="en-US" sz="1800" dirty="0"/>
              <a:t>Items on the tool rated on a 4-point scale: </a:t>
            </a:r>
          </a:p>
          <a:p>
            <a:pPr marL="651510" lvl="3" indent="-285750">
              <a:spcBef>
                <a:spcPts val="1200"/>
              </a:spcBef>
              <a:buFont typeface="Wingdings" pitchFamily="2" charset="2"/>
              <a:buChar char="Ø"/>
            </a:pPr>
            <a:r>
              <a:rPr lang="en-US" dirty="0"/>
              <a:t>Haven't Started Yet (1), </a:t>
            </a:r>
          </a:p>
          <a:p>
            <a:pPr marL="651510" lvl="3" indent="-285750">
              <a:spcBef>
                <a:spcPts val="1200"/>
              </a:spcBef>
              <a:buFont typeface="Wingdings" pitchFamily="2" charset="2"/>
              <a:buChar char="Ø"/>
            </a:pPr>
            <a:r>
              <a:rPr lang="en-US" dirty="0"/>
              <a:t>Plans Exist to Use (2), </a:t>
            </a:r>
          </a:p>
          <a:p>
            <a:pPr marL="651510" lvl="3" indent="-285750">
              <a:spcBef>
                <a:spcPts val="1200"/>
              </a:spcBef>
              <a:buFont typeface="Wingdings" pitchFamily="2" charset="2"/>
              <a:buChar char="Ø"/>
            </a:pPr>
            <a:r>
              <a:rPr lang="en-US" dirty="0"/>
              <a:t>In Place and Evidence of Use (3),</a:t>
            </a:r>
          </a:p>
          <a:p>
            <a:pPr marL="651510" lvl="3" indent="-285750">
              <a:spcBef>
                <a:spcPts val="1200"/>
              </a:spcBef>
              <a:buFont typeface="Wingdings" pitchFamily="2" charset="2"/>
              <a:buChar char="Ø"/>
            </a:pPr>
            <a:r>
              <a:rPr lang="en-US" dirty="0"/>
              <a:t>Part of our Routine and We Could Model for Others (4).</a:t>
            </a:r>
          </a:p>
          <a:p>
            <a:r>
              <a:rPr lang="en-US" sz="1800" dirty="0"/>
              <a:t>Open-ended questions on planned next steps </a:t>
            </a:r>
            <a:endParaRPr lang="en-US" sz="1500" dirty="0"/>
          </a:p>
        </p:txBody>
      </p:sp>
      <p:sp>
        <p:nvSpPr>
          <p:cNvPr id="17" name="Oval 16">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8">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D84F033F-6CBB-2C4A-AF39-B20614DF374D}"/>
              </a:ext>
            </a:extLst>
          </p:cNvPr>
          <p:cNvSpPr>
            <a:spLocks noGrp="1"/>
          </p:cNvSpPr>
          <p:nvPr>
            <p:ph type="sldNum" sz="quarter" idx="12"/>
          </p:nvPr>
        </p:nvSpPr>
        <p:spPr>
          <a:xfrm>
            <a:off x="11311128" y="6272784"/>
            <a:ext cx="640080" cy="365125"/>
          </a:xfrm>
        </p:spPr>
        <p:txBody>
          <a:bodyPr vert="horz" lIns="91440" tIns="45720" rIns="91440" bIns="45720" rtlCol="0">
            <a:normAutofit/>
          </a:bodyPr>
          <a:lstStyle/>
          <a:p>
            <a:pPr defTabSz="457200">
              <a:spcAft>
                <a:spcPts val="600"/>
              </a:spcAft>
            </a:pPr>
            <a:fld id="{6D6E361B-DFCA-824D-BA63-ADCED3B41986}" type="slidenum">
              <a:rPr lang="en-US" b="1" kern="1200">
                <a:latin typeface="+mj-lt"/>
                <a:ea typeface="+mn-ea"/>
                <a:cs typeface="+mn-cs"/>
              </a:rPr>
              <a:pPr defTabSz="457200">
                <a:spcAft>
                  <a:spcPts val="600"/>
                </a:spcAft>
              </a:pPr>
              <a:t>7</a:t>
            </a:fld>
            <a:endParaRPr lang="en-US" b="1" kern="1200">
              <a:latin typeface="+mj-lt"/>
              <a:ea typeface="+mn-ea"/>
              <a:cs typeface="+mn-cs"/>
            </a:endParaRPr>
          </a:p>
        </p:txBody>
      </p:sp>
    </p:spTree>
    <p:extLst>
      <p:ext uri="{BB962C8B-B14F-4D97-AF65-F5344CB8AC3E}">
        <p14:creationId xmlns:p14="http://schemas.microsoft.com/office/powerpoint/2010/main" val="3153973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3">
              <a:alphaModFix amt="5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Graphical user interface, text, application&#10;&#10;Description automatically generated">
            <a:extLst>
              <a:ext uri="{FF2B5EF4-FFF2-40B4-BE49-F238E27FC236}">
                <a16:creationId xmlns:a16="http://schemas.microsoft.com/office/drawing/2014/main" id="{8AE96827-6699-3584-34B0-46992C2508FB}"/>
              </a:ext>
            </a:extLst>
          </p:cNvPr>
          <p:cNvPicPr>
            <a:picLocks noGrp="1" noChangeAspect="1"/>
          </p:cNvPicPr>
          <p:nvPr>
            <p:ph sz="quarter" idx="4294967295"/>
          </p:nvPr>
        </p:nvPicPr>
        <p:blipFill>
          <a:blip r:embed="rId5"/>
          <a:stretch>
            <a:fillRect/>
          </a:stretch>
        </p:blipFill>
        <p:spPr>
          <a:xfrm>
            <a:off x="1626320" y="803062"/>
            <a:ext cx="8939359" cy="5251874"/>
          </a:xfrm>
          <a:prstGeom prst="rect">
            <a:avLst/>
          </a:prstGeom>
        </p:spPr>
      </p:pic>
      <p:sp>
        <p:nvSpPr>
          <p:cNvPr id="2" name="Slide Number Placeholder 1">
            <a:extLst>
              <a:ext uri="{FF2B5EF4-FFF2-40B4-BE49-F238E27FC236}">
                <a16:creationId xmlns:a16="http://schemas.microsoft.com/office/drawing/2014/main" id="{451C6ED6-F30F-A7F0-BBEC-1B105C968D74}"/>
              </a:ext>
            </a:extLst>
          </p:cNvPr>
          <p:cNvSpPr>
            <a:spLocks noGrp="1"/>
          </p:cNvSpPr>
          <p:nvPr>
            <p:ph type="sldNum" sz="quarter" idx="12"/>
          </p:nvPr>
        </p:nvSpPr>
        <p:spPr>
          <a:xfrm>
            <a:off x="11311128" y="6383394"/>
            <a:ext cx="640080" cy="365125"/>
          </a:xfrm>
        </p:spPr>
        <p:txBody>
          <a:bodyPr>
            <a:normAutofit/>
          </a:bodyPr>
          <a:lstStyle/>
          <a:p>
            <a:pPr>
              <a:spcAft>
                <a:spcPts val="600"/>
              </a:spcAft>
            </a:pPr>
            <a:fld id="{6D6E361B-DFCA-824D-BA63-ADCED3B41986}" type="slidenum">
              <a:rPr lang="en-US" smtClean="0"/>
              <a:pPr>
                <a:spcAft>
                  <a:spcPts val="600"/>
                </a:spcAft>
              </a:pPr>
              <a:t>8</a:t>
            </a:fld>
            <a:endParaRPr lang="en-US"/>
          </a:p>
        </p:txBody>
      </p:sp>
    </p:spTree>
    <p:extLst>
      <p:ext uri="{BB962C8B-B14F-4D97-AF65-F5344CB8AC3E}">
        <p14:creationId xmlns:p14="http://schemas.microsoft.com/office/powerpoint/2010/main" val="1903814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C5EC292-991E-4C8F-9F55-D72971A4B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90B7573-D2CD-4589-B099-E8254726A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3">
              <a:alphaModFix amt="5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C26A041F-C32D-4E9C-AD9A-6F8F9710D9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Calendar&#10;&#10;Description automatically generated">
            <a:extLst>
              <a:ext uri="{FF2B5EF4-FFF2-40B4-BE49-F238E27FC236}">
                <a16:creationId xmlns:a16="http://schemas.microsoft.com/office/drawing/2014/main" id="{AA5A0BE7-7CEF-7954-6BD5-9E75DA5D903E}"/>
              </a:ext>
            </a:extLst>
          </p:cNvPr>
          <p:cNvPicPr>
            <a:picLocks noGrp="1" noChangeAspect="1"/>
          </p:cNvPicPr>
          <p:nvPr>
            <p:ph sz="quarter" idx="4294967295"/>
          </p:nvPr>
        </p:nvPicPr>
        <p:blipFill>
          <a:blip r:embed="rId5"/>
          <a:stretch>
            <a:fillRect/>
          </a:stretch>
        </p:blipFill>
        <p:spPr>
          <a:xfrm>
            <a:off x="2056353" y="480059"/>
            <a:ext cx="8079289" cy="5897879"/>
          </a:xfrm>
          <a:prstGeom prst="rect">
            <a:avLst/>
          </a:prstGeom>
        </p:spPr>
      </p:pic>
      <p:sp>
        <p:nvSpPr>
          <p:cNvPr id="2" name="Slide Number Placeholder 1">
            <a:extLst>
              <a:ext uri="{FF2B5EF4-FFF2-40B4-BE49-F238E27FC236}">
                <a16:creationId xmlns:a16="http://schemas.microsoft.com/office/drawing/2014/main" id="{7DB8EC79-2A1F-AE75-5FAB-C3B085904761}"/>
              </a:ext>
            </a:extLst>
          </p:cNvPr>
          <p:cNvSpPr>
            <a:spLocks noGrp="1"/>
          </p:cNvSpPr>
          <p:nvPr>
            <p:ph type="sldNum" sz="quarter" idx="12"/>
          </p:nvPr>
        </p:nvSpPr>
        <p:spPr>
          <a:xfrm>
            <a:off x="11311128" y="6383394"/>
            <a:ext cx="640080" cy="365125"/>
          </a:xfrm>
        </p:spPr>
        <p:txBody>
          <a:bodyPr>
            <a:normAutofit/>
          </a:bodyPr>
          <a:lstStyle/>
          <a:p>
            <a:pPr>
              <a:spcAft>
                <a:spcPts val="600"/>
              </a:spcAft>
            </a:pPr>
            <a:fld id="{6D6E361B-DFCA-824D-BA63-ADCED3B41986}" type="slidenum">
              <a:rPr lang="en-US" smtClean="0"/>
              <a:pPr>
                <a:spcAft>
                  <a:spcPts val="600"/>
                </a:spcAft>
              </a:pPr>
              <a:t>9</a:t>
            </a:fld>
            <a:endParaRPr lang="en-US"/>
          </a:p>
        </p:txBody>
      </p:sp>
    </p:spTree>
    <p:extLst>
      <p:ext uri="{BB962C8B-B14F-4D97-AF65-F5344CB8AC3E}">
        <p14:creationId xmlns:p14="http://schemas.microsoft.com/office/powerpoint/2010/main" val="3519727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3EEC490-BB01-EE23-630C-181EBF5E895A}"/>
              </a:ext>
            </a:extLst>
          </p:cNvPr>
          <p:cNvSpPr>
            <a:spLocks noGrp="1"/>
          </p:cNvSpPr>
          <p:nvPr>
            <p:ph type="title"/>
          </p:nvPr>
        </p:nvSpPr>
        <p:spPr>
          <a:xfrm>
            <a:off x="1069848" y="484632"/>
            <a:ext cx="10058400" cy="1609344"/>
          </a:xfrm>
        </p:spPr>
        <p:txBody>
          <a:bodyPr>
            <a:normAutofit/>
          </a:bodyPr>
          <a:lstStyle/>
          <a:p>
            <a:r>
              <a:rPr lang="en-US" sz="4200"/>
              <a:t>Example 2: White Coats for Black Lives Racial Justice Report Card (UC Davis Med School)</a:t>
            </a:r>
          </a:p>
        </p:txBody>
      </p:sp>
      <p:sp>
        <p:nvSpPr>
          <p:cNvPr id="3" name="Content Placeholder 2">
            <a:extLst>
              <a:ext uri="{FF2B5EF4-FFF2-40B4-BE49-F238E27FC236}">
                <a16:creationId xmlns:a16="http://schemas.microsoft.com/office/drawing/2014/main" id="{D94F6F28-2746-4EEA-DB58-65C910B394EA}"/>
              </a:ext>
            </a:extLst>
          </p:cNvPr>
          <p:cNvSpPr>
            <a:spLocks noGrp="1"/>
          </p:cNvSpPr>
          <p:nvPr>
            <p:ph idx="1"/>
          </p:nvPr>
        </p:nvSpPr>
        <p:spPr>
          <a:xfrm>
            <a:off x="1069848" y="2320412"/>
            <a:ext cx="10058400" cy="3851787"/>
          </a:xfrm>
        </p:spPr>
        <p:txBody>
          <a:bodyPr>
            <a:normAutofit/>
          </a:bodyPr>
          <a:lstStyle/>
          <a:p>
            <a:r>
              <a:rPr lang="en-US" sz="2800" dirty="0"/>
              <a:t>14 metrics like student representation, faculty representation, grade disparity, campus policing, patient access, anti-racist IRB policies</a:t>
            </a:r>
          </a:p>
          <a:p>
            <a:pPr lvl="1"/>
            <a:r>
              <a:rPr lang="en-US" sz="2400" dirty="0"/>
              <a:t>Each is scored with evidence</a:t>
            </a:r>
          </a:p>
          <a:p>
            <a:r>
              <a:rPr lang="en-US" sz="2800" dirty="0"/>
              <a:t>Recommendations</a:t>
            </a:r>
          </a:p>
          <a:p>
            <a:pPr lvl="1"/>
            <a:r>
              <a:rPr lang="en-US" sz="2400" dirty="0"/>
              <a:t>Areas of strength</a:t>
            </a:r>
          </a:p>
          <a:p>
            <a:pPr lvl="1"/>
            <a:r>
              <a:rPr lang="en-US" sz="2400" dirty="0"/>
              <a:t>Reform efforts</a:t>
            </a:r>
          </a:p>
          <a:p>
            <a:pPr lvl="1"/>
            <a:r>
              <a:rPr lang="en-US" sz="2400" dirty="0"/>
              <a:t>Areas for improvement</a:t>
            </a:r>
            <a:endParaRPr lang="en-US" dirty="0"/>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429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ext&#10;&#10;Description automatically generated with low confidence">
            <a:extLst>
              <a:ext uri="{FF2B5EF4-FFF2-40B4-BE49-F238E27FC236}">
                <a16:creationId xmlns:a16="http://schemas.microsoft.com/office/drawing/2014/main" id="{833DD1EA-5027-4C0F-1CFA-0C52AF7FFACD}"/>
              </a:ext>
            </a:extLst>
          </p:cNvPr>
          <p:cNvPicPr>
            <a:picLocks noGrp="1" noChangeAspect="1"/>
          </p:cNvPicPr>
          <p:nvPr>
            <p:ph idx="1"/>
          </p:nvPr>
        </p:nvPicPr>
        <p:blipFill>
          <a:blip r:embed="rId2"/>
          <a:stretch>
            <a:fillRect/>
          </a:stretch>
        </p:blipFill>
        <p:spPr>
          <a:xfrm>
            <a:off x="1330694" y="377686"/>
            <a:ext cx="10012797" cy="5317435"/>
          </a:xfrm>
        </p:spPr>
      </p:pic>
    </p:spTree>
    <p:extLst>
      <p:ext uri="{BB962C8B-B14F-4D97-AF65-F5344CB8AC3E}">
        <p14:creationId xmlns:p14="http://schemas.microsoft.com/office/powerpoint/2010/main" val="3751316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 application&#10;&#10;Description automatically generated">
            <a:extLst>
              <a:ext uri="{FF2B5EF4-FFF2-40B4-BE49-F238E27FC236}">
                <a16:creationId xmlns:a16="http://schemas.microsoft.com/office/drawing/2014/main" id="{DC40719D-8430-ED02-30B0-50F052208615}"/>
              </a:ext>
            </a:extLst>
          </p:cNvPr>
          <p:cNvPicPr>
            <a:picLocks noGrp="1" noChangeAspect="1"/>
          </p:cNvPicPr>
          <p:nvPr>
            <p:ph idx="1"/>
          </p:nvPr>
        </p:nvPicPr>
        <p:blipFill>
          <a:blip r:embed="rId3"/>
          <a:stretch>
            <a:fillRect/>
          </a:stretch>
        </p:blipFill>
        <p:spPr>
          <a:xfrm>
            <a:off x="2226365" y="0"/>
            <a:ext cx="7335077" cy="6501546"/>
          </a:xfrm>
        </p:spPr>
      </p:pic>
    </p:spTree>
    <p:extLst>
      <p:ext uri="{BB962C8B-B14F-4D97-AF65-F5344CB8AC3E}">
        <p14:creationId xmlns:p14="http://schemas.microsoft.com/office/powerpoint/2010/main" val="1224216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8EE4F8-90DC-2542-A261-CBB848708CB8}"/>
              </a:ext>
            </a:extLst>
          </p:cNvPr>
          <p:cNvSpPr>
            <a:spLocks noGrp="1"/>
          </p:cNvSpPr>
          <p:nvPr>
            <p:ph type="title"/>
          </p:nvPr>
        </p:nvSpPr>
        <p:spPr/>
        <p:txBody>
          <a:bodyPr/>
          <a:lstStyle/>
          <a:p>
            <a:r>
              <a:rPr lang="en-US" dirty="0">
                <a:solidFill>
                  <a:schemeClr val="accent2"/>
                </a:solidFill>
              </a:rPr>
              <a:t>Discussion:</a:t>
            </a:r>
          </a:p>
        </p:txBody>
      </p:sp>
      <p:sp>
        <p:nvSpPr>
          <p:cNvPr id="5" name="Content Placeholder 4">
            <a:extLst>
              <a:ext uri="{FF2B5EF4-FFF2-40B4-BE49-F238E27FC236}">
                <a16:creationId xmlns:a16="http://schemas.microsoft.com/office/drawing/2014/main" id="{0D7BC048-2A35-FE40-B7B4-FED68EE1CEC3}"/>
              </a:ext>
            </a:extLst>
          </p:cNvPr>
          <p:cNvSpPr>
            <a:spLocks noGrp="1"/>
          </p:cNvSpPr>
          <p:nvPr>
            <p:ph idx="1"/>
          </p:nvPr>
        </p:nvSpPr>
        <p:spPr/>
        <p:txBody>
          <a:bodyPr>
            <a:normAutofit/>
          </a:bodyPr>
          <a:lstStyle/>
          <a:p>
            <a:r>
              <a:rPr lang="en-US" sz="3200" dirty="0"/>
              <a:t>Full group:</a:t>
            </a:r>
          </a:p>
          <a:p>
            <a:pPr lvl="1"/>
            <a:r>
              <a:rPr lang="en-US" sz="3000" dirty="0"/>
              <a:t>Other examples or tools you are already using?</a:t>
            </a:r>
          </a:p>
          <a:p>
            <a:pPr lvl="1"/>
            <a:endParaRPr lang="en-US" sz="3000" dirty="0"/>
          </a:p>
          <a:p>
            <a:r>
              <a:rPr lang="en-US" sz="3200" dirty="0"/>
              <a:t>Small groups:</a:t>
            </a:r>
          </a:p>
          <a:p>
            <a:pPr lvl="1"/>
            <a:r>
              <a:rPr lang="en-US" sz="3000" dirty="0"/>
              <a:t>What metrics might make sense for us?</a:t>
            </a:r>
          </a:p>
          <a:p>
            <a:pPr lvl="1"/>
            <a:r>
              <a:rPr lang="en-US" sz="3000" dirty="0"/>
              <a:t>What would be a useful format?</a:t>
            </a:r>
          </a:p>
          <a:p>
            <a:endParaRPr lang="en-US" sz="3200" dirty="0"/>
          </a:p>
        </p:txBody>
      </p:sp>
    </p:spTree>
    <p:extLst>
      <p:ext uri="{BB962C8B-B14F-4D97-AF65-F5344CB8AC3E}">
        <p14:creationId xmlns:p14="http://schemas.microsoft.com/office/powerpoint/2010/main" val="23240065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CB09EA9A60074D8F1BE1C016EEB0A4" ma:contentTypeVersion="17" ma:contentTypeDescription="Create a new document." ma:contentTypeScope="" ma:versionID="ab5e796167d18536feef0ade3b364aba">
  <xsd:schema xmlns:xsd="http://www.w3.org/2001/XMLSchema" xmlns:xs="http://www.w3.org/2001/XMLSchema" xmlns:p="http://schemas.microsoft.com/office/2006/metadata/properties" xmlns:ns2="12227191-5176-4a52-a30a-0e251a68934d" xmlns:ns3="b6627302-d8ea-44f3-be5f-50967031ef38" targetNamespace="http://schemas.microsoft.com/office/2006/metadata/properties" ma:root="true" ma:fieldsID="e92af3e7770b30fbdcec0d53197a6269" ns2:_="" ns3:_="">
    <xsd:import namespace="12227191-5176-4a52-a30a-0e251a68934d"/>
    <xsd:import namespace="b6627302-d8ea-44f3-be5f-50967031ef3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227191-5176-4a52-a30a-0e251a6893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3fdc6da-32ca-4a2b-983e-32d6a4a8ae6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627302-d8ea-44f3-be5f-50967031ef3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627360f-c726-4181-a638-3cf60588b898}" ma:internalName="TaxCatchAll" ma:showField="CatchAllData" ma:web="b6627302-d8ea-44f3-be5f-50967031ef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2227191-5176-4a52-a30a-0e251a68934d">
      <Terms xmlns="http://schemas.microsoft.com/office/infopath/2007/PartnerControls"/>
    </lcf76f155ced4ddcb4097134ff3c332f>
    <TaxCatchAll xmlns="b6627302-d8ea-44f3-be5f-50967031ef38" xsi:nil="true"/>
  </documentManagement>
</p:properties>
</file>

<file path=customXml/itemProps1.xml><?xml version="1.0" encoding="utf-8"?>
<ds:datastoreItem xmlns:ds="http://schemas.openxmlformats.org/officeDocument/2006/customXml" ds:itemID="{71DADF0B-3146-486C-804D-1A862530EF5C}"/>
</file>

<file path=customXml/itemProps2.xml><?xml version="1.0" encoding="utf-8"?>
<ds:datastoreItem xmlns:ds="http://schemas.openxmlformats.org/officeDocument/2006/customXml" ds:itemID="{02196E13-6FB8-494E-9D5A-116702FFDD3D}"/>
</file>

<file path=customXml/itemProps3.xml><?xml version="1.0" encoding="utf-8"?>
<ds:datastoreItem xmlns:ds="http://schemas.openxmlformats.org/officeDocument/2006/customXml" ds:itemID="{21CEBB75-BD90-41AC-8A66-87188662961C}"/>
</file>

<file path=docProps/app.xml><?xml version="1.0" encoding="utf-8"?>
<Properties xmlns="http://schemas.openxmlformats.org/officeDocument/2006/extended-properties" xmlns:vt="http://schemas.openxmlformats.org/officeDocument/2006/docPropsVTypes">
  <Template>{4BC14A24-2030-8045-94A1-D7D780F47123}tf10001070</Template>
  <TotalTime>57856</TotalTime>
  <Words>896</Words>
  <Application>Microsoft Macintosh PowerPoint</Application>
  <PresentationFormat>Widescreen</PresentationFormat>
  <Paragraphs>68</Paragraphs>
  <Slides>13</Slides>
  <Notes>12</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Open Sans</vt:lpstr>
      <vt:lpstr>Rockwell</vt:lpstr>
      <vt:lpstr>Rockwell Condensed</vt:lpstr>
      <vt:lpstr>Rockwell Extra Bold</vt:lpstr>
      <vt:lpstr>Wingdings</vt:lpstr>
      <vt:lpstr>Wood Type</vt:lpstr>
      <vt:lpstr>Racial Equity in Educare August CoP 8/12/2022</vt:lpstr>
      <vt:lpstr>Overview </vt:lpstr>
      <vt:lpstr>Positionality Statements</vt:lpstr>
      <vt:lpstr>Instructions for ECRQ Special Issue</vt:lpstr>
      <vt:lpstr>PowerPoint Presentation</vt:lpstr>
      <vt:lpstr>Moving forward: Co-developing metrics/indicators for a report card for the network and each site</vt:lpstr>
      <vt:lpstr>Example 1: Self-Assessment Checklist</vt:lpstr>
      <vt:lpstr>PowerPoint Presentation</vt:lpstr>
      <vt:lpstr>PowerPoint Presentation</vt:lpstr>
      <vt:lpstr>Example 2: White Coats for Black Lives Racial Justice Report Card (UC Davis Med School)</vt:lpstr>
      <vt:lpstr>PowerPoint Presentation</vt:lpstr>
      <vt:lpstr>PowerPoint Presentation</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Anti-racist research – what does it look like and how do we do it!  Part II</dc:title>
  <dc:creator>De Marco, Allison Cheyney</dc:creator>
  <cp:lastModifiedBy>De Marco, Allison Cheyney</cp:lastModifiedBy>
  <cp:revision>33</cp:revision>
  <dcterms:created xsi:type="dcterms:W3CDTF">2021-03-17T15:36:51Z</dcterms:created>
  <dcterms:modified xsi:type="dcterms:W3CDTF">2026-07-28T18:30:34Z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0x0101001BCB09EA9A60074D8F1BE1C016EEB0A4</vt:lpwstr>
  </property>
</Properties>
</file>