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6"/>
  </p:notesMasterIdLst>
  <p:sldIdLst>
    <p:sldId id="416" r:id="rId2"/>
    <p:sldId id="421" r:id="rId3"/>
    <p:sldId id="3790" r:id="rId4"/>
    <p:sldId id="3796" r:id="rId5"/>
    <p:sldId id="3797" r:id="rId6"/>
    <p:sldId id="3798" r:id="rId7"/>
    <p:sldId id="3799" r:id="rId8"/>
    <p:sldId id="3800" r:id="rId9"/>
    <p:sldId id="3801" r:id="rId10"/>
    <p:sldId id="3802" r:id="rId11"/>
    <p:sldId id="3791" r:id="rId12"/>
    <p:sldId id="3792" r:id="rId13"/>
    <p:sldId id="3803" r:id="rId14"/>
    <p:sldId id="379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F2ADE9-45BD-B040-8A82-C853FD046866}" v="34" dt="2025-08-07T17:19:20.2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71"/>
    <p:restoredTop sz="77912"/>
  </p:normalViewPr>
  <p:slideViewPr>
    <p:cSldViewPr snapToGrid="0" snapToObjects="1">
      <p:cViewPr varScale="1">
        <p:scale>
          <a:sx n="87" d="100"/>
          <a:sy n="87" d="100"/>
        </p:scale>
        <p:origin x="488"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0A2000-EA07-C648-B8D2-E63BB78AA797}" type="datetimeFigureOut">
              <a:rPr lang="en-US" smtClean="0"/>
              <a:t>8/7/25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363252-6694-C544-8FDD-142F4C25301D}" type="slidenum">
              <a:rPr lang="en-US" smtClean="0"/>
              <a:t>‹#›</a:t>
            </a:fld>
            <a:endParaRPr lang="en-US"/>
          </a:p>
        </p:txBody>
      </p:sp>
    </p:spTree>
    <p:extLst>
      <p:ext uri="{BB962C8B-B14F-4D97-AF65-F5344CB8AC3E}">
        <p14:creationId xmlns:p14="http://schemas.microsoft.com/office/powerpoint/2010/main" val="27050574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1:notes"/>
          <p:cNvSpPr txBox="1">
            <a:spLocks noGrp="1"/>
          </p:cNvSpPr>
          <p:nvPr>
            <p:ph type="body" idx="1"/>
          </p:nvPr>
        </p:nvSpPr>
        <p:spPr>
          <a:xfrm>
            <a:off x="701040" y="4473892"/>
            <a:ext cx="5608320" cy="3660457"/>
          </a:xfrm>
          <a:prstGeom prst="rect">
            <a:avLst/>
          </a:prstGeom>
          <a:noFill/>
          <a:ln>
            <a:noFill/>
          </a:ln>
        </p:spPr>
        <p:txBody>
          <a:bodyPr spcFirstLastPara="1" wrap="square" lIns="93175" tIns="46575" rIns="93175" bIns="46575" anchor="t" anchorCtr="0">
            <a:noAutofit/>
          </a:bodyPr>
          <a:lstStyle/>
          <a:p>
            <a:pPr marL="628650" lvl="1" indent="-171450" algn="l" rtl="0">
              <a:spcBef>
                <a:spcPts val="0"/>
              </a:spcBef>
              <a:spcAft>
                <a:spcPts val="0"/>
              </a:spcAft>
              <a:buFont typeface="Wingdings" pitchFamily="2" charset="2"/>
              <a:buChar char="Ø"/>
            </a:pPr>
            <a:endParaRPr lang="en-US" dirty="0"/>
          </a:p>
          <a:p>
            <a:pPr marL="628650" lvl="1" indent="-171450" algn="l" rtl="0">
              <a:spcBef>
                <a:spcPts val="0"/>
              </a:spcBef>
              <a:spcAft>
                <a:spcPts val="0"/>
              </a:spcAft>
              <a:buFont typeface="Wingdings" pitchFamily="2" charset="2"/>
              <a:buChar char="Ø"/>
            </a:pPr>
            <a:endParaRPr lang="en-US" dirty="0"/>
          </a:p>
        </p:txBody>
      </p:sp>
      <p:sp>
        <p:nvSpPr>
          <p:cNvPr id="102" name="Google Shape;102;p1:notes"/>
          <p:cNvSpPr txBox="1">
            <a:spLocks noGrp="1"/>
          </p:cNvSpPr>
          <p:nvPr>
            <p:ph type="sldNum" idx="12"/>
          </p:nvPr>
        </p:nvSpPr>
        <p:spPr>
          <a:xfrm>
            <a:off x="3970939" y="8829968"/>
            <a:ext cx="3037840" cy="466434"/>
          </a:xfrm>
          <a:prstGeom prst="rect">
            <a:avLst/>
          </a:prstGeom>
          <a:noFill/>
          <a:ln>
            <a:noFill/>
          </a:ln>
        </p:spPr>
        <p:txBody>
          <a:bodyPr spcFirstLastPara="1" wrap="square" lIns="93175" tIns="46575" rIns="93175" bIns="46575"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8438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First Focused on being responsive to admin priorities</a:t>
            </a:r>
          </a:p>
          <a:p>
            <a:endParaRPr lang="en-US" dirty="0"/>
          </a:p>
          <a:p>
            <a:r>
              <a:rPr lang="en-US" dirty="0"/>
              <a:t>Second, focuses more on reaching audiences outside of our base (but still considered persuadable)</a:t>
            </a:r>
          </a:p>
        </p:txBody>
      </p:sp>
      <p:sp>
        <p:nvSpPr>
          <p:cNvPr id="4" name="Slide Number Placeholder 3"/>
          <p:cNvSpPr>
            <a:spLocks noGrp="1"/>
          </p:cNvSpPr>
          <p:nvPr>
            <p:ph type="sldNum" sz="quarter" idx="5"/>
          </p:nvPr>
        </p:nvSpPr>
        <p:spPr/>
        <p:txBody>
          <a:bodyPr/>
          <a:lstStyle/>
          <a:p>
            <a:fld id="{DC3E9005-00F1-CE44-9813-C8746F53B130}" type="slidenum">
              <a:rPr lang="en-US" smtClean="0"/>
              <a:t>2</a:t>
            </a:fld>
            <a:endParaRPr lang="en-US"/>
          </a:p>
        </p:txBody>
      </p:sp>
    </p:spTree>
    <p:extLst>
      <p:ext uri="{BB962C8B-B14F-4D97-AF65-F5344CB8AC3E}">
        <p14:creationId xmlns:p14="http://schemas.microsoft.com/office/powerpoint/2010/main" val="184748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Green = Educational and Inst. Reform</a:t>
            </a:r>
          </a:p>
        </p:txBody>
      </p:sp>
      <p:sp>
        <p:nvSpPr>
          <p:cNvPr id="4" name="Slide Number Placeholder 3"/>
          <p:cNvSpPr>
            <a:spLocks noGrp="1"/>
          </p:cNvSpPr>
          <p:nvPr>
            <p:ph type="sldNum" sz="quarter" idx="5"/>
          </p:nvPr>
        </p:nvSpPr>
        <p:spPr/>
        <p:txBody>
          <a:bodyPr/>
          <a:lstStyle/>
          <a:p>
            <a:fld id="{75363252-6694-C544-8FDD-142F4C25301D}" type="slidenum">
              <a:rPr lang="en-US" smtClean="0"/>
              <a:t>3</a:t>
            </a:fld>
            <a:endParaRPr lang="en-US"/>
          </a:p>
        </p:txBody>
      </p:sp>
    </p:spTree>
    <p:extLst>
      <p:ext uri="{BB962C8B-B14F-4D97-AF65-F5344CB8AC3E}">
        <p14:creationId xmlns:p14="http://schemas.microsoft.com/office/powerpoint/2010/main" val="11601489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B361E-EA31-4B53-180C-1A16111B96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F1FCEF-ED4E-64AB-CE17-A0E60C0769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72BC9E-AE92-BA7D-00BB-FC69FD13DA59}"/>
              </a:ext>
            </a:extLst>
          </p:cNvPr>
          <p:cNvSpPr>
            <a:spLocks noGrp="1"/>
          </p:cNvSpPr>
          <p:nvPr>
            <p:ph type="body" idx="1"/>
          </p:nvPr>
        </p:nvSpPr>
        <p:spPr/>
        <p:txBody>
          <a:bodyPr/>
          <a:lstStyle/>
          <a:p>
            <a:r>
              <a:rPr lang="en-US" dirty="0"/>
              <a:t>Green = Educational and Inst. Reform</a:t>
            </a:r>
          </a:p>
        </p:txBody>
      </p:sp>
      <p:sp>
        <p:nvSpPr>
          <p:cNvPr id="4" name="Slide Number Placeholder 3">
            <a:extLst>
              <a:ext uri="{FF2B5EF4-FFF2-40B4-BE49-F238E27FC236}">
                <a16:creationId xmlns:a16="http://schemas.microsoft.com/office/drawing/2014/main" id="{B42C6A2E-CFC4-747E-D178-D7B09621A569}"/>
              </a:ext>
            </a:extLst>
          </p:cNvPr>
          <p:cNvSpPr>
            <a:spLocks noGrp="1"/>
          </p:cNvSpPr>
          <p:nvPr>
            <p:ph type="sldNum" sz="quarter" idx="5"/>
          </p:nvPr>
        </p:nvSpPr>
        <p:spPr/>
        <p:txBody>
          <a:bodyPr/>
          <a:lstStyle/>
          <a:p>
            <a:fld id="{75363252-6694-C544-8FDD-142F4C25301D}" type="slidenum">
              <a:rPr lang="en-US" smtClean="0"/>
              <a:t>4</a:t>
            </a:fld>
            <a:endParaRPr lang="en-US"/>
          </a:p>
        </p:txBody>
      </p:sp>
    </p:spTree>
    <p:extLst>
      <p:ext uri="{BB962C8B-B14F-4D97-AF65-F5344CB8AC3E}">
        <p14:creationId xmlns:p14="http://schemas.microsoft.com/office/powerpoint/2010/main" val="2216024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69C15-4B5A-35CD-0D71-509A5D1D35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3CA0AD-BD2C-9669-6CDC-197178407E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4B2082-40B0-AF0B-4295-2A2473FD5D74}"/>
              </a:ext>
            </a:extLst>
          </p:cNvPr>
          <p:cNvSpPr>
            <a:spLocks noGrp="1"/>
          </p:cNvSpPr>
          <p:nvPr>
            <p:ph type="body" idx="1"/>
          </p:nvPr>
        </p:nvSpPr>
        <p:spPr/>
        <p:txBody>
          <a:bodyPr/>
          <a:lstStyle/>
          <a:p>
            <a:r>
              <a:rPr lang="en-US" dirty="0"/>
              <a:t>Green = Educational and Inst. Reform</a:t>
            </a:r>
          </a:p>
        </p:txBody>
      </p:sp>
      <p:sp>
        <p:nvSpPr>
          <p:cNvPr id="4" name="Slide Number Placeholder 3">
            <a:extLst>
              <a:ext uri="{FF2B5EF4-FFF2-40B4-BE49-F238E27FC236}">
                <a16:creationId xmlns:a16="http://schemas.microsoft.com/office/drawing/2014/main" id="{24F48B7A-9E87-7E66-AFE4-05AA87D3FC42}"/>
              </a:ext>
            </a:extLst>
          </p:cNvPr>
          <p:cNvSpPr>
            <a:spLocks noGrp="1"/>
          </p:cNvSpPr>
          <p:nvPr>
            <p:ph type="sldNum" sz="quarter" idx="5"/>
          </p:nvPr>
        </p:nvSpPr>
        <p:spPr/>
        <p:txBody>
          <a:bodyPr/>
          <a:lstStyle/>
          <a:p>
            <a:fld id="{75363252-6694-C544-8FDD-142F4C25301D}" type="slidenum">
              <a:rPr lang="en-US" smtClean="0"/>
              <a:t>5</a:t>
            </a:fld>
            <a:endParaRPr lang="en-US"/>
          </a:p>
        </p:txBody>
      </p:sp>
    </p:spTree>
    <p:extLst>
      <p:ext uri="{BB962C8B-B14F-4D97-AF65-F5344CB8AC3E}">
        <p14:creationId xmlns:p14="http://schemas.microsoft.com/office/powerpoint/2010/main" val="12927375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 focused on higher ed</a:t>
            </a:r>
          </a:p>
        </p:txBody>
      </p:sp>
      <p:sp>
        <p:nvSpPr>
          <p:cNvPr id="4" name="Slide Number Placeholder 3"/>
          <p:cNvSpPr>
            <a:spLocks noGrp="1"/>
          </p:cNvSpPr>
          <p:nvPr>
            <p:ph type="sldNum" sz="quarter" idx="5"/>
          </p:nvPr>
        </p:nvSpPr>
        <p:spPr/>
        <p:txBody>
          <a:bodyPr/>
          <a:lstStyle/>
          <a:p>
            <a:fld id="{75363252-6694-C544-8FDD-142F4C25301D}" type="slidenum">
              <a:rPr lang="en-US" smtClean="0"/>
              <a:t>8</a:t>
            </a:fld>
            <a:endParaRPr lang="en-US"/>
          </a:p>
        </p:txBody>
      </p:sp>
    </p:spTree>
    <p:extLst>
      <p:ext uri="{BB962C8B-B14F-4D97-AF65-F5344CB8AC3E}">
        <p14:creationId xmlns:p14="http://schemas.microsoft.com/office/powerpoint/2010/main" val="9600702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420DF-4026-F0C2-E0FB-9070E6A194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CA0931-2267-7678-8ADD-84F5BE1354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9D9DA1-869C-56BC-527B-644F5CABCCB5}"/>
              </a:ext>
            </a:extLst>
          </p:cNvPr>
          <p:cNvSpPr>
            <a:spLocks noGrp="1"/>
          </p:cNvSpPr>
          <p:nvPr>
            <p:ph type="body" idx="1"/>
          </p:nvPr>
        </p:nvSpPr>
        <p:spPr/>
        <p:txBody>
          <a:bodyPr/>
          <a:lstStyle/>
          <a:p>
            <a:r>
              <a:rPr lang="en-US" dirty="0"/>
              <a:t>Note – focused on higher ed</a:t>
            </a:r>
          </a:p>
        </p:txBody>
      </p:sp>
      <p:sp>
        <p:nvSpPr>
          <p:cNvPr id="4" name="Slide Number Placeholder 3">
            <a:extLst>
              <a:ext uri="{FF2B5EF4-FFF2-40B4-BE49-F238E27FC236}">
                <a16:creationId xmlns:a16="http://schemas.microsoft.com/office/drawing/2014/main" id="{FE7730FF-4608-3925-E4AD-563BC05B9078}"/>
              </a:ext>
            </a:extLst>
          </p:cNvPr>
          <p:cNvSpPr>
            <a:spLocks noGrp="1"/>
          </p:cNvSpPr>
          <p:nvPr>
            <p:ph type="sldNum" sz="quarter" idx="5"/>
          </p:nvPr>
        </p:nvSpPr>
        <p:spPr/>
        <p:txBody>
          <a:bodyPr/>
          <a:lstStyle/>
          <a:p>
            <a:fld id="{75363252-6694-C544-8FDD-142F4C25301D}" type="slidenum">
              <a:rPr lang="en-US" smtClean="0"/>
              <a:t>9</a:t>
            </a:fld>
            <a:endParaRPr lang="en-US"/>
          </a:p>
        </p:txBody>
      </p:sp>
    </p:spTree>
    <p:extLst>
      <p:ext uri="{BB962C8B-B14F-4D97-AF65-F5344CB8AC3E}">
        <p14:creationId xmlns:p14="http://schemas.microsoft.com/office/powerpoint/2010/main" val="6776429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436F7-B039-C914-C3BA-CEB7676072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98E056-F14D-8809-EE31-BF1A1024E5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B2DB32-D2A1-02DD-A07E-A27A5ACCA5D1}"/>
              </a:ext>
            </a:extLst>
          </p:cNvPr>
          <p:cNvSpPr>
            <a:spLocks noGrp="1"/>
          </p:cNvSpPr>
          <p:nvPr>
            <p:ph type="body" idx="1"/>
          </p:nvPr>
        </p:nvSpPr>
        <p:spPr/>
        <p:txBody>
          <a:bodyPr/>
          <a:lstStyle/>
          <a:p>
            <a:r>
              <a:rPr lang="en-US" dirty="0"/>
              <a:t>Note – focused on higher ed</a:t>
            </a:r>
          </a:p>
        </p:txBody>
      </p:sp>
      <p:sp>
        <p:nvSpPr>
          <p:cNvPr id="4" name="Slide Number Placeholder 3">
            <a:extLst>
              <a:ext uri="{FF2B5EF4-FFF2-40B4-BE49-F238E27FC236}">
                <a16:creationId xmlns:a16="http://schemas.microsoft.com/office/drawing/2014/main" id="{6A2DC440-719B-8C31-96AB-84C18A58BD0F}"/>
              </a:ext>
            </a:extLst>
          </p:cNvPr>
          <p:cNvSpPr>
            <a:spLocks noGrp="1"/>
          </p:cNvSpPr>
          <p:nvPr>
            <p:ph type="sldNum" sz="quarter" idx="5"/>
          </p:nvPr>
        </p:nvSpPr>
        <p:spPr/>
        <p:txBody>
          <a:bodyPr/>
          <a:lstStyle/>
          <a:p>
            <a:fld id="{75363252-6694-C544-8FDD-142F4C25301D}" type="slidenum">
              <a:rPr lang="en-US" smtClean="0"/>
              <a:t>10</a:t>
            </a:fld>
            <a:endParaRPr lang="en-US"/>
          </a:p>
        </p:txBody>
      </p:sp>
    </p:spTree>
    <p:extLst>
      <p:ext uri="{BB962C8B-B14F-4D97-AF65-F5344CB8AC3E}">
        <p14:creationId xmlns:p14="http://schemas.microsoft.com/office/powerpoint/2010/main" val="37438709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Reflect/journal </a:t>
            </a:r>
          </a:p>
          <a:p>
            <a:endParaRPr lang="en-US" dirty="0"/>
          </a:p>
          <a:p>
            <a:r>
              <a:rPr lang="en-US" dirty="0"/>
              <a:t>Share out time</a:t>
            </a:r>
          </a:p>
        </p:txBody>
      </p:sp>
      <p:sp>
        <p:nvSpPr>
          <p:cNvPr id="4" name="Slide Number Placeholder 3"/>
          <p:cNvSpPr>
            <a:spLocks noGrp="1"/>
          </p:cNvSpPr>
          <p:nvPr>
            <p:ph type="sldNum" sz="quarter" idx="5"/>
          </p:nvPr>
        </p:nvSpPr>
        <p:spPr/>
        <p:txBody>
          <a:bodyPr/>
          <a:lstStyle/>
          <a:p>
            <a:fld id="{75363252-6694-C544-8FDD-142F4C25301D}" type="slidenum">
              <a:rPr lang="en-US" smtClean="0"/>
              <a:t>11</a:t>
            </a:fld>
            <a:endParaRPr lang="en-US"/>
          </a:p>
        </p:txBody>
      </p:sp>
    </p:spTree>
    <p:extLst>
      <p:ext uri="{BB962C8B-B14F-4D97-AF65-F5344CB8AC3E}">
        <p14:creationId xmlns:p14="http://schemas.microsoft.com/office/powerpoint/2010/main" val="913194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plan</a:t>
            </a:r>
          </a:p>
          <a:p>
            <a:endParaRPr lang="en-US" dirty="0"/>
          </a:p>
          <a:p>
            <a:r>
              <a:rPr lang="en-US" dirty="0"/>
              <a:t>Give folks 3-5 minutes to reflect</a:t>
            </a:r>
          </a:p>
          <a:p>
            <a:endParaRPr lang="en-US" dirty="0"/>
          </a:p>
          <a:p>
            <a:r>
              <a:rPr lang="en-US" dirty="0"/>
              <a:t>Launch breakouts. </a:t>
            </a:r>
          </a:p>
          <a:p>
            <a:endParaRPr lang="en-US" dirty="0"/>
          </a:p>
          <a:p>
            <a:r>
              <a:rPr lang="en-US" dirty="0"/>
              <a:t>~12 minutes</a:t>
            </a:r>
          </a:p>
          <a:p>
            <a:endParaRPr lang="en-US" dirty="0"/>
          </a:p>
          <a:p>
            <a:r>
              <a:rPr lang="en-US" dirty="0"/>
              <a:t>Not sharing back our stories!</a:t>
            </a:r>
          </a:p>
        </p:txBody>
      </p:sp>
      <p:sp>
        <p:nvSpPr>
          <p:cNvPr id="4" name="Slide Number Placeholder 3"/>
          <p:cNvSpPr>
            <a:spLocks noGrp="1"/>
          </p:cNvSpPr>
          <p:nvPr>
            <p:ph type="sldNum" sz="quarter" idx="5"/>
          </p:nvPr>
        </p:nvSpPr>
        <p:spPr/>
        <p:txBody>
          <a:bodyPr/>
          <a:lstStyle/>
          <a:p>
            <a:fld id="{75363252-6694-C544-8FDD-142F4C25301D}" type="slidenum">
              <a:rPr lang="en-US" smtClean="0"/>
              <a:t>12</a:t>
            </a:fld>
            <a:endParaRPr lang="en-US"/>
          </a:p>
        </p:txBody>
      </p:sp>
    </p:spTree>
    <p:extLst>
      <p:ext uri="{BB962C8B-B14F-4D97-AF65-F5344CB8AC3E}">
        <p14:creationId xmlns:p14="http://schemas.microsoft.com/office/powerpoint/2010/main" val="5063770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1963A-9843-8967-069D-7D862EBD3B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465312-B34F-636B-9A8A-15E1116468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072088-B7A0-387C-603C-CB4E4F953738}"/>
              </a:ext>
            </a:extLst>
          </p:cNvPr>
          <p:cNvSpPr>
            <a:spLocks noGrp="1"/>
          </p:cNvSpPr>
          <p:nvPr>
            <p:ph type="body" idx="1"/>
          </p:nvPr>
        </p:nvSpPr>
        <p:spPr/>
        <p:txBody>
          <a:bodyPr/>
          <a:lstStyle/>
          <a:p>
            <a:r>
              <a:rPr lang="en-US" dirty="0"/>
              <a:t>file:///Users/</a:t>
            </a:r>
            <a:r>
              <a:rPr lang="en-US" dirty="0" err="1"/>
              <a:t>allisondemarco</a:t>
            </a:r>
            <a:r>
              <a:rPr lang="en-US" dirty="0"/>
              <a:t>/Downloads/KCI_FI003156346%20(3).pdf</a:t>
            </a:r>
          </a:p>
          <a:p>
            <a:endParaRPr lang="en-US" dirty="0"/>
          </a:p>
          <a:p>
            <a:r>
              <a:rPr lang="en-US" dirty="0"/>
              <a:t>Download from: https://</a:t>
            </a:r>
            <a:r>
              <a:rPr lang="en-US" dirty="0" err="1"/>
              <a:t>kiss.kstudy.com</a:t>
            </a:r>
            <a:r>
              <a:rPr lang="en-US" dirty="0"/>
              <a:t>/Detail/</a:t>
            </a:r>
            <a:r>
              <a:rPr lang="en-US" dirty="0" err="1"/>
              <a:t>Ar?key</a:t>
            </a:r>
            <a:r>
              <a:rPr lang="en-US" dirty="0"/>
              <a:t>=4145510</a:t>
            </a:r>
          </a:p>
          <a:p>
            <a:endParaRPr lang="en-US" dirty="0"/>
          </a:p>
          <a:p>
            <a:r>
              <a:rPr lang="en-US" dirty="0"/>
              <a:t>Don’t try to do big sections – just try a headline or few key sentences. </a:t>
            </a:r>
          </a:p>
          <a:p>
            <a:endParaRPr lang="en-US" dirty="0"/>
          </a:p>
          <a:p>
            <a:endParaRPr lang="en-US" dirty="0"/>
          </a:p>
        </p:txBody>
      </p:sp>
      <p:sp>
        <p:nvSpPr>
          <p:cNvPr id="4" name="Slide Number Placeholder 3">
            <a:extLst>
              <a:ext uri="{FF2B5EF4-FFF2-40B4-BE49-F238E27FC236}">
                <a16:creationId xmlns:a16="http://schemas.microsoft.com/office/drawing/2014/main" id="{80AB1B07-1E9F-46D3-2C19-F5705875317B}"/>
              </a:ext>
            </a:extLst>
          </p:cNvPr>
          <p:cNvSpPr>
            <a:spLocks noGrp="1"/>
          </p:cNvSpPr>
          <p:nvPr>
            <p:ph type="sldNum" sz="quarter" idx="5"/>
          </p:nvPr>
        </p:nvSpPr>
        <p:spPr/>
        <p:txBody>
          <a:bodyPr/>
          <a:lstStyle/>
          <a:p>
            <a:fld id="{75363252-6694-C544-8FDD-142F4C25301D}" type="slidenum">
              <a:rPr lang="en-US" smtClean="0"/>
              <a:t>13</a:t>
            </a:fld>
            <a:endParaRPr lang="en-US"/>
          </a:p>
        </p:txBody>
      </p:sp>
    </p:spTree>
    <p:extLst>
      <p:ext uri="{BB962C8B-B14F-4D97-AF65-F5344CB8AC3E}">
        <p14:creationId xmlns:p14="http://schemas.microsoft.com/office/powerpoint/2010/main" val="34621738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363252-6694-C544-8FDD-142F4C25301D}" type="slidenum">
              <a:rPr lang="en-US" smtClean="0"/>
              <a:t>14</a:t>
            </a:fld>
            <a:endParaRPr lang="en-US"/>
          </a:p>
        </p:txBody>
      </p:sp>
    </p:spTree>
    <p:extLst>
      <p:ext uri="{BB962C8B-B14F-4D97-AF65-F5344CB8AC3E}">
        <p14:creationId xmlns:p14="http://schemas.microsoft.com/office/powerpoint/2010/main" val="1007776688"/>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864A9C7-E61D-5841-87AF-8ED596809B8D}" type="datetimeFigureOut">
              <a:rPr lang="en-US" smtClean="0"/>
              <a:t>8/7/25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D76145ED-A9F6-F24E-9C32-3405A694EB25}" type="slidenum">
              <a:rPr lang="en-US" smtClean="0"/>
              <a:t>‹#›</a:t>
            </a:fld>
            <a:endParaRPr lang="en-US"/>
          </a:p>
        </p:txBody>
      </p:sp>
    </p:spTree>
    <p:extLst>
      <p:ext uri="{BB962C8B-B14F-4D97-AF65-F5344CB8AC3E}">
        <p14:creationId xmlns:p14="http://schemas.microsoft.com/office/powerpoint/2010/main" val="1850554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64A9C7-E61D-5841-87AF-8ED596809B8D}" type="datetimeFigureOut">
              <a:rPr lang="en-US" smtClean="0"/>
              <a:t>8/7/25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40466039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F864A9C7-E61D-5841-87AF-8ED596809B8D}" type="datetimeFigureOut">
              <a:rPr lang="en-US" smtClean="0"/>
              <a:t>8/7/25</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D76145ED-A9F6-F24E-9C32-3405A694EB25}" type="slidenum">
              <a:rPr lang="en-US" smtClean="0"/>
              <a:t>‹#›</a:t>
            </a:fld>
            <a:endParaRPr lang="en-US"/>
          </a:p>
        </p:txBody>
      </p:sp>
    </p:spTree>
    <p:extLst>
      <p:ext uri="{BB962C8B-B14F-4D97-AF65-F5344CB8AC3E}">
        <p14:creationId xmlns:p14="http://schemas.microsoft.com/office/powerpoint/2010/main" val="3830391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864A9C7-E61D-5841-87AF-8ED596809B8D}" type="datetimeFigureOut">
              <a:rPr lang="en-US" smtClean="0"/>
              <a:t>8/7/25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3257911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864A9C7-E61D-5841-87AF-8ED596809B8D}" type="datetimeFigureOut">
              <a:rPr lang="en-US" smtClean="0"/>
              <a:t>8/7/25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6145ED-A9F6-F24E-9C32-3405A694EB25}"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880924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864A9C7-E61D-5841-87AF-8ED596809B8D}" type="datetimeFigureOut">
              <a:rPr lang="en-US" smtClean="0"/>
              <a:t>8/7/25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6145ED-A9F6-F24E-9C32-3405A694EB25}" type="slidenum">
              <a:rPr lang="en-US" smtClean="0"/>
              <a:t>‹#›</a:t>
            </a:fld>
            <a:endParaRPr lang="en-US"/>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81088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64A9C7-E61D-5841-87AF-8ED596809B8D}" type="datetimeFigureOut">
              <a:rPr lang="en-US" smtClean="0"/>
              <a:t>8/7/25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2199456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864A9C7-E61D-5841-87AF-8ED596809B8D}" type="datetimeFigureOut">
              <a:rPr lang="en-US" smtClean="0"/>
              <a:t>8/7/25</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3737824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864A9C7-E61D-5841-87AF-8ED596809B8D}" type="datetimeFigureOut">
              <a:rPr lang="en-US" smtClean="0"/>
              <a:t>8/7/25</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187980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864A9C7-E61D-5841-87AF-8ED596809B8D}" type="datetimeFigureOut">
              <a:rPr lang="en-US" smtClean="0"/>
              <a:t>8/7/25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2639470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64A9C7-E61D-5841-87AF-8ED596809B8D}" type="datetimeFigureOut">
              <a:rPr lang="en-US" smtClean="0"/>
              <a:t>8/7/25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6145ED-A9F6-F24E-9C32-3405A694EB25}" type="slidenum">
              <a:rPr lang="en-US" smtClean="0"/>
              <a:t>‹#›</a:t>
            </a:fld>
            <a:endParaRPr lang="en-US"/>
          </a:p>
        </p:txBody>
      </p:sp>
    </p:spTree>
    <p:extLst>
      <p:ext uri="{BB962C8B-B14F-4D97-AF65-F5344CB8AC3E}">
        <p14:creationId xmlns:p14="http://schemas.microsoft.com/office/powerpoint/2010/main" val="2013206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F864A9C7-E61D-5841-87AF-8ED596809B8D}" type="datetimeFigureOut">
              <a:rPr lang="en-US" smtClean="0"/>
              <a:t>8/7/25</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D76145ED-A9F6-F24E-9C32-3405A694EB25}" type="slidenum">
              <a:rPr lang="en-US" smtClean="0"/>
              <a:t>‹#›</a:t>
            </a:fld>
            <a:endParaRPr lang="en-US"/>
          </a:p>
        </p:txBody>
      </p:sp>
    </p:spTree>
    <p:extLst>
      <p:ext uri="{BB962C8B-B14F-4D97-AF65-F5344CB8AC3E}">
        <p14:creationId xmlns:p14="http://schemas.microsoft.com/office/powerpoint/2010/main" val="27846531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3.png"/><Relationship Id="rId4" Type="http://schemas.microsoft.com/office/2007/relationships/hdphoto" Target="../media/hdphoto2.wdp"/></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6.jpeg"/><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medicine.uw.edu/sites/default/files/2025-03/TRP%20-%20Grantwriting%202.0%20-%20Guidance%20for%20an%20Evolving%20Political%20Landscape.pdf"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medicine.uw.edu/sites/default/files/2025-03/TRP%20-%20Grantwriting%202.0%20-%20Guidance%20for%20an%20Evolving%20Political%20Landscape.pdf"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medicine.uw.edu/sites/default/files/2025-03/TRP%20-%20Grantwriting%202.0%20-%20Guidance%20for%20an%20Evolving%20Political%20Landscape.pdf" TargetMode="External"/></Relationships>
</file>

<file path=ppt/slides/_rels/slide6.xml.rels><?xml version="1.0" encoding="UTF-8" standalone="yes"?>
<Relationships xmlns="http://schemas.openxmlformats.org/package/2006/relationships"><Relationship Id="rId2" Type="http://schemas.openxmlformats.org/officeDocument/2006/relationships/hyperlink" Target="https://spitfirestrategies.com/app/uploads/2025/01/Shift-Terms-Not-Values_Reaching-Persuadable-Audiences-on-Diversity-Equity-Inclusion-in-Higher-Education-3-1.pd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spitfirestrategies.com/app/uploads/2025/01/Shift-Terms-Not-Values_Reaching-Persuadable-Audiences-on-Diversity-Equity-Inclusion-in-Higher-Education-3-1.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spitfirestrategies.com/app/uploads/2025/01/Shift-Terms-Not-Values_Reaching-Persuadable-Audiences-on-Diversity-Equity-Inclusion-in-Higher-Education-3-1.pd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8" Type="http://schemas.openxmlformats.org/officeDocument/2006/relationships/hyperlink" Target="file:///Users/allisondemarco/Downloads/KCI_FI003156346%20(3).pdf" TargetMode="External"/><Relationship Id="rId3" Type="http://schemas.openxmlformats.org/officeDocument/2006/relationships/image" Target="../media/image2.png"/><Relationship Id="rId7"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3"/>
        <p:cNvGrpSpPr/>
        <p:nvPr/>
      </p:nvGrpSpPr>
      <p:grpSpPr>
        <a:xfrm>
          <a:off x="0" y="0"/>
          <a:ext cx="0" cy="0"/>
          <a:chOff x="0" y="0"/>
          <a:chExt cx="0" cy="0"/>
        </a:xfrm>
      </p:grpSpPr>
      <p:sp useBgFill="1">
        <p:nvSpPr>
          <p:cNvPr id="116" name="Rectangle 115">
            <a:extLst>
              <a:ext uri="{FF2B5EF4-FFF2-40B4-BE49-F238E27FC236}">
                <a16:creationId xmlns:a16="http://schemas.microsoft.com/office/drawing/2014/main" id="{EDF3BDB2-0586-430E-811A-74BAFDEE6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8" name="Rectangle 117">
            <a:extLst>
              <a:ext uri="{FF2B5EF4-FFF2-40B4-BE49-F238E27FC236}">
                <a16:creationId xmlns:a16="http://schemas.microsoft.com/office/drawing/2014/main" id="{821E305B-0351-4E03-8C1B-F23D3A346E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152" y="928117"/>
            <a:ext cx="6629400"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Rectangle 119">
            <a:extLst>
              <a:ext uri="{FF2B5EF4-FFF2-40B4-BE49-F238E27FC236}">
                <a16:creationId xmlns:a16="http://schemas.microsoft.com/office/drawing/2014/main" id="{3C848660-F9C2-4F86-A218-6AE0FB4CCC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1336" y="1110053"/>
            <a:ext cx="6630506" cy="4580301"/>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Google Shape;104;p14"/>
          <p:cNvSpPr txBox="1">
            <a:spLocks noGrp="1"/>
          </p:cNvSpPr>
          <p:nvPr>
            <p:ph type="ctrTitle"/>
          </p:nvPr>
        </p:nvSpPr>
        <p:spPr>
          <a:xfrm>
            <a:off x="4928017" y="1693714"/>
            <a:ext cx="6057144" cy="3717487"/>
          </a:xfrm>
          <a:prstGeom prst="rect">
            <a:avLst/>
          </a:prstGeom>
        </p:spPr>
        <p:txBody>
          <a:bodyPr spcFirstLastPara="1" vert="horz" lIns="91440" tIns="45720" rIns="91440" bIns="45720" rtlCol="0" anchorCtr="0">
            <a:noAutofit/>
          </a:bodyPr>
          <a:lstStyle/>
          <a:p>
            <a:pPr algn="ctr">
              <a:buClr>
                <a:schemeClr val="dk2"/>
              </a:buClr>
              <a:buSzPts val="6600"/>
            </a:pPr>
            <a:r>
              <a:rPr lang="en-US" sz="3600" kern="1200" cap="none" dirty="0">
                <a:latin typeface="+mj-lt"/>
                <a:ea typeface="+mj-ea"/>
                <a:cs typeface="+mj-cs"/>
              </a:rPr>
              <a:t>Advancing Equity for all in Educare - Modifying language for these times</a:t>
            </a:r>
            <a:br>
              <a:rPr lang="en-US" sz="4000" kern="1200" cap="none" dirty="0">
                <a:latin typeface="+mj-lt"/>
                <a:ea typeface="+mj-ea"/>
                <a:cs typeface="+mj-cs"/>
              </a:rPr>
            </a:br>
            <a:br>
              <a:rPr lang="en-US" sz="4000" kern="1200" cap="none" dirty="0">
                <a:latin typeface="+mj-lt"/>
                <a:ea typeface="+mj-ea"/>
                <a:cs typeface="+mj-cs"/>
              </a:rPr>
            </a:br>
            <a:r>
              <a:rPr lang="en-US" sz="2400" kern="1200" cap="none" dirty="0">
                <a:latin typeface="+mj-lt"/>
                <a:ea typeface="+mj-ea"/>
                <a:cs typeface="+mj-cs"/>
              </a:rPr>
              <a:t>Aug</a:t>
            </a:r>
            <a:r>
              <a:rPr lang="en-US" sz="2400" dirty="0"/>
              <a:t> </a:t>
            </a:r>
            <a:r>
              <a:rPr lang="en-US" sz="2400" kern="1200" cap="none" dirty="0">
                <a:latin typeface="+mj-lt"/>
                <a:ea typeface="+mj-ea"/>
                <a:cs typeface="+mj-cs"/>
              </a:rPr>
              <a:t>CoP 8/8/2025</a:t>
            </a:r>
            <a:br>
              <a:rPr lang="en-US" sz="2400" kern="1200" cap="none" dirty="0">
                <a:latin typeface="+mj-lt"/>
                <a:ea typeface="+mj-ea"/>
                <a:cs typeface="+mj-cs"/>
              </a:rPr>
            </a:br>
            <a:br>
              <a:rPr lang="en-US" sz="2400" kern="1200" cap="none" dirty="0">
                <a:latin typeface="+mj-lt"/>
                <a:ea typeface="+mj-ea"/>
                <a:cs typeface="+mj-cs"/>
              </a:rPr>
            </a:br>
            <a:r>
              <a:rPr lang="en-US" sz="2400" cap="none" dirty="0"/>
              <a:t>“I often think the gap in our speaking about and for justice, or working for justice, is that we forget to advocate for what we love, for what we find beautiful and necessary.  We are good at fighting. But imagining and holding in one’s imagination what is wonderful and to be adored and preserved and exalted — that’s harder for us, it seems.” Ross Gay</a:t>
            </a:r>
            <a:br>
              <a:rPr lang="en-US" cap="none" dirty="0"/>
            </a:br>
            <a:endParaRPr lang="en-US" sz="4000" kern="1200" cap="none" dirty="0">
              <a:latin typeface="+mj-lt"/>
              <a:ea typeface="+mj-ea"/>
              <a:cs typeface="+mj-cs"/>
            </a:endParaRPr>
          </a:p>
        </p:txBody>
      </p:sp>
      <p:sp>
        <p:nvSpPr>
          <p:cNvPr id="122" name="Rectangle 121">
            <a:extLst>
              <a:ext uri="{FF2B5EF4-FFF2-40B4-BE49-F238E27FC236}">
                <a16:creationId xmlns:a16="http://schemas.microsoft.com/office/drawing/2014/main" id="{5CABD882-B7CE-4433-B509-99205DB70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5152" y="5780565"/>
            <a:ext cx="6629400"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4" name="Group 123">
            <a:extLst>
              <a:ext uri="{FF2B5EF4-FFF2-40B4-BE49-F238E27FC236}">
                <a16:creationId xmlns:a16="http://schemas.microsoft.com/office/drawing/2014/main" id="{49F6A645-6137-4F43-8E88-D91CC337D5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85338" y="4460675"/>
            <a:chExt cx="1080904" cy="1080902"/>
          </a:xfrm>
        </p:grpSpPr>
        <p:sp>
          <p:nvSpPr>
            <p:cNvPr id="125" name="Oval 124">
              <a:extLst>
                <a:ext uri="{FF2B5EF4-FFF2-40B4-BE49-F238E27FC236}">
                  <a16:creationId xmlns:a16="http://schemas.microsoft.com/office/drawing/2014/main" id="{3A2C783A-4EEE-481B-815A-A1BB14F44B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6" name="Oval 125">
              <a:extLst>
                <a:ext uri="{FF2B5EF4-FFF2-40B4-BE49-F238E27FC236}">
                  <a16:creationId xmlns:a16="http://schemas.microsoft.com/office/drawing/2014/main" id="{A0186437-0053-4886-B612-804E4DC903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pic>
        <p:nvPicPr>
          <p:cNvPr id="3" name="Picture 2">
            <a:extLst>
              <a:ext uri="{FF2B5EF4-FFF2-40B4-BE49-F238E27FC236}">
                <a16:creationId xmlns:a16="http://schemas.microsoft.com/office/drawing/2014/main" id="{82CA742D-5D00-5A4B-9778-C422D61ED27C}"/>
              </a:ext>
            </a:extLst>
          </p:cNvPr>
          <p:cNvPicPr>
            <a:picLocks noChangeAspect="1"/>
          </p:cNvPicPr>
          <p:nvPr/>
        </p:nvPicPr>
        <p:blipFill>
          <a:blip r:embed="rId6"/>
          <a:srcRect/>
          <a:stretch/>
        </p:blipFill>
        <p:spPr>
          <a:xfrm>
            <a:off x="513742" y="741333"/>
            <a:ext cx="4019504" cy="5368413"/>
          </a:xfrm>
          <a:prstGeom prst="rect">
            <a:avLst/>
          </a:prstGeom>
        </p:spPr>
      </p:pic>
    </p:spTree>
    <p:extLst>
      <p:ext uri="{BB962C8B-B14F-4D97-AF65-F5344CB8AC3E}">
        <p14:creationId xmlns:p14="http://schemas.microsoft.com/office/powerpoint/2010/main" val="35444297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3964958D-AF5D-4863-B5FB-83F6B8CB1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12188656" cy="6857999"/>
          </a:xfrm>
          <a:prstGeom prst="rect">
            <a:avLst/>
          </a:prstGeom>
          <a:blipFill dpi="0" rotWithShape="1">
            <a:blip r:embed="rId3">
              <a:alphaModFix amt="60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0E6017-E523-4E41-ABFD-0B0CED3A4832}"/>
              </a:ext>
            </a:extLst>
          </p:cNvPr>
          <p:cNvSpPr>
            <a:spLocks noGrp="1"/>
          </p:cNvSpPr>
          <p:nvPr>
            <p:ph type="title"/>
          </p:nvPr>
        </p:nvSpPr>
        <p:spPr>
          <a:xfrm>
            <a:off x="4970109" y="484632"/>
            <a:ext cx="6730277" cy="1609344"/>
          </a:xfrm>
          <a:ln>
            <a:noFill/>
          </a:ln>
        </p:spPr>
        <p:txBody>
          <a:bodyPr>
            <a:normAutofit/>
          </a:bodyPr>
          <a:lstStyle/>
          <a:p>
            <a:r>
              <a:rPr lang="en-US" sz="4800" b="1" cap="none" dirty="0"/>
              <a:t>Overview</a:t>
            </a:r>
            <a:endParaRPr lang="en-US" sz="4800" dirty="0"/>
          </a:p>
        </p:txBody>
      </p:sp>
      <p:pic>
        <p:nvPicPr>
          <p:cNvPr id="4" name="Picture 3" descr="A sign on a shelf&#10;&#10;AI-generated content may be incorrect.">
            <a:extLst>
              <a:ext uri="{FF2B5EF4-FFF2-40B4-BE49-F238E27FC236}">
                <a16:creationId xmlns:a16="http://schemas.microsoft.com/office/drawing/2014/main" id="{72AE3683-126F-BF72-9A01-BC05EB1BAA7E}"/>
              </a:ext>
            </a:extLst>
          </p:cNvPr>
          <p:cNvPicPr>
            <a:picLocks noChangeAspect="1"/>
          </p:cNvPicPr>
          <p:nvPr/>
        </p:nvPicPr>
        <p:blipFill>
          <a:blip r:embed="rId5"/>
          <a:srcRect t="9658"/>
          <a:stretch>
            <a:fillRect/>
          </a:stretch>
        </p:blipFill>
        <p:spPr>
          <a:xfrm rot="5400000">
            <a:off x="-1102293" y="1105637"/>
            <a:ext cx="6858000" cy="4646726"/>
          </a:xfrm>
          <a:prstGeom prst="rect">
            <a:avLst/>
          </a:prstGeom>
        </p:spPr>
      </p:pic>
      <p:sp>
        <p:nvSpPr>
          <p:cNvPr id="11" name="Content Placeholder 2">
            <a:extLst>
              <a:ext uri="{FF2B5EF4-FFF2-40B4-BE49-F238E27FC236}">
                <a16:creationId xmlns:a16="http://schemas.microsoft.com/office/drawing/2014/main" id="{997ED735-BEA9-3B42-B5C9-67A1D0C166D2}"/>
              </a:ext>
            </a:extLst>
          </p:cNvPr>
          <p:cNvSpPr>
            <a:spLocks noGrp="1"/>
          </p:cNvSpPr>
          <p:nvPr>
            <p:ph idx="1"/>
          </p:nvPr>
        </p:nvSpPr>
        <p:spPr>
          <a:xfrm>
            <a:off x="4970110" y="1619962"/>
            <a:ext cx="6730276" cy="4050792"/>
          </a:xfrm>
        </p:spPr>
        <p:txBody>
          <a:bodyPr>
            <a:normAutofit/>
          </a:bodyPr>
          <a:lstStyle/>
          <a:p>
            <a:pPr marL="0" marR="0" lvl="0" indent="0">
              <a:spcBef>
                <a:spcPts val="0"/>
              </a:spcBef>
              <a:spcAft>
                <a:spcPts val="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spcBef>
                <a:spcPts val="0"/>
              </a:spcBef>
              <a:spcAft>
                <a:spcPts val="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a:buClr>
                <a:srgbClr val="0070C0"/>
              </a:buClr>
            </a:pPr>
            <a:r>
              <a:rPr lang="en-US" sz="3200" dirty="0"/>
              <a:t>Review 2 resources	</a:t>
            </a:r>
          </a:p>
          <a:p>
            <a:pPr lvl="1">
              <a:buClr>
                <a:srgbClr val="0070C0"/>
              </a:buClr>
            </a:pPr>
            <a:r>
              <a:rPr lang="en-US" sz="3200" dirty="0"/>
              <a:t>Thorn Run Partners</a:t>
            </a:r>
          </a:p>
          <a:p>
            <a:pPr lvl="1">
              <a:buClr>
                <a:srgbClr val="0070C0"/>
              </a:buClr>
            </a:pPr>
            <a:r>
              <a:rPr lang="en-US" sz="3200" dirty="0"/>
              <a:t>Spitfire</a:t>
            </a:r>
          </a:p>
          <a:p>
            <a:pPr>
              <a:buClr>
                <a:srgbClr val="0070C0"/>
              </a:buClr>
            </a:pPr>
            <a:r>
              <a:rPr lang="en-US" sz="3200" dirty="0"/>
              <a:t>Share other resources or ideas</a:t>
            </a:r>
          </a:p>
          <a:p>
            <a:pPr>
              <a:buClr>
                <a:srgbClr val="0070C0"/>
              </a:buClr>
            </a:pPr>
            <a:r>
              <a:rPr lang="en-US" sz="3200" dirty="0"/>
              <a:t>Workshop activity using reframe resources</a:t>
            </a:r>
          </a:p>
          <a:p>
            <a:endParaRPr lang="en-US" sz="1800" dirty="0"/>
          </a:p>
        </p:txBody>
      </p:sp>
      <p:grpSp>
        <p:nvGrpSpPr>
          <p:cNvPr id="28" name="Group 27">
            <a:extLst>
              <a:ext uri="{FF2B5EF4-FFF2-40B4-BE49-F238E27FC236}">
                <a16:creationId xmlns:a16="http://schemas.microsoft.com/office/drawing/2014/main" id="{11002ACD-3B0C-4885-8754-8A00E926FE4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9" name="Oval 28">
              <a:extLst>
                <a:ext uri="{FF2B5EF4-FFF2-40B4-BE49-F238E27FC236}">
                  <a16:creationId xmlns:a16="http://schemas.microsoft.com/office/drawing/2014/main" id="{DF0313CD-4196-4456-A70D-5EE2B995BA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0" name="Oval 29">
              <a:extLst>
                <a:ext uri="{FF2B5EF4-FFF2-40B4-BE49-F238E27FC236}">
                  <a16:creationId xmlns:a16="http://schemas.microsoft.com/office/drawing/2014/main" id="{80DE0B32-9EE8-4975-AD48-3855B0A82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529402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F4B8E-715C-DE21-E27F-134A05EBFACF}"/>
              </a:ext>
            </a:extLst>
          </p:cNvPr>
          <p:cNvSpPr>
            <a:spLocks noGrp="1"/>
          </p:cNvSpPr>
          <p:nvPr>
            <p:ph type="title"/>
          </p:nvPr>
        </p:nvSpPr>
        <p:spPr>
          <a:xfrm>
            <a:off x="1066800" y="816333"/>
            <a:ext cx="10058400" cy="938296"/>
          </a:xfrm>
        </p:spPr>
        <p:txBody>
          <a:bodyPr>
            <a:normAutofit/>
          </a:bodyPr>
          <a:lstStyle/>
          <a:p>
            <a:pPr algn="ctr"/>
            <a:r>
              <a:rPr lang="en-US" dirty="0"/>
              <a:t>	</a:t>
            </a:r>
          </a:p>
        </p:txBody>
      </p:sp>
      <p:pic>
        <p:nvPicPr>
          <p:cNvPr id="8" name="Content Placeholder 7" descr="A screenshot of a computer&#10;&#10;AI-generated content may be incorrect.">
            <a:extLst>
              <a:ext uri="{FF2B5EF4-FFF2-40B4-BE49-F238E27FC236}">
                <a16:creationId xmlns:a16="http://schemas.microsoft.com/office/drawing/2014/main" id="{F23247B6-0521-60A8-3864-29B43D28963D}"/>
              </a:ext>
            </a:extLst>
          </p:cNvPr>
          <p:cNvPicPr>
            <a:picLocks noGrp="1" noChangeAspect="1"/>
          </p:cNvPicPr>
          <p:nvPr>
            <p:ph idx="1"/>
          </p:nvPr>
        </p:nvPicPr>
        <p:blipFill>
          <a:blip r:embed="rId3"/>
          <a:stretch>
            <a:fillRect/>
          </a:stretch>
        </p:blipFill>
        <p:spPr>
          <a:xfrm>
            <a:off x="2235318" y="958646"/>
            <a:ext cx="8599044" cy="5707626"/>
          </a:xfrm>
        </p:spPr>
      </p:pic>
      <p:sp>
        <p:nvSpPr>
          <p:cNvPr id="9" name="TextBox 8">
            <a:extLst>
              <a:ext uri="{FF2B5EF4-FFF2-40B4-BE49-F238E27FC236}">
                <a16:creationId xmlns:a16="http://schemas.microsoft.com/office/drawing/2014/main" id="{5DA4C483-75AD-D263-F7A7-6832A1CFD334}"/>
              </a:ext>
            </a:extLst>
          </p:cNvPr>
          <p:cNvSpPr txBox="1"/>
          <p:nvPr/>
        </p:nvSpPr>
        <p:spPr>
          <a:xfrm>
            <a:off x="1207482" y="224519"/>
            <a:ext cx="9777035" cy="923330"/>
          </a:xfrm>
          <a:prstGeom prst="rect">
            <a:avLst/>
          </a:prstGeom>
          <a:noFill/>
        </p:spPr>
        <p:txBody>
          <a:bodyPr wrap="none" rtlCol="0">
            <a:spAutoFit/>
          </a:bodyPr>
          <a:lstStyle/>
          <a:p>
            <a:pPr marL="0" marR="0" algn="ctr"/>
            <a:r>
              <a:rPr lang="en-US" sz="1800" b="1" dirty="0">
                <a:solidFill>
                  <a:srgbClr val="000000"/>
                </a:solidFill>
                <a:effectLst/>
                <a:latin typeface="Raleway" pitchFamily="2" charset="77"/>
                <a:ea typeface="Aptos" panose="020B0004020202020204" pitchFamily="34" charset="0"/>
                <a:cs typeface="Aptos" panose="020B0004020202020204" pitchFamily="34" charset="0"/>
              </a:rPr>
              <a:t>Thorn Run Partners:</a:t>
            </a:r>
          </a:p>
          <a:p>
            <a:pPr marL="0" marR="0" algn="ctr"/>
            <a:r>
              <a:rPr lang="en-US" sz="1800" b="1" dirty="0">
                <a:solidFill>
                  <a:srgbClr val="000000"/>
                </a:solidFill>
                <a:effectLst/>
                <a:latin typeface="Raleway" pitchFamily="2" charset="77"/>
                <a:ea typeface="Aptos" panose="020B0004020202020204" pitchFamily="34" charset="0"/>
                <a:cs typeface="Aptos" panose="020B0004020202020204" pitchFamily="34" charset="0"/>
              </a:rPr>
              <a:t>“</a:t>
            </a:r>
            <a:r>
              <a:rPr lang="en-US" sz="1800" b="1" u="sng" dirty="0">
                <a:solidFill>
                  <a:srgbClr val="000000"/>
                </a:solidFill>
                <a:effectLst/>
                <a:latin typeface="Raleway" pitchFamily="2" charset="77"/>
                <a:ea typeface="Aptos" panose="020B0004020202020204" pitchFamily="34" charset="0"/>
                <a:cs typeface="Aptos" panose="020B0004020202020204" pitchFamily="34" charset="0"/>
                <a:hlinkClick r:id="rId4" tooltip="https://medicine.uw.edu/sites/default/files/2025-03/TRP%20-%20Grantwriting%202.0%20-%20Guidance%20for%20an%20Evolving%20Political%20Landscape.pdf"/>
              </a:rPr>
              <a:t>Re-messaging Strategies: Grant writing Guidance for an Evolving Political Landscape</a:t>
            </a:r>
            <a:r>
              <a:rPr lang="en-US" sz="1800" b="1" dirty="0">
                <a:solidFill>
                  <a:srgbClr val="000000"/>
                </a:solidFill>
                <a:effectLst/>
                <a:latin typeface="Raleway" pitchFamily="2" charset="77"/>
                <a:ea typeface="Aptos" panose="020B0004020202020204" pitchFamily="34" charset="0"/>
                <a:cs typeface="Aptos" panose="020B0004020202020204" pitchFamily="34" charset="0"/>
              </a:rPr>
              <a:t>”</a:t>
            </a:r>
            <a:endParaRPr lang="en-US" sz="1600" b="1" dirty="0">
              <a:effectLst/>
              <a:latin typeface="Aptos" panose="020B0004020202020204" pitchFamily="34" charset="0"/>
              <a:ea typeface="Aptos" panose="020B0004020202020204" pitchFamily="34" charset="0"/>
              <a:cs typeface="Aptos" panose="020B0004020202020204" pitchFamily="34" charset="0"/>
            </a:endParaRPr>
          </a:p>
          <a:p>
            <a:endParaRPr lang="en-US" dirty="0"/>
          </a:p>
        </p:txBody>
      </p:sp>
    </p:spTree>
    <p:extLst>
      <p:ext uri="{BB962C8B-B14F-4D97-AF65-F5344CB8AC3E}">
        <p14:creationId xmlns:p14="http://schemas.microsoft.com/office/powerpoint/2010/main" val="55202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435F2-B0F5-6A80-65C8-6175129F3A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847127-F576-1578-8EE1-6CE198D103BA}"/>
              </a:ext>
            </a:extLst>
          </p:cNvPr>
          <p:cNvSpPr>
            <a:spLocks noGrp="1"/>
          </p:cNvSpPr>
          <p:nvPr>
            <p:ph type="title"/>
          </p:nvPr>
        </p:nvSpPr>
        <p:spPr>
          <a:xfrm>
            <a:off x="1066800" y="816333"/>
            <a:ext cx="10058400" cy="938296"/>
          </a:xfrm>
        </p:spPr>
        <p:txBody>
          <a:bodyPr>
            <a:normAutofit/>
          </a:bodyPr>
          <a:lstStyle/>
          <a:p>
            <a:pPr algn="ctr"/>
            <a:r>
              <a:rPr lang="en-US" dirty="0"/>
              <a:t>	</a:t>
            </a:r>
          </a:p>
        </p:txBody>
      </p:sp>
      <p:pic>
        <p:nvPicPr>
          <p:cNvPr id="8" name="Content Placeholder 7">
            <a:extLst>
              <a:ext uri="{FF2B5EF4-FFF2-40B4-BE49-F238E27FC236}">
                <a16:creationId xmlns:a16="http://schemas.microsoft.com/office/drawing/2014/main" id="{6D6FCF1D-C741-B821-53E4-FAC52486710A}"/>
              </a:ext>
            </a:extLst>
          </p:cNvPr>
          <p:cNvPicPr>
            <a:picLocks noGrp="1" noChangeAspect="1"/>
          </p:cNvPicPr>
          <p:nvPr>
            <p:ph idx="1"/>
          </p:nvPr>
        </p:nvPicPr>
        <p:blipFill>
          <a:blip r:embed="rId3"/>
          <a:srcRect/>
          <a:stretch/>
        </p:blipFill>
        <p:spPr>
          <a:xfrm>
            <a:off x="2235318" y="958646"/>
            <a:ext cx="8599044" cy="5707626"/>
          </a:xfrm>
        </p:spPr>
      </p:pic>
      <p:sp>
        <p:nvSpPr>
          <p:cNvPr id="9" name="TextBox 8">
            <a:extLst>
              <a:ext uri="{FF2B5EF4-FFF2-40B4-BE49-F238E27FC236}">
                <a16:creationId xmlns:a16="http://schemas.microsoft.com/office/drawing/2014/main" id="{E6823BBC-058E-DAFE-C2F1-2ED37A74ADBF}"/>
              </a:ext>
            </a:extLst>
          </p:cNvPr>
          <p:cNvSpPr txBox="1"/>
          <p:nvPr/>
        </p:nvSpPr>
        <p:spPr>
          <a:xfrm>
            <a:off x="1207482" y="224519"/>
            <a:ext cx="9777035" cy="923330"/>
          </a:xfrm>
          <a:prstGeom prst="rect">
            <a:avLst/>
          </a:prstGeom>
          <a:noFill/>
        </p:spPr>
        <p:txBody>
          <a:bodyPr wrap="none" rtlCol="0">
            <a:spAutoFit/>
          </a:bodyPr>
          <a:lstStyle/>
          <a:p>
            <a:pPr marL="0" marR="0" algn="ctr"/>
            <a:r>
              <a:rPr lang="en-US" sz="1800" b="1" dirty="0">
                <a:solidFill>
                  <a:srgbClr val="000000"/>
                </a:solidFill>
                <a:effectLst/>
                <a:latin typeface="Raleway" pitchFamily="2" charset="77"/>
                <a:ea typeface="Aptos" panose="020B0004020202020204" pitchFamily="34" charset="0"/>
                <a:cs typeface="Aptos" panose="020B0004020202020204" pitchFamily="34" charset="0"/>
              </a:rPr>
              <a:t>Thorn Run Partners:</a:t>
            </a:r>
          </a:p>
          <a:p>
            <a:pPr marL="0" marR="0" algn="ctr"/>
            <a:r>
              <a:rPr lang="en-US" sz="1800" b="1" dirty="0">
                <a:solidFill>
                  <a:srgbClr val="000000"/>
                </a:solidFill>
                <a:effectLst/>
                <a:latin typeface="Raleway" pitchFamily="2" charset="77"/>
                <a:ea typeface="Aptos" panose="020B0004020202020204" pitchFamily="34" charset="0"/>
                <a:cs typeface="Aptos" panose="020B0004020202020204" pitchFamily="34" charset="0"/>
              </a:rPr>
              <a:t>“</a:t>
            </a:r>
            <a:r>
              <a:rPr lang="en-US" sz="1800" b="1" u="sng" dirty="0">
                <a:solidFill>
                  <a:srgbClr val="000000"/>
                </a:solidFill>
                <a:effectLst/>
                <a:latin typeface="Raleway" pitchFamily="2" charset="77"/>
                <a:ea typeface="Aptos" panose="020B0004020202020204" pitchFamily="34" charset="0"/>
                <a:cs typeface="Aptos" panose="020B0004020202020204" pitchFamily="34" charset="0"/>
                <a:hlinkClick r:id="rId4" tooltip="https://medicine.uw.edu/sites/default/files/2025-03/TRP%20-%20Grantwriting%202.0%20-%20Guidance%20for%20an%20Evolving%20Political%20Landscape.pdf"/>
              </a:rPr>
              <a:t>Re-messaging Strategies: Grant writing Guidance for an Evolving Political Landscape</a:t>
            </a:r>
            <a:r>
              <a:rPr lang="en-US" sz="1800" b="1" dirty="0">
                <a:solidFill>
                  <a:srgbClr val="000000"/>
                </a:solidFill>
                <a:effectLst/>
                <a:latin typeface="Raleway" pitchFamily="2" charset="77"/>
                <a:ea typeface="Aptos" panose="020B0004020202020204" pitchFamily="34" charset="0"/>
                <a:cs typeface="Aptos" panose="020B0004020202020204" pitchFamily="34" charset="0"/>
              </a:rPr>
              <a:t>”</a:t>
            </a:r>
            <a:endParaRPr lang="en-US" sz="1600" b="1" dirty="0">
              <a:effectLst/>
              <a:latin typeface="Aptos" panose="020B0004020202020204" pitchFamily="34" charset="0"/>
              <a:ea typeface="Aptos" panose="020B0004020202020204" pitchFamily="34" charset="0"/>
              <a:cs typeface="Aptos" panose="020B0004020202020204" pitchFamily="34" charset="0"/>
            </a:endParaRPr>
          </a:p>
          <a:p>
            <a:endParaRPr lang="en-US" dirty="0"/>
          </a:p>
        </p:txBody>
      </p:sp>
    </p:spTree>
    <p:extLst>
      <p:ext uri="{BB962C8B-B14F-4D97-AF65-F5344CB8AC3E}">
        <p14:creationId xmlns:p14="http://schemas.microsoft.com/office/powerpoint/2010/main" val="3678235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F1ED5-FA51-D534-8BBC-E9ED0DDF67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417011-812B-BB5D-12A5-2FDCF2B08405}"/>
              </a:ext>
            </a:extLst>
          </p:cNvPr>
          <p:cNvSpPr>
            <a:spLocks noGrp="1"/>
          </p:cNvSpPr>
          <p:nvPr>
            <p:ph type="title"/>
          </p:nvPr>
        </p:nvSpPr>
        <p:spPr>
          <a:xfrm>
            <a:off x="1066800" y="816333"/>
            <a:ext cx="10058400" cy="938296"/>
          </a:xfrm>
        </p:spPr>
        <p:txBody>
          <a:bodyPr>
            <a:normAutofit/>
          </a:bodyPr>
          <a:lstStyle/>
          <a:p>
            <a:pPr algn="ctr"/>
            <a:r>
              <a:rPr lang="en-US" dirty="0"/>
              <a:t>	</a:t>
            </a:r>
          </a:p>
        </p:txBody>
      </p:sp>
      <p:pic>
        <p:nvPicPr>
          <p:cNvPr id="8" name="Content Placeholder 7">
            <a:extLst>
              <a:ext uri="{FF2B5EF4-FFF2-40B4-BE49-F238E27FC236}">
                <a16:creationId xmlns:a16="http://schemas.microsoft.com/office/drawing/2014/main" id="{F374A4DA-9150-67FB-9FDC-E8D1E81D4773}"/>
              </a:ext>
            </a:extLst>
          </p:cNvPr>
          <p:cNvPicPr>
            <a:picLocks noGrp="1" noChangeAspect="1"/>
          </p:cNvPicPr>
          <p:nvPr>
            <p:ph idx="1"/>
          </p:nvPr>
        </p:nvPicPr>
        <p:blipFill>
          <a:blip r:embed="rId3"/>
          <a:srcRect/>
          <a:stretch/>
        </p:blipFill>
        <p:spPr>
          <a:xfrm>
            <a:off x="2235318" y="958646"/>
            <a:ext cx="8599044" cy="5707626"/>
          </a:xfrm>
        </p:spPr>
      </p:pic>
      <p:sp>
        <p:nvSpPr>
          <p:cNvPr id="9" name="TextBox 8">
            <a:extLst>
              <a:ext uri="{FF2B5EF4-FFF2-40B4-BE49-F238E27FC236}">
                <a16:creationId xmlns:a16="http://schemas.microsoft.com/office/drawing/2014/main" id="{8B6037E4-57B1-EFE6-FBDB-C28C20822833}"/>
              </a:ext>
            </a:extLst>
          </p:cNvPr>
          <p:cNvSpPr txBox="1"/>
          <p:nvPr/>
        </p:nvSpPr>
        <p:spPr>
          <a:xfrm>
            <a:off x="1207482" y="224519"/>
            <a:ext cx="9777035" cy="923330"/>
          </a:xfrm>
          <a:prstGeom prst="rect">
            <a:avLst/>
          </a:prstGeom>
          <a:noFill/>
        </p:spPr>
        <p:txBody>
          <a:bodyPr wrap="none" rtlCol="0">
            <a:spAutoFit/>
          </a:bodyPr>
          <a:lstStyle/>
          <a:p>
            <a:pPr marL="0" marR="0" algn="ctr"/>
            <a:r>
              <a:rPr lang="en-US" sz="1800" b="1" dirty="0">
                <a:solidFill>
                  <a:srgbClr val="000000"/>
                </a:solidFill>
                <a:effectLst/>
                <a:latin typeface="Raleway" pitchFamily="2" charset="77"/>
                <a:ea typeface="Aptos" panose="020B0004020202020204" pitchFamily="34" charset="0"/>
                <a:cs typeface="Aptos" panose="020B0004020202020204" pitchFamily="34" charset="0"/>
              </a:rPr>
              <a:t>Thorn Run Partners:</a:t>
            </a:r>
          </a:p>
          <a:p>
            <a:pPr marL="0" marR="0" algn="ctr"/>
            <a:r>
              <a:rPr lang="en-US" sz="1800" b="1" dirty="0">
                <a:solidFill>
                  <a:srgbClr val="000000"/>
                </a:solidFill>
                <a:effectLst/>
                <a:latin typeface="Raleway" pitchFamily="2" charset="77"/>
                <a:ea typeface="Aptos" panose="020B0004020202020204" pitchFamily="34" charset="0"/>
                <a:cs typeface="Aptos" panose="020B0004020202020204" pitchFamily="34" charset="0"/>
              </a:rPr>
              <a:t>“</a:t>
            </a:r>
            <a:r>
              <a:rPr lang="en-US" sz="1800" b="1" u="sng" dirty="0">
                <a:solidFill>
                  <a:srgbClr val="000000"/>
                </a:solidFill>
                <a:effectLst/>
                <a:latin typeface="Raleway" pitchFamily="2" charset="77"/>
                <a:ea typeface="Aptos" panose="020B0004020202020204" pitchFamily="34" charset="0"/>
                <a:cs typeface="Aptos" panose="020B0004020202020204" pitchFamily="34" charset="0"/>
                <a:hlinkClick r:id="rId4" tooltip="https://medicine.uw.edu/sites/default/files/2025-03/TRP%20-%20Grantwriting%202.0%20-%20Guidance%20for%20an%20Evolving%20Political%20Landscape.pdf"/>
              </a:rPr>
              <a:t>Re-messaging Strategies: Grant writing Guidance for an Evolving Political Landscape</a:t>
            </a:r>
            <a:r>
              <a:rPr lang="en-US" sz="1800" b="1" dirty="0">
                <a:solidFill>
                  <a:srgbClr val="000000"/>
                </a:solidFill>
                <a:effectLst/>
                <a:latin typeface="Raleway" pitchFamily="2" charset="77"/>
                <a:ea typeface="Aptos" panose="020B0004020202020204" pitchFamily="34" charset="0"/>
                <a:cs typeface="Aptos" panose="020B0004020202020204" pitchFamily="34" charset="0"/>
              </a:rPr>
              <a:t>”</a:t>
            </a:r>
            <a:endParaRPr lang="en-US" sz="1600" b="1" dirty="0">
              <a:effectLst/>
              <a:latin typeface="Aptos" panose="020B0004020202020204" pitchFamily="34" charset="0"/>
              <a:ea typeface="Aptos" panose="020B0004020202020204" pitchFamily="34" charset="0"/>
              <a:cs typeface="Aptos" panose="020B0004020202020204" pitchFamily="34" charset="0"/>
            </a:endParaRPr>
          </a:p>
          <a:p>
            <a:endParaRPr lang="en-US" dirty="0"/>
          </a:p>
        </p:txBody>
      </p:sp>
    </p:spTree>
    <p:extLst>
      <p:ext uri="{BB962C8B-B14F-4D97-AF65-F5344CB8AC3E}">
        <p14:creationId xmlns:p14="http://schemas.microsoft.com/office/powerpoint/2010/main" val="6272894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27F7A-A830-4250-4367-2517F14B0366}"/>
              </a:ext>
            </a:extLst>
          </p:cNvPr>
          <p:cNvSpPr>
            <a:spLocks noGrp="1"/>
          </p:cNvSpPr>
          <p:nvPr>
            <p:ph type="title"/>
          </p:nvPr>
        </p:nvSpPr>
        <p:spPr/>
        <p:txBody>
          <a:bodyPr>
            <a:normAutofit/>
          </a:bodyPr>
          <a:lstStyle/>
          <a:p>
            <a:pPr algn="ctr"/>
            <a:r>
              <a:rPr lang="en-US" sz="3200" cap="none" dirty="0">
                <a:solidFill>
                  <a:srgbClr val="000000"/>
                </a:solidFill>
                <a:effectLst/>
                <a:latin typeface="Raleway" pitchFamily="2" charset="77"/>
                <a:ea typeface="Aptos" panose="020B0004020202020204" pitchFamily="34" charset="0"/>
                <a:cs typeface="Aptos" panose="020B0004020202020204" pitchFamily="34" charset="0"/>
              </a:rPr>
              <a:t>Spitfire “</a:t>
            </a:r>
            <a:r>
              <a:rPr lang="en-US" sz="3200" u="sng" cap="none" dirty="0">
                <a:solidFill>
                  <a:srgbClr val="000000"/>
                </a:solidFill>
                <a:effectLst/>
                <a:latin typeface="Raleway" pitchFamily="2" charset="77"/>
                <a:ea typeface="Aptos" panose="020B0004020202020204" pitchFamily="34" charset="0"/>
                <a:cs typeface="Aptos" panose="020B0004020202020204" pitchFamily="34" charset="0"/>
                <a:hlinkClick r:id="rId2" tooltip="https://spitfirestrategies.com/app/uploads/2025/01/Shift-Terms-Not-Values_Reaching-Persuadable-Audiences-on-Diversity-Equity-Inclusion-in-Higher-Education-3-1.pdf"/>
              </a:rPr>
              <a:t>Shift Terms, Not Values: Reaching Persuadable Audiences on Diversity, Equity, and Inclusion in Higher Education</a:t>
            </a:r>
            <a:r>
              <a:rPr lang="en-US" sz="3200" cap="none" dirty="0">
                <a:solidFill>
                  <a:srgbClr val="000000"/>
                </a:solidFill>
                <a:effectLst/>
                <a:latin typeface="Raleway" pitchFamily="2" charset="77"/>
                <a:ea typeface="Aptos" panose="020B0004020202020204" pitchFamily="34" charset="0"/>
                <a:cs typeface="Aptos" panose="020B0004020202020204" pitchFamily="34" charset="0"/>
              </a:rPr>
              <a:t>” </a:t>
            </a:r>
            <a:endParaRPr lang="en-US" sz="3200" cap="none" dirty="0"/>
          </a:p>
        </p:txBody>
      </p:sp>
      <p:sp>
        <p:nvSpPr>
          <p:cNvPr id="3" name="Content Placeholder 2">
            <a:extLst>
              <a:ext uri="{FF2B5EF4-FFF2-40B4-BE49-F238E27FC236}">
                <a16:creationId xmlns:a16="http://schemas.microsoft.com/office/drawing/2014/main" id="{50FB942F-8BE2-273E-07C2-16AF2CF081F8}"/>
              </a:ext>
            </a:extLst>
          </p:cNvPr>
          <p:cNvSpPr>
            <a:spLocks noGrp="1"/>
          </p:cNvSpPr>
          <p:nvPr>
            <p:ph idx="1"/>
          </p:nvPr>
        </p:nvSpPr>
        <p:spPr/>
        <p:txBody>
          <a:bodyPr/>
          <a:lstStyle/>
          <a:p>
            <a:r>
              <a:rPr lang="en-US" sz="2400" dirty="0"/>
              <a:t>“We were successful at increasing support for the concepts behind DEI, however, when using language that describes the values and benefits of diversity, equity and inclusion efforts without naming them as such.”</a:t>
            </a:r>
          </a:p>
          <a:p>
            <a:r>
              <a:rPr lang="en-US" sz="2400" dirty="0"/>
              <a:t>“Replacing specialized jargon with common words that people use in their daily lives is a communications best practice.”</a:t>
            </a:r>
          </a:p>
          <a:p>
            <a:r>
              <a:rPr lang="en-US" sz="2400" dirty="0"/>
              <a:t>“…we have the opportunity to build support around shared values by shifting our language.” </a:t>
            </a:r>
          </a:p>
          <a:p>
            <a:endParaRPr lang="en-US" dirty="0"/>
          </a:p>
        </p:txBody>
      </p:sp>
    </p:spTree>
    <p:extLst>
      <p:ext uri="{BB962C8B-B14F-4D97-AF65-F5344CB8AC3E}">
        <p14:creationId xmlns:p14="http://schemas.microsoft.com/office/powerpoint/2010/main" val="676658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634B0-D719-7A85-AE6D-DAE8E4D528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AED7DB-645D-AA92-C0E2-C9236165C68B}"/>
              </a:ext>
            </a:extLst>
          </p:cNvPr>
          <p:cNvSpPr>
            <a:spLocks noGrp="1"/>
          </p:cNvSpPr>
          <p:nvPr>
            <p:ph type="title"/>
          </p:nvPr>
        </p:nvSpPr>
        <p:spPr>
          <a:xfrm>
            <a:off x="1066800" y="263406"/>
            <a:ext cx="10058400" cy="577252"/>
          </a:xfrm>
        </p:spPr>
        <p:txBody>
          <a:bodyPr>
            <a:noAutofit/>
          </a:bodyPr>
          <a:lstStyle/>
          <a:p>
            <a:pPr algn="ctr"/>
            <a:r>
              <a:rPr lang="en-US" sz="2400" cap="none" dirty="0">
                <a:solidFill>
                  <a:srgbClr val="000000"/>
                </a:solidFill>
                <a:effectLst/>
                <a:latin typeface="Raleway" pitchFamily="2" charset="77"/>
                <a:ea typeface="Aptos" panose="020B0004020202020204" pitchFamily="34" charset="0"/>
                <a:cs typeface="Aptos" panose="020B0004020202020204" pitchFamily="34" charset="0"/>
              </a:rPr>
              <a:t>Spitfire “</a:t>
            </a:r>
            <a:r>
              <a:rPr lang="en-US" sz="2400" u="sng" cap="none" dirty="0">
                <a:solidFill>
                  <a:srgbClr val="000000"/>
                </a:solidFill>
                <a:effectLst/>
                <a:latin typeface="Raleway" pitchFamily="2" charset="77"/>
                <a:ea typeface="Aptos" panose="020B0004020202020204" pitchFamily="34" charset="0"/>
                <a:cs typeface="Aptos" panose="020B0004020202020204" pitchFamily="34" charset="0"/>
                <a:hlinkClick r:id="rId2" tooltip="https://spitfirestrategies.com/app/uploads/2025/01/Shift-Terms-Not-Values_Reaching-Persuadable-Audiences-on-Diversity-Equity-Inclusion-in-Higher-Education-3-1.pdf"/>
              </a:rPr>
              <a:t>Shift Terms, Not Values: Reaching Persuadable Audiences on Diversity, Equity, and Inclusion in Higher Education</a:t>
            </a:r>
            <a:r>
              <a:rPr lang="en-US" sz="2400" cap="none" dirty="0">
                <a:solidFill>
                  <a:srgbClr val="000000"/>
                </a:solidFill>
                <a:effectLst/>
                <a:latin typeface="Raleway" pitchFamily="2" charset="77"/>
                <a:ea typeface="Aptos" panose="020B0004020202020204" pitchFamily="34" charset="0"/>
                <a:cs typeface="Aptos" panose="020B0004020202020204" pitchFamily="34" charset="0"/>
              </a:rPr>
              <a:t>” </a:t>
            </a:r>
            <a:endParaRPr lang="en-US" sz="2400" cap="none" dirty="0"/>
          </a:p>
        </p:txBody>
      </p:sp>
      <p:pic>
        <p:nvPicPr>
          <p:cNvPr id="5" name="Content Placeholder 4" descr="A red and orange rectangular sign&#10;&#10;AI-generated content may be incorrect.">
            <a:extLst>
              <a:ext uri="{FF2B5EF4-FFF2-40B4-BE49-F238E27FC236}">
                <a16:creationId xmlns:a16="http://schemas.microsoft.com/office/drawing/2014/main" id="{CB44A1AA-EA41-3952-4A3C-551E21B7D1C6}"/>
              </a:ext>
            </a:extLst>
          </p:cNvPr>
          <p:cNvPicPr>
            <a:picLocks noGrp="1" noChangeAspect="1"/>
          </p:cNvPicPr>
          <p:nvPr>
            <p:ph idx="1"/>
          </p:nvPr>
        </p:nvPicPr>
        <p:blipFill>
          <a:blip r:embed="rId3"/>
          <a:stretch>
            <a:fillRect/>
          </a:stretch>
        </p:blipFill>
        <p:spPr>
          <a:xfrm>
            <a:off x="2733179" y="908394"/>
            <a:ext cx="6725641" cy="5949606"/>
          </a:xfrm>
        </p:spPr>
      </p:pic>
    </p:spTree>
    <p:extLst>
      <p:ext uri="{BB962C8B-B14F-4D97-AF65-F5344CB8AC3E}">
        <p14:creationId xmlns:p14="http://schemas.microsoft.com/office/powerpoint/2010/main" val="4260334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6A2C4-2B9C-F434-A35A-222866CE8A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EC5E68-CDCE-957F-7161-98237B9553E7}"/>
              </a:ext>
            </a:extLst>
          </p:cNvPr>
          <p:cNvSpPr>
            <a:spLocks noGrp="1"/>
          </p:cNvSpPr>
          <p:nvPr>
            <p:ph type="title"/>
          </p:nvPr>
        </p:nvSpPr>
        <p:spPr>
          <a:xfrm>
            <a:off x="1066800" y="263406"/>
            <a:ext cx="10058400" cy="577252"/>
          </a:xfrm>
        </p:spPr>
        <p:txBody>
          <a:bodyPr>
            <a:noAutofit/>
          </a:bodyPr>
          <a:lstStyle/>
          <a:p>
            <a:pPr algn="ctr"/>
            <a:r>
              <a:rPr lang="en-US" sz="2400" cap="none" dirty="0">
                <a:solidFill>
                  <a:srgbClr val="000000"/>
                </a:solidFill>
                <a:effectLst/>
                <a:latin typeface="Raleway" pitchFamily="2" charset="77"/>
                <a:ea typeface="Aptos" panose="020B0004020202020204" pitchFamily="34" charset="0"/>
                <a:cs typeface="Aptos" panose="020B0004020202020204" pitchFamily="34" charset="0"/>
              </a:rPr>
              <a:t>Spitfire “</a:t>
            </a:r>
            <a:r>
              <a:rPr lang="en-US" sz="2400" u="sng" cap="none" dirty="0">
                <a:solidFill>
                  <a:srgbClr val="000000"/>
                </a:solidFill>
                <a:effectLst/>
                <a:latin typeface="Raleway" pitchFamily="2" charset="77"/>
                <a:ea typeface="Aptos" panose="020B0004020202020204" pitchFamily="34" charset="0"/>
                <a:cs typeface="Aptos" panose="020B0004020202020204" pitchFamily="34" charset="0"/>
                <a:hlinkClick r:id="rId3" tooltip="https://spitfirestrategies.com/app/uploads/2025/01/Shift-Terms-Not-Values_Reaching-Persuadable-Audiences-on-Diversity-Equity-Inclusion-in-Higher-Education-3-1.pdf"/>
              </a:rPr>
              <a:t>Shift Terms, Not Values: Reaching Persuadable Audiences on Diversity, Equity, and Inclusion in Higher Education</a:t>
            </a:r>
            <a:r>
              <a:rPr lang="en-US" sz="2400" cap="none" dirty="0">
                <a:solidFill>
                  <a:srgbClr val="000000"/>
                </a:solidFill>
                <a:effectLst/>
                <a:latin typeface="Raleway" pitchFamily="2" charset="77"/>
                <a:ea typeface="Aptos" panose="020B0004020202020204" pitchFamily="34" charset="0"/>
                <a:cs typeface="Aptos" panose="020B0004020202020204" pitchFamily="34" charset="0"/>
              </a:rPr>
              <a:t>” </a:t>
            </a:r>
            <a:endParaRPr lang="en-US" sz="2400" cap="none" dirty="0"/>
          </a:p>
        </p:txBody>
      </p:sp>
      <p:pic>
        <p:nvPicPr>
          <p:cNvPr id="5" name="Content Placeholder 4">
            <a:extLst>
              <a:ext uri="{FF2B5EF4-FFF2-40B4-BE49-F238E27FC236}">
                <a16:creationId xmlns:a16="http://schemas.microsoft.com/office/drawing/2014/main" id="{B8906EDB-5B8F-6107-073C-ACC8730E6F7B}"/>
              </a:ext>
            </a:extLst>
          </p:cNvPr>
          <p:cNvPicPr>
            <a:picLocks noGrp="1" noChangeAspect="1"/>
          </p:cNvPicPr>
          <p:nvPr>
            <p:ph idx="1"/>
          </p:nvPr>
        </p:nvPicPr>
        <p:blipFill>
          <a:blip r:embed="rId4"/>
          <a:srcRect/>
          <a:stretch/>
        </p:blipFill>
        <p:spPr>
          <a:xfrm>
            <a:off x="2733179" y="908394"/>
            <a:ext cx="6725641" cy="5949606"/>
          </a:xfrm>
        </p:spPr>
      </p:pic>
    </p:spTree>
    <p:extLst>
      <p:ext uri="{BB962C8B-B14F-4D97-AF65-F5344CB8AC3E}">
        <p14:creationId xmlns:p14="http://schemas.microsoft.com/office/powerpoint/2010/main" val="498004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61AAF-72DB-0A03-CF18-227F676B19AD}"/>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E1A01E9-4AD3-A81E-228D-BE34F29C3D60}"/>
              </a:ext>
            </a:extLst>
          </p:cNvPr>
          <p:cNvPicPr>
            <a:picLocks noGrp="1" noChangeAspect="1"/>
          </p:cNvPicPr>
          <p:nvPr>
            <p:ph idx="1"/>
          </p:nvPr>
        </p:nvPicPr>
        <p:blipFill>
          <a:blip r:embed="rId3"/>
          <a:srcRect/>
          <a:stretch/>
        </p:blipFill>
        <p:spPr>
          <a:xfrm>
            <a:off x="2219739" y="0"/>
            <a:ext cx="7752521" cy="6858000"/>
          </a:xfrm>
        </p:spPr>
      </p:pic>
    </p:spTree>
    <p:extLst>
      <p:ext uri="{BB962C8B-B14F-4D97-AF65-F5344CB8AC3E}">
        <p14:creationId xmlns:p14="http://schemas.microsoft.com/office/powerpoint/2010/main" val="1497081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A6C62-8197-E8B9-3A51-6A4B3AA782E6}"/>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9803541-FD5D-86E7-969E-4CD090108524}"/>
              </a:ext>
            </a:extLst>
          </p:cNvPr>
          <p:cNvPicPr>
            <a:picLocks noGrp="1" noChangeAspect="1"/>
          </p:cNvPicPr>
          <p:nvPr>
            <p:ph idx="1"/>
          </p:nvPr>
        </p:nvPicPr>
        <p:blipFill>
          <a:blip r:embed="rId3"/>
          <a:srcRect/>
          <a:stretch/>
        </p:blipFill>
        <p:spPr>
          <a:xfrm>
            <a:off x="2349721" y="0"/>
            <a:ext cx="7752521" cy="6858000"/>
          </a:xfrm>
        </p:spPr>
      </p:pic>
    </p:spTree>
    <p:extLst>
      <p:ext uri="{BB962C8B-B14F-4D97-AF65-F5344CB8AC3E}">
        <p14:creationId xmlns:p14="http://schemas.microsoft.com/office/powerpoint/2010/main" val="2912493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0" name="Oval 9">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11" name="Oval 10">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sp>
        <p:nvSpPr>
          <p:cNvPr id="13" name="Rectangle 12">
            <a:extLst>
              <a:ext uri="{FF2B5EF4-FFF2-40B4-BE49-F238E27FC236}">
                <a16:creationId xmlns:a16="http://schemas.microsoft.com/office/drawing/2014/main" id="{3964958D-AF5D-4863-B5FB-83F6B8CB1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12188656" cy="6857999"/>
          </a:xfrm>
          <a:prstGeom prst="rect">
            <a:avLst/>
          </a:prstGeom>
          <a:blipFill dpi="0" rotWithShape="1">
            <a:blip r:embed="rId5">
              <a:alphaModFix amt="60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0A0EF5-B0DE-B6B2-74FF-78CCF2E2669B}"/>
              </a:ext>
            </a:extLst>
          </p:cNvPr>
          <p:cNvSpPr>
            <a:spLocks noGrp="1"/>
          </p:cNvSpPr>
          <p:nvPr>
            <p:ph type="title"/>
          </p:nvPr>
        </p:nvSpPr>
        <p:spPr>
          <a:xfrm>
            <a:off x="5243738" y="1919281"/>
            <a:ext cx="6730277" cy="1195559"/>
          </a:xfrm>
          <a:ln>
            <a:noFill/>
          </a:ln>
        </p:spPr>
        <p:txBody>
          <a:bodyPr vert="horz" lIns="91440" tIns="45720" rIns="91440" bIns="45720" rtlCol="0" anchor="ctr">
            <a:normAutofit fontScale="90000"/>
          </a:bodyPr>
          <a:lstStyle/>
          <a:p>
            <a:r>
              <a:rPr lang="en-US" sz="3400" cap="none" dirty="0"/>
              <a:t>Reflecting &amp; Sharing:</a:t>
            </a:r>
            <a:br>
              <a:rPr lang="en-US" sz="3400" cap="none" dirty="0"/>
            </a:br>
            <a:br>
              <a:rPr lang="en-US" sz="3400" cap="none" dirty="0"/>
            </a:br>
            <a:br>
              <a:rPr lang="en-US" sz="3400" cap="none" dirty="0"/>
            </a:br>
            <a:br>
              <a:rPr lang="en-US" sz="3400" cap="none" dirty="0"/>
            </a:br>
            <a:r>
              <a:rPr lang="en-US" sz="3400" cap="none" dirty="0"/>
              <a:t>Other resources or ideas?</a:t>
            </a:r>
            <a:br>
              <a:rPr lang="en-US" sz="3400" cap="none" dirty="0"/>
            </a:br>
            <a:br>
              <a:rPr lang="en-US" sz="3400" cap="none" dirty="0"/>
            </a:br>
            <a:r>
              <a:rPr lang="en-US" sz="3400" cap="none" dirty="0"/>
              <a:t>Take a few minutes to note what resonates with you.</a:t>
            </a:r>
          </a:p>
        </p:txBody>
      </p:sp>
      <p:grpSp>
        <p:nvGrpSpPr>
          <p:cNvPr id="15" name="Group 14">
            <a:extLst>
              <a:ext uri="{FF2B5EF4-FFF2-40B4-BE49-F238E27FC236}">
                <a16:creationId xmlns:a16="http://schemas.microsoft.com/office/drawing/2014/main" id="{11002ACD-3B0C-4885-8754-8A00E926FE4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6" name="Oval 15">
              <a:extLst>
                <a:ext uri="{FF2B5EF4-FFF2-40B4-BE49-F238E27FC236}">
                  <a16:creationId xmlns:a16="http://schemas.microsoft.com/office/drawing/2014/main" id="{DF0313CD-4196-4456-A70D-5EE2B995BA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7" name="Oval 16">
              <a:extLst>
                <a:ext uri="{FF2B5EF4-FFF2-40B4-BE49-F238E27FC236}">
                  <a16:creationId xmlns:a16="http://schemas.microsoft.com/office/drawing/2014/main" id="{80DE0B32-9EE8-4975-AD48-3855B0A82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pic>
        <p:nvPicPr>
          <p:cNvPr id="6" name="Picture 5" descr="A black monument with a triangular shape&#10;&#10;AI-generated content may be incorrect.">
            <a:extLst>
              <a:ext uri="{FF2B5EF4-FFF2-40B4-BE49-F238E27FC236}">
                <a16:creationId xmlns:a16="http://schemas.microsoft.com/office/drawing/2014/main" id="{FCBF3B4F-3D2D-4AD8-DE77-0E05E025929A}"/>
              </a:ext>
            </a:extLst>
          </p:cNvPr>
          <p:cNvPicPr>
            <a:picLocks noChangeAspect="1"/>
          </p:cNvPicPr>
          <p:nvPr/>
        </p:nvPicPr>
        <p:blipFill>
          <a:blip r:embed="rId7"/>
          <a:srcRect l="13548" t="7901" r="6022" b="16057"/>
          <a:stretch>
            <a:fillRect/>
          </a:stretch>
        </p:blipFill>
        <p:spPr>
          <a:xfrm rot="5400000">
            <a:off x="-565431" y="1207447"/>
            <a:ext cx="6377944" cy="4522544"/>
          </a:xfrm>
          <a:prstGeom prst="rect">
            <a:avLst/>
          </a:prstGeom>
        </p:spPr>
      </p:pic>
    </p:spTree>
    <p:extLst>
      <p:ext uri="{BB962C8B-B14F-4D97-AF65-F5344CB8AC3E}">
        <p14:creationId xmlns:p14="http://schemas.microsoft.com/office/powerpoint/2010/main" val="3369892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0" name="Oval 9">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11" name="Oval 10">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sp>
        <p:nvSpPr>
          <p:cNvPr id="13" name="Rectangle 12">
            <a:extLst>
              <a:ext uri="{FF2B5EF4-FFF2-40B4-BE49-F238E27FC236}">
                <a16:creationId xmlns:a16="http://schemas.microsoft.com/office/drawing/2014/main" id="{3964958D-AF5D-4863-B5FB-83F6B8CB1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12188656" cy="6857999"/>
          </a:xfrm>
          <a:prstGeom prst="rect">
            <a:avLst/>
          </a:prstGeom>
          <a:blipFill dpi="0" rotWithShape="1">
            <a:blip r:embed="rId5">
              <a:alphaModFix amt="60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382222-56E6-C18C-2A93-E142DFB89631}"/>
              </a:ext>
            </a:extLst>
          </p:cNvPr>
          <p:cNvSpPr>
            <a:spLocks noGrp="1"/>
          </p:cNvSpPr>
          <p:nvPr>
            <p:ph type="title"/>
          </p:nvPr>
        </p:nvSpPr>
        <p:spPr>
          <a:xfrm>
            <a:off x="4409173" y="2118385"/>
            <a:ext cx="7115134" cy="1609344"/>
          </a:xfrm>
          <a:ln>
            <a:noFill/>
          </a:ln>
        </p:spPr>
        <p:txBody>
          <a:bodyPr vert="horz" lIns="91440" tIns="45720" rIns="91440" bIns="45720" rtlCol="0" anchor="ctr">
            <a:noAutofit/>
          </a:bodyPr>
          <a:lstStyle/>
          <a:p>
            <a:pPr marL="342900" marR="0" lvl="0" indent="-342900">
              <a:lnSpc>
                <a:spcPct val="115000"/>
              </a:lnSpc>
            </a:pPr>
            <a:r>
              <a:rPr lang="en-US" sz="3200" kern="100" cap="none" dirty="0">
                <a:effectLst/>
                <a:latin typeface="Raleway" pitchFamily="2" charset="77"/>
                <a:ea typeface="Aptos" panose="020B0004020202020204" pitchFamily="34" charset="0"/>
                <a:cs typeface="Times New Roman" panose="02020603050405020304" pitchFamily="18" charset="0"/>
              </a:rPr>
              <a:t>Discussion</a:t>
            </a:r>
            <a:br>
              <a:rPr lang="en-US" sz="3200" kern="100" cap="none" dirty="0">
                <a:effectLst/>
                <a:latin typeface="Aptos" panose="020B0004020202020204" pitchFamily="34" charset="0"/>
                <a:ea typeface="Aptos" panose="020B0004020202020204" pitchFamily="34" charset="0"/>
                <a:cs typeface="Times New Roman" panose="02020603050405020304" pitchFamily="18" charset="0"/>
              </a:rPr>
            </a:br>
            <a:r>
              <a:rPr lang="en-US" sz="3200" kern="100" cap="none" dirty="0">
                <a:effectLst/>
                <a:latin typeface="Raleway" pitchFamily="2" charset="77"/>
                <a:ea typeface="Aptos" panose="020B0004020202020204" pitchFamily="34" charset="0"/>
                <a:cs typeface="Times New Roman" panose="02020603050405020304" pitchFamily="18" charset="0"/>
              </a:rPr>
              <a:t>What is useful from each?</a:t>
            </a:r>
            <a:br>
              <a:rPr lang="en-US" sz="3200" kern="100" cap="none" dirty="0">
                <a:effectLst/>
                <a:latin typeface="Aptos" panose="020B0004020202020204" pitchFamily="34" charset="0"/>
                <a:ea typeface="Aptos" panose="020B0004020202020204" pitchFamily="34" charset="0"/>
                <a:cs typeface="Times New Roman" panose="02020603050405020304" pitchFamily="18" charset="0"/>
              </a:rPr>
            </a:br>
            <a:r>
              <a:rPr lang="en-US" sz="3200" kern="100" cap="none" dirty="0">
                <a:effectLst/>
                <a:latin typeface="Raleway" pitchFamily="2" charset="77"/>
                <a:ea typeface="Aptos" panose="020B0004020202020204" pitchFamily="34" charset="0"/>
                <a:cs typeface="Times New Roman" panose="02020603050405020304" pitchFamily="18" charset="0"/>
              </a:rPr>
              <a:t>What is missing?</a:t>
            </a:r>
            <a:br>
              <a:rPr lang="en-US" sz="3200" kern="100" cap="none" dirty="0">
                <a:effectLst/>
                <a:latin typeface="Aptos" panose="020B0004020202020204" pitchFamily="34" charset="0"/>
                <a:ea typeface="Aptos" panose="020B0004020202020204" pitchFamily="34" charset="0"/>
                <a:cs typeface="Times New Roman" panose="02020603050405020304" pitchFamily="18" charset="0"/>
              </a:rPr>
            </a:br>
            <a:r>
              <a:rPr lang="en-US" sz="3200" kern="100" cap="none" dirty="0">
                <a:effectLst/>
                <a:latin typeface="Raleway" pitchFamily="2" charset="77"/>
                <a:ea typeface="Aptos" panose="020B0004020202020204" pitchFamily="34" charset="0"/>
                <a:cs typeface="Times New Roman" panose="02020603050405020304" pitchFamily="18" charset="0"/>
              </a:rPr>
              <a:t>What would we want to add?</a:t>
            </a:r>
            <a:br>
              <a:rPr lang="en-US" sz="1200" kern="100" dirty="0">
                <a:effectLst/>
                <a:latin typeface="Aptos" panose="020B0004020202020204" pitchFamily="34" charset="0"/>
                <a:ea typeface="Aptos" panose="020B0004020202020204" pitchFamily="34" charset="0"/>
                <a:cs typeface="Times New Roman" panose="02020603050405020304" pitchFamily="18" charset="0"/>
              </a:rPr>
            </a:br>
            <a:endParaRPr lang="en-US" sz="2800" cap="none" dirty="0"/>
          </a:p>
        </p:txBody>
      </p:sp>
      <p:pic>
        <p:nvPicPr>
          <p:cNvPr id="5" name="Picture 4" descr="Spiral shell pattern">
            <a:extLst>
              <a:ext uri="{FF2B5EF4-FFF2-40B4-BE49-F238E27FC236}">
                <a16:creationId xmlns:a16="http://schemas.microsoft.com/office/drawing/2014/main" id="{A8D0358A-1AFF-2F8A-83BD-D5021E921C8A}"/>
              </a:ext>
            </a:extLst>
          </p:cNvPr>
          <p:cNvPicPr>
            <a:picLocks noChangeAspect="1"/>
          </p:cNvPicPr>
          <p:nvPr/>
        </p:nvPicPr>
        <p:blipFill>
          <a:blip r:embed="rId7"/>
          <a:srcRect l="28073" r="28073"/>
          <a:stretch/>
        </p:blipFill>
        <p:spPr>
          <a:xfrm>
            <a:off x="3344" y="10"/>
            <a:ext cx="3760273" cy="6857990"/>
          </a:xfrm>
          <a:prstGeom prst="rect">
            <a:avLst/>
          </a:prstGeom>
        </p:spPr>
      </p:pic>
      <p:sp>
        <p:nvSpPr>
          <p:cNvPr id="3" name="TextBox 2">
            <a:extLst>
              <a:ext uri="{FF2B5EF4-FFF2-40B4-BE49-F238E27FC236}">
                <a16:creationId xmlns:a16="http://schemas.microsoft.com/office/drawing/2014/main" id="{7C2D3407-CE92-5EAE-20EF-7BB86414DA3B}"/>
              </a:ext>
            </a:extLst>
          </p:cNvPr>
          <p:cNvSpPr txBox="1"/>
          <p:nvPr/>
        </p:nvSpPr>
        <p:spPr>
          <a:xfrm>
            <a:off x="4303156" y="2603226"/>
            <a:ext cx="7327168" cy="2973519"/>
          </a:xfrm>
          <a:prstGeom prst="rect">
            <a:avLst/>
          </a:prstGeom>
        </p:spPr>
        <p:txBody>
          <a:bodyPr vert="horz" lIns="91440" tIns="45720" rIns="91440" bIns="45720" rtlCol="0">
            <a:normAutofit/>
          </a:bodyPr>
          <a:lstStyle/>
          <a:p>
            <a:pPr marL="285750" indent="-182880">
              <a:lnSpc>
                <a:spcPct val="90000"/>
              </a:lnSpc>
              <a:spcAft>
                <a:spcPts val="600"/>
              </a:spcAft>
              <a:buClr>
                <a:schemeClr val="accent1">
                  <a:lumMod val="75000"/>
                </a:schemeClr>
              </a:buClr>
              <a:buSzPct val="85000"/>
              <a:buFont typeface="Wingdings" pitchFamily="2" charset="2"/>
              <a:buChar char="§"/>
            </a:pPr>
            <a:endParaRPr lang="en-US" dirty="0"/>
          </a:p>
        </p:txBody>
      </p:sp>
      <p:grpSp>
        <p:nvGrpSpPr>
          <p:cNvPr id="15" name="Group 14">
            <a:extLst>
              <a:ext uri="{FF2B5EF4-FFF2-40B4-BE49-F238E27FC236}">
                <a16:creationId xmlns:a16="http://schemas.microsoft.com/office/drawing/2014/main" id="{11002ACD-3B0C-4885-8754-8A00E926FE4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6" name="Oval 15">
              <a:extLst>
                <a:ext uri="{FF2B5EF4-FFF2-40B4-BE49-F238E27FC236}">
                  <a16:creationId xmlns:a16="http://schemas.microsoft.com/office/drawing/2014/main" id="{DF0313CD-4196-4456-A70D-5EE2B995BA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7" name="Oval 16">
              <a:extLst>
                <a:ext uri="{FF2B5EF4-FFF2-40B4-BE49-F238E27FC236}">
                  <a16:creationId xmlns:a16="http://schemas.microsoft.com/office/drawing/2014/main" id="{80DE0B32-9EE8-4975-AD48-3855B0A82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051420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61D86F4-961C-0541-25DC-82D82C7C00DA}"/>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FD59F770-5597-7D9C-12C1-53D0C2274A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0" name="Oval 9">
              <a:extLst>
                <a:ext uri="{FF2B5EF4-FFF2-40B4-BE49-F238E27FC236}">
                  <a16:creationId xmlns:a16="http://schemas.microsoft.com/office/drawing/2014/main" id="{C7A29345-A57F-1E59-F7BF-CD858FBEAD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11" name="Oval 10">
              <a:extLst>
                <a:ext uri="{FF2B5EF4-FFF2-40B4-BE49-F238E27FC236}">
                  <a16:creationId xmlns:a16="http://schemas.microsoft.com/office/drawing/2014/main" id="{A4070C03-AFD4-6A33-42F9-04CD73D864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sp>
        <p:nvSpPr>
          <p:cNvPr id="13" name="Rectangle 12">
            <a:extLst>
              <a:ext uri="{FF2B5EF4-FFF2-40B4-BE49-F238E27FC236}">
                <a16:creationId xmlns:a16="http://schemas.microsoft.com/office/drawing/2014/main" id="{F07BE6DC-1E9C-37E5-B207-A5AF5E3B3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12188656" cy="6857999"/>
          </a:xfrm>
          <a:prstGeom prst="rect">
            <a:avLst/>
          </a:prstGeom>
          <a:blipFill dpi="0" rotWithShape="1">
            <a:blip r:embed="rId5">
              <a:alphaModFix amt="60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101FA07-2E25-B6BA-7FE7-5C7E6F1194B4}"/>
              </a:ext>
            </a:extLst>
          </p:cNvPr>
          <p:cNvPicPr>
            <a:picLocks noChangeAspect="1"/>
          </p:cNvPicPr>
          <p:nvPr/>
        </p:nvPicPr>
        <p:blipFill rotWithShape="1">
          <a:blip r:embed="rId7"/>
          <a:srcRect l="12849" r="19395"/>
          <a:stretch/>
        </p:blipFill>
        <p:spPr>
          <a:xfrm>
            <a:off x="3344" y="10"/>
            <a:ext cx="3760273" cy="6857990"/>
          </a:xfrm>
          <a:prstGeom prst="rect">
            <a:avLst/>
          </a:prstGeom>
        </p:spPr>
      </p:pic>
      <p:sp>
        <p:nvSpPr>
          <p:cNvPr id="3" name="TextBox 2">
            <a:extLst>
              <a:ext uri="{FF2B5EF4-FFF2-40B4-BE49-F238E27FC236}">
                <a16:creationId xmlns:a16="http://schemas.microsoft.com/office/drawing/2014/main" id="{95E06789-32A5-074A-8F9E-C8EB6AB77B3C}"/>
              </a:ext>
            </a:extLst>
          </p:cNvPr>
          <p:cNvSpPr txBox="1"/>
          <p:nvPr/>
        </p:nvSpPr>
        <p:spPr>
          <a:xfrm>
            <a:off x="4103750" y="1482348"/>
            <a:ext cx="7327168" cy="4446504"/>
          </a:xfrm>
          <a:prstGeom prst="rect">
            <a:avLst/>
          </a:prstGeom>
        </p:spPr>
        <p:txBody>
          <a:bodyPr vert="horz" lIns="91440" tIns="45720" rIns="91440" bIns="45720" rtlCol="0">
            <a:normAutofit fontScale="92500"/>
          </a:bodyPr>
          <a:lstStyle/>
          <a:p>
            <a:pPr marL="102870">
              <a:lnSpc>
                <a:spcPct val="90000"/>
              </a:lnSpc>
              <a:spcAft>
                <a:spcPts val="600"/>
              </a:spcAft>
              <a:buClr>
                <a:schemeClr val="accent1">
                  <a:lumMod val="75000"/>
                </a:schemeClr>
              </a:buClr>
              <a:buSzPct val="85000"/>
            </a:pPr>
            <a:r>
              <a:rPr lang="en-US" sz="3500" dirty="0"/>
              <a:t>Small Group Workshopping </a:t>
            </a:r>
          </a:p>
          <a:p>
            <a:pPr marL="102870">
              <a:lnSpc>
                <a:spcPct val="90000"/>
              </a:lnSpc>
              <a:spcAft>
                <a:spcPts val="600"/>
              </a:spcAft>
              <a:buClr>
                <a:schemeClr val="accent1">
                  <a:lumMod val="75000"/>
                </a:schemeClr>
              </a:buClr>
              <a:buSzPct val="85000"/>
            </a:pPr>
            <a:endParaRPr lang="en-US" sz="3500" kern="100" dirty="0">
              <a:effectLst/>
              <a:latin typeface="Raleway" pitchFamily="2" charset="77"/>
              <a:ea typeface="Aptos" panose="020B0004020202020204" pitchFamily="34" charset="0"/>
              <a:cs typeface="Times New Roman" panose="02020603050405020304" pitchFamily="18" charset="0"/>
            </a:endParaRPr>
          </a:p>
          <a:p>
            <a:pPr marL="102870">
              <a:lnSpc>
                <a:spcPct val="90000"/>
              </a:lnSpc>
              <a:spcAft>
                <a:spcPts val="600"/>
              </a:spcAft>
              <a:buClr>
                <a:schemeClr val="accent1">
                  <a:lumMod val="75000"/>
                </a:schemeClr>
              </a:buClr>
              <a:buSzPct val="85000"/>
            </a:pPr>
            <a:r>
              <a:rPr lang="en-US" sz="2600" kern="100" dirty="0">
                <a:latin typeface="Raleway" pitchFamily="2" charset="77"/>
                <a:ea typeface="Aptos" panose="020B0004020202020204" pitchFamily="34" charset="0"/>
                <a:cs typeface="Times New Roman" panose="02020603050405020304" pitchFamily="18" charset="0"/>
              </a:rPr>
              <a:t>T</a:t>
            </a:r>
            <a:r>
              <a:rPr lang="en-US" sz="2600" kern="100" dirty="0">
                <a:effectLst/>
                <a:latin typeface="Raleway" pitchFamily="2" charset="77"/>
                <a:ea typeface="Aptos" panose="020B0004020202020204" pitchFamily="34" charset="0"/>
                <a:cs typeface="Times New Roman" panose="02020603050405020304" pitchFamily="18" charset="0"/>
              </a:rPr>
              <a:t>ry replacing “trigger” words with some of these phrases (perhaps using the research agenda or the recent </a:t>
            </a:r>
            <a:r>
              <a:rPr lang="en-US" sz="2600" u="sng" kern="100" dirty="0">
                <a:solidFill>
                  <a:srgbClr val="467886"/>
                </a:solidFill>
                <a:effectLst/>
                <a:latin typeface="Raleway" pitchFamily="2" charset="77"/>
                <a:ea typeface="Aptos" panose="020B0004020202020204" pitchFamily="34" charset="0"/>
                <a:cs typeface="Times New Roman" panose="02020603050405020304" pitchFamily="18" charset="0"/>
                <a:hlinkClick r:id="rId8"/>
              </a:rPr>
              <a:t>CoP paper</a:t>
            </a:r>
            <a:r>
              <a:rPr lang="en-US" sz="2600" kern="100" dirty="0">
                <a:effectLst/>
                <a:latin typeface="Raleway" pitchFamily="2" charset="77"/>
                <a:ea typeface="Aptos" panose="020B0004020202020204" pitchFamily="34" charset="0"/>
                <a:cs typeface="Times New Roman" panose="02020603050405020304" pitchFamily="18" charset="0"/>
              </a:rPr>
              <a:t> or anything you choose).</a:t>
            </a:r>
            <a:endParaRPr lang="en-US" sz="2600" kern="100" dirty="0">
              <a:effectLst/>
              <a:latin typeface="Aptos" panose="020B0004020202020204" pitchFamily="34" charset="0"/>
              <a:ea typeface="Aptos" panose="020B0004020202020204" pitchFamily="34" charset="0"/>
              <a:cs typeface="Times New Roman" panose="02020603050405020304" pitchFamily="18" charset="0"/>
            </a:endParaRPr>
          </a:p>
          <a:p>
            <a:pPr marR="0" lvl="2">
              <a:lnSpc>
                <a:spcPct val="115000"/>
              </a:lnSpc>
              <a:spcAft>
                <a:spcPts val="800"/>
              </a:spcAft>
            </a:pPr>
            <a:r>
              <a:rPr lang="en-US" sz="2600" kern="100" dirty="0">
                <a:effectLst/>
                <a:latin typeface="Raleway" pitchFamily="2" charset="77"/>
                <a:ea typeface="Aptos" panose="020B0004020202020204" pitchFamily="34" charset="0"/>
                <a:cs typeface="Times New Roman" panose="02020603050405020304" pitchFamily="18" charset="0"/>
              </a:rPr>
              <a:t>Example: The Educare Network’s Research Agenda: Advancing Racial Equity TO The Educare Network’s Research Agenda: Advancing Equal Opportunity for All</a:t>
            </a:r>
            <a:endParaRPr lang="en-US" sz="26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182880">
              <a:lnSpc>
                <a:spcPct val="90000"/>
              </a:lnSpc>
              <a:spcAft>
                <a:spcPts val="600"/>
              </a:spcAft>
              <a:buClr>
                <a:schemeClr val="accent1">
                  <a:lumMod val="75000"/>
                </a:schemeClr>
              </a:buClr>
              <a:buSzPct val="85000"/>
              <a:buFont typeface="Wingdings" pitchFamily="2" charset="2"/>
              <a:buChar char="§"/>
            </a:pPr>
            <a:endParaRPr lang="en-US" dirty="0"/>
          </a:p>
        </p:txBody>
      </p:sp>
      <p:grpSp>
        <p:nvGrpSpPr>
          <p:cNvPr id="15" name="Group 14">
            <a:extLst>
              <a:ext uri="{FF2B5EF4-FFF2-40B4-BE49-F238E27FC236}">
                <a16:creationId xmlns:a16="http://schemas.microsoft.com/office/drawing/2014/main" id="{D4250193-9E6A-44A7-5119-415F4A1A30B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6" name="Oval 15">
              <a:extLst>
                <a:ext uri="{FF2B5EF4-FFF2-40B4-BE49-F238E27FC236}">
                  <a16:creationId xmlns:a16="http://schemas.microsoft.com/office/drawing/2014/main" id="{B2A7CD5B-725F-5980-436C-5541E65134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7" name="Oval 16">
              <a:extLst>
                <a:ext uri="{FF2B5EF4-FFF2-40B4-BE49-F238E27FC236}">
                  <a16:creationId xmlns:a16="http://schemas.microsoft.com/office/drawing/2014/main" id="{1F8AD878-AFB5-99BA-3C54-318EF68F8F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3920054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6DBFAD4-B5FC-442B-A283-381B01B19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0" name="Oval 9">
              <a:extLst>
                <a:ext uri="{FF2B5EF4-FFF2-40B4-BE49-F238E27FC236}">
                  <a16:creationId xmlns:a16="http://schemas.microsoft.com/office/drawing/2014/main" id="{9B649DC7-8769-4383-A6F2-8F366BA7A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11" name="Oval 10">
              <a:extLst>
                <a:ext uri="{FF2B5EF4-FFF2-40B4-BE49-F238E27FC236}">
                  <a16:creationId xmlns:a16="http://schemas.microsoft.com/office/drawing/2014/main" id="{0C67FD53-2686-4E0E-BA49-976F78F9AA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sp>
        <p:nvSpPr>
          <p:cNvPr id="13" name="Rectangle 12">
            <a:extLst>
              <a:ext uri="{FF2B5EF4-FFF2-40B4-BE49-F238E27FC236}">
                <a16:creationId xmlns:a16="http://schemas.microsoft.com/office/drawing/2014/main" id="{3964958D-AF5D-4863-B5FB-83F6B8CB1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12188656" cy="6857999"/>
          </a:xfrm>
          <a:prstGeom prst="rect">
            <a:avLst/>
          </a:prstGeom>
          <a:blipFill dpi="0" rotWithShape="1">
            <a:blip r:embed="rId5">
              <a:alphaModFix amt="60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382222-56E6-C18C-2A93-E142DFB89631}"/>
              </a:ext>
            </a:extLst>
          </p:cNvPr>
          <p:cNvSpPr>
            <a:spLocks noGrp="1"/>
          </p:cNvSpPr>
          <p:nvPr>
            <p:ph type="title"/>
          </p:nvPr>
        </p:nvSpPr>
        <p:spPr>
          <a:xfrm>
            <a:off x="3813341" y="3428999"/>
            <a:ext cx="6730277" cy="1609344"/>
          </a:xfrm>
          <a:ln>
            <a:noFill/>
          </a:ln>
        </p:spPr>
        <p:txBody>
          <a:bodyPr vert="horz" lIns="91440" tIns="45720" rIns="91440" bIns="45720" rtlCol="0" anchor="ctr">
            <a:normAutofit fontScale="90000"/>
          </a:bodyPr>
          <a:lstStyle/>
          <a:p>
            <a:r>
              <a:rPr lang="en-US" b="1" cap="none" dirty="0"/>
              <a:t>Closing question:</a:t>
            </a:r>
            <a:r>
              <a:rPr lang="en-US" cap="none" dirty="0"/>
              <a:t> </a:t>
            </a:r>
            <a:r>
              <a:rPr lang="en-US" dirty="0"/>
              <a:t>What could our next steps be?</a:t>
            </a:r>
            <a:br>
              <a:rPr lang="en-US" dirty="0"/>
            </a:br>
            <a:br>
              <a:rPr lang="en-US" sz="4800" dirty="0"/>
            </a:br>
            <a:endParaRPr lang="en-US" sz="4800" dirty="0"/>
          </a:p>
        </p:txBody>
      </p:sp>
      <p:pic>
        <p:nvPicPr>
          <p:cNvPr id="5" name="Picture 4">
            <a:extLst>
              <a:ext uri="{FF2B5EF4-FFF2-40B4-BE49-F238E27FC236}">
                <a16:creationId xmlns:a16="http://schemas.microsoft.com/office/drawing/2014/main" id="{EAB2BEEA-8FAE-36E5-D007-F2DD9C9381E7}"/>
              </a:ext>
            </a:extLst>
          </p:cNvPr>
          <p:cNvPicPr>
            <a:picLocks noChangeAspect="1"/>
          </p:cNvPicPr>
          <p:nvPr/>
        </p:nvPicPr>
        <p:blipFill rotWithShape="1">
          <a:blip r:embed="rId7"/>
          <a:srcRect l="7140" r="47632" b="-1"/>
          <a:stretch/>
        </p:blipFill>
        <p:spPr>
          <a:xfrm>
            <a:off x="3344" y="10"/>
            <a:ext cx="2951891" cy="6857990"/>
          </a:xfrm>
          <a:prstGeom prst="rect">
            <a:avLst/>
          </a:prstGeom>
        </p:spPr>
      </p:pic>
      <p:grpSp>
        <p:nvGrpSpPr>
          <p:cNvPr id="15" name="Group 14">
            <a:extLst>
              <a:ext uri="{FF2B5EF4-FFF2-40B4-BE49-F238E27FC236}">
                <a16:creationId xmlns:a16="http://schemas.microsoft.com/office/drawing/2014/main" id="{11002ACD-3B0C-4885-8754-8A00E926FE4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6" name="Oval 15">
              <a:extLst>
                <a:ext uri="{FF2B5EF4-FFF2-40B4-BE49-F238E27FC236}">
                  <a16:creationId xmlns:a16="http://schemas.microsoft.com/office/drawing/2014/main" id="{DF0313CD-4196-4456-A70D-5EE2B995BA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3">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7" name="Oval 16">
              <a:extLst>
                <a:ext uri="{FF2B5EF4-FFF2-40B4-BE49-F238E27FC236}">
                  <a16:creationId xmlns:a16="http://schemas.microsoft.com/office/drawing/2014/main" id="{80DE0B32-9EE8-4975-AD48-3855B0A82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4582422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BCB09EA9A60074D8F1BE1C016EEB0A4" ma:contentTypeVersion="17" ma:contentTypeDescription="Create a new document." ma:contentTypeScope="" ma:versionID="4c15dd584d0efb52c95c0bddecfb9c7b">
  <xsd:schema xmlns:xsd="http://www.w3.org/2001/XMLSchema" xmlns:xs="http://www.w3.org/2001/XMLSchema" xmlns:p="http://schemas.microsoft.com/office/2006/metadata/properties" xmlns:ns2="12227191-5176-4a52-a30a-0e251a68934d" xmlns:ns3="b6627302-d8ea-44f3-be5f-50967031ef38" targetNamespace="http://schemas.microsoft.com/office/2006/metadata/properties" ma:root="true" ma:fieldsID="f7d5d6b8d249e3a08f062c461a721108" ns2:_="" ns3:_="">
    <xsd:import namespace="12227191-5176-4a52-a30a-0e251a68934d"/>
    <xsd:import namespace="b6627302-d8ea-44f3-be5f-50967031ef3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227191-5176-4a52-a30a-0e251a68934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33fdc6da-32ca-4a2b-983e-32d6a4a8ae6b"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6627302-d8ea-44f3-be5f-50967031ef38"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5627360f-c726-4181-a638-3cf60588b898}" ma:internalName="TaxCatchAll" ma:showField="CatchAllData" ma:web="b6627302-d8ea-44f3-be5f-50967031ef3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2227191-5176-4a52-a30a-0e251a68934d">
      <Terms xmlns="http://schemas.microsoft.com/office/infopath/2007/PartnerControls"/>
    </lcf76f155ced4ddcb4097134ff3c332f>
    <TaxCatchAll xmlns="b6627302-d8ea-44f3-be5f-50967031ef38" xsi:nil="true"/>
  </documentManagement>
</p:properties>
</file>

<file path=customXml/itemProps1.xml><?xml version="1.0" encoding="utf-8"?>
<ds:datastoreItem xmlns:ds="http://schemas.openxmlformats.org/officeDocument/2006/customXml" ds:itemID="{FCF77E5C-0181-4AC3-BF47-EFBD2ACD0014}"/>
</file>

<file path=customXml/itemProps2.xml><?xml version="1.0" encoding="utf-8"?>
<ds:datastoreItem xmlns:ds="http://schemas.openxmlformats.org/officeDocument/2006/customXml" ds:itemID="{76C21F14-7D34-4960-B1D4-911EB14F35D2}"/>
</file>

<file path=customXml/itemProps3.xml><?xml version="1.0" encoding="utf-8"?>
<ds:datastoreItem xmlns:ds="http://schemas.openxmlformats.org/officeDocument/2006/customXml" ds:itemID="{42C1A1E1-CB00-44B6-8E74-A8ABAB83897D}"/>
</file>

<file path=docProps/app.xml><?xml version="1.0" encoding="utf-8"?>
<Properties xmlns="http://schemas.openxmlformats.org/officeDocument/2006/extended-properties" xmlns:vt="http://schemas.openxmlformats.org/officeDocument/2006/docPropsVTypes">
  <Template>{4BC14A24-2030-8045-94A1-D7D780F47123}tf10001070</Template>
  <TotalTime>65380</TotalTime>
  <Words>567</Words>
  <Application>Microsoft Macintosh PowerPoint</Application>
  <PresentationFormat>Widescreen</PresentationFormat>
  <Paragraphs>70</Paragraphs>
  <Slides>14</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Aptos</vt:lpstr>
      <vt:lpstr>Arial</vt:lpstr>
      <vt:lpstr>Calibri</vt:lpstr>
      <vt:lpstr>Raleway</vt:lpstr>
      <vt:lpstr>Rockwell</vt:lpstr>
      <vt:lpstr>Rockwell Condensed</vt:lpstr>
      <vt:lpstr>Rockwell Extra Bold</vt:lpstr>
      <vt:lpstr>Wingdings</vt:lpstr>
      <vt:lpstr>Wood Type</vt:lpstr>
      <vt:lpstr>Advancing Equity for all in Educare - Modifying language for these times  Aug CoP 8/8/2025  “I often think the gap in our speaking about and for justice, or working for justice, is that we forget to advocate for what we love, for what we find beautiful and necessary.  We are good at fighting. But imagining and holding in one’s imagination what is wonderful and to be adored and preserved and exalted — that’s harder for us, it seems.” Ross Gay </vt:lpstr>
      <vt:lpstr>Overview</vt:lpstr>
      <vt:lpstr> </vt:lpstr>
      <vt:lpstr> </vt:lpstr>
      <vt:lpstr> </vt:lpstr>
      <vt:lpstr>Spitfire “Shift Terms, Not Values: Reaching Persuadable Audiences on Diversity, Equity, and Inclusion in Higher Education” </vt:lpstr>
      <vt:lpstr>Spitfire “Shift Terms, Not Values: Reaching Persuadable Audiences on Diversity, Equity, and Inclusion in Higher Education” </vt:lpstr>
      <vt:lpstr>Spitfire “Shift Terms, Not Values: Reaching Persuadable Audiences on Diversity, Equity, and Inclusion in Higher Education” </vt:lpstr>
      <vt:lpstr>PowerPoint Presentation</vt:lpstr>
      <vt:lpstr>PowerPoint Presentation</vt:lpstr>
      <vt:lpstr>Reflecting &amp; Sharing:    Other resources or ideas?  Take a few minutes to note what resonates with you.</vt:lpstr>
      <vt:lpstr>Discussion What is useful from each? What is missing? What would we want to add? </vt:lpstr>
      <vt:lpstr>PowerPoint Presentation</vt:lpstr>
      <vt:lpstr>Closing question: What could our next steps be?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Anti-racist research – what does it look like and how do we do it!  Part II</dc:title>
  <dc:creator>De Marco, Allison Cheyney</dc:creator>
  <cp:lastModifiedBy>De Marco, Allison Cheyney</cp:lastModifiedBy>
  <cp:revision>54</cp:revision>
  <cp:lastPrinted>2025-06-12T14:37:13Z</cp:lastPrinted>
  <dcterms:created xsi:type="dcterms:W3CDTF">2021-03-17T15:36:51Z</dcterms:created>
  <dcterms:modified xsi:type="dcterms:W3CDTF">2025-08-07T17:19:30Z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0x0101001BCB09EA9A60074D8F1BE1C016EEB0A4</vt:lpwstr>
  </property>
</Properties>
</file>