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3"/>
  </p:notesMasterIdLst>
  <p:sldIdLst>
    <p:sldId id="416" r:id="rId2"/>
    <p:sldId id="3798" r:id="rId3"/>
    <p:sldId id="3797" r:id="rId4"/>
    <p:sldId id="3806" r:id="rId5"/>
    <p:sldId id="3805" r:id="rId6"/>
    <p:sldId id="3809" r:id="rId7"/>
    <p:sldId id="3799" r:id="rId8"/>
    <p:sldId id="3800" r:id="rId9"/>
    <p:sldId id="3801" r:id="rId10"/>
    <p:sldId id="3802" r:id="rId11"/>
    <p:sldId id="379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BE6787-27EC-6543-B6F9-59FA46D923C4}" v="174" dt="2026-04-08T15:16:54.8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7"/>
    <p:restoredTop sz="88182"/>
  </p:normalViewPr>
  <p:slideViewPr>
    <p:cSldViewPr snapToGrid="0" snapToObjects="1">
      <p:cViewPr varScale="1">
        <p:scale>
          <a:sx n="118" d="100"/>
          <a:sy n="118" d="100"/>
        </p:scale>
        <p:origin x="1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272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Marco, Allison Cheyney" userId="135085f3-6b16-41c7-871d-07ebf5fb7c3c" providerId="ADAL" clId="{1E002512-D7D9-5F08-8201-ADE64459C554}"/>
    <pc:docChg chg="modSld">
      <pc:chgData name="De Marco, Allison Cheyney" userId="135085f3-6b16-41c7-871d-07ebf5fb7c3c" providerId="ADAL" clId="{1E002512-D7D9-5F08-8201-ADE64459C554}" dt="2026-04-10T17:11:20.977" v="2" actId="20577"/>
      <pc:docMkLst>
        <pc:docMk/>
      </pc:docMkLst>
      <pc:sldChg chg="modSp mod">
        <pc:chgData name="De Marco, Allison Cheyney" userId="135085f3-6b16-41c7-871d-07ebf5fb7c3c" providerId="ADAL" clId="{1E002512-D7D9-5F08-8201-ADE64459C554}" dt="2026-04-10T17:11:20.977" v="2" actId="20577"/>
        <pc:sldMkLst>
          <pc:docMk/>
          <pc:sldMk cId="173135567" sldId="3797"/>
        </pc:sldMkLst>
        <pc:spChg chg="mod">
          <ac:chgData name="De Marco, Allison Cheyney" userId="135085f3-6b16-41c7-871d-07ebf5fb7c3c" providerId="ADAL" clId="{1E002512-D7D9-5F08-8201-ADE64459C554}" dt="2026-04-10T17:11:20.977" v="2" actId="20577"/>
          <ac:spMkLst>
            <pc:docMk/>
            <pc:sldMk cId="173135567" sldId="3797"/>
            <ac:spMk id="11" creationId="{FA53BB9C-8A61-293B-6702-10DFAAEF704D}"/>
          </ac:spMkLst>
        </pc:spChg>
      </pc:sldChg>
      <pc:sldChg chg="modNotesTx">
        <pc:chgData name="De Marco, Allison Cheyney" userId="135085f3-6b16-41c7-871d-07ebf5fb7c3c" providerId="ADAL" clId="{1E002512-D7D9-5F08-8201-ADE64459C554}" dt="2026-04-10T16:50:03.993" v="0" actId="20577"/>
        <pc:sldMkLst>
          <pc:docMk/>
          <pc:sldMk cId="940834758" sldId="38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A2000-EA07-C648-B8D2-E63BB78AA797}" type="datetimeFigureOut">
              <a:rPr lang="en-US" smtClean="0"/>
              <a:t>4/10/26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63252-6694-C544-8FDD-142F4C253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5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dirty="0"/>
              <a:t>Links to share:</a:t>
            </a: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dirty="0"/>
              <a:t>Tool description: https://</a:t>
            </a:r>
            <a:r>
              <a:rPr lang="en-US" dirty="0" err="1"/>
              <a:t>www.cctst.org</a:t>
            </a:r>
            <a:r>
              <a:rPr lang="en-US" dirty="0"/>
              <a:t>/reach-tool</a:t>
            </a: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  <a:p>
            <a:pPr lvl="1"/>
            <a:r>
              <a:rPr lang="en-US" dirty="0"/>
              <a:t>Link to TEACH tool template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https://</a:t>
            </a:r>
            <a:r>
              <a:rPr lang="en-US" dirty="0" err="1"/>
              <a:t>www.cctst.org</a:t>
            </a:r>
            <a:r>
              <a:rPr lang="en-US" dirty="0"/>
              <a:t>/_files/</a:t>
            </a:r>
            <a:r>
              <a:rPr lang="en-US" dirty="0" err="1"/>
              <a:t>ugd</a:t>
            </a:r>
            <a:r>
              <a:rPr lang="en-US" dirty="0"/>
              <a:t>/70d51a_3762f34717ef4bb7a883d8c8124d697c.docx?dn=CEC-REACH-</a:t>
            </a:r>
            <a:r>
              <a:rPr lang="en-US" dirty="0" err="1"/>
              <a:t>Tool_Template.docx</a:t>
            </a:r>
            <a:endParaRPr lang="en-US" dirty="0"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07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C88F-ED80-3B2D-9454-7350F4EBE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207BFF-8FB4-7C5F-0027-17EC353EB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52811-B84F-262E-D827-FC0BA5F91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to plan collaborative projects, check in on roles and responsibilities during the research process, and concisely summarize the role of community partners in journal articles and other published work</a:t>
            </a:r>
            <a:endParaRPr lang="en-US" sz="3200" dirty="0"/>
          </a:p>
          <a:p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tool consists of a graph that illustrates community engagement along the research timeline as well as a space to briefly describe who was involved and what they did.</a:t>
            </a:r>
          </a:p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CE7D4-8060-F5F0-ABFC-307C9A2FF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18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5F8E2-F939-4B09-EE97-48A4251A8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9BD91-535D-4D1A-BAB9-95100BDDB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B2198D-4E71-74EB-E335-13A6A2F64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Link to TEACH tool template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https://</a:t>
            </a:r>
            <a:r>
              <a:rPr lang="en-US" dirty="0" err="1"/>
              <a:t>www.cctst.org</a:t>
            </a:r>
            <a:r>
              <a:rPr lang="en-US" dirty="0"/>
              <a:t>/_files/</a:t>
            </a:r>
            <a:r>
              <a:rPr lang="en-US" dirty="0" err="1"/>
              <a:t>ugd</a:t>
            </a:r>
            <a:r>
              <a:rPr lang="en-US" dirty="0"/>
              <a:t>/70d51a_3762f34717ef4bb7a883d8c8124d697c.docx?dn=CEC-REACH-</a:t>
            </a:r>
            <a:r>
              <a:rPr lang="en-US" dirty="0" err="1"/>
              <a:t>Tool_Template.docx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E062D-E425-0F3C-68B2-FE6214A5C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91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09893-6C7D-F6DE-DFE3-72C3A0A81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3B36A2-6AB6-D4AF-A1A5-DC8B14699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0C3D1-68BA-4E16-111B-FF3FCF350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CBA032-27CF-788F-B1B9-D96B0DC4D4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78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13EE1-51F2-2A9E-F737-EF44A3857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0A3E1D-5C8A-1C8F-AEB4-3C87A2170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575287-2B63-C310-9BDF-FEBCABFD78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E051E-7F7C-FA6B-02DA-D33E5243B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71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This is the excel chart we will use to edit the graph! The graph is in Word.</a:t>
            </a:r>
          </a:p>
          <a:p>
            <a:pPr lvl="1"/>
            <a:r>
              <a:rPr lang="en-US" dirty="0"/>
              <a:t>You’ll see I edited this: for the “Partner” research phase I rated it a 5 “empower” and accordingly through all 6 phases, based on the descriptions in the table below.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Link to TEACH tool template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https://</a:t>
            </a:r>
            <a:r>
              <a:rPr lang="en-US" dirty="0" err="1"/>
              <a:t>www.cctst.org</a:t>
            </a:r>
            <a:r>
              <a:rPr lang="en-US" dirty="0"/>
              <a:t>/_files/</a:t>
            </a:r>
            <a:r>
              <a:rPr lang="en-US" dirty="0" err="1"/>
              <a:t>ugd</a:t>
            </a:r>
            <a:r>
              <a:rPr lang="en-US" dirty="0"/>
              <a:t>/70d51a_3762f34717ef4bb7a883d8c8124d697c.docx?dn=CEC-REACH-</a:t>
            </a:r>
            <a:r>
              <a:rPr lang="en-US" dirty="0" err="1"/>
              <a:t>Tool_Template.docx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001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6F3B5-DC9A-488A-702F-A01347765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E6F41-5ABA-A34D-A334-6755E9FD0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7C6662-8983-A84A-D327-133141EB4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 to Word and Excel templates and demo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28ECD-9AB5-D4C8-1AD3-CBD91262B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24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35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6B60E-ACBD-1FBA-CBD0-306D0EF64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23774D-942C-3B6B-4708-EF2ED88955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02C987-2036-C2CE-385C-EAE3A5CAF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4F882-0B2F-2577-B992-15C52CD5C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93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7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94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4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61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6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74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4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3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52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05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41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7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F864A9C7-E61D-5841-87AF-8ED596809B8D}" type="datetimeFigureOut">
              <a:rPr lang="en-US" smtClean="0"/>
              <a:t>4/10/26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23D9B6CF-87DD-47C7-B38D-7C5353D4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14"/>
          <p:cNvSpPr txBox="1">
            <a:spLocks noGrp="1"/>
          </p:cNvSpPr>
          <p:nvPr>
            <p:ph type="ctrTitle"/>
          </p:nvPr>
        </p:nvSpPr>
        <p:spPr>
          <a:xfrm>
            <a:off x="402337" y="1441342"/>
            <a:ext cx="3849622" cy="4121257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6600"/>
            </a:pPr>
            <a:br>
              <a:rPr lang="en-US" sz="1500" kern="1200" cap="none" dirty="0">
                <a:latin typeface="+mj-lt"/>
                <a:ea typeface="+mj-ea"/>
                <a:cs typeface="+mj-cs"/>
              </a:rPr>
            </a:br>
            <a:r>
              <a:rPr lang="en-US" sz="2400" kern="1200" cap="none" dirty="0">
                <a:latin typeface="+mj-lt"/>
                <a:ea typeface="+mj-ea"/>
                <a:cs typeface="+mj-cs"/>
              </a:rPr>
              <a:t>Introduction to the REACH Tool:  Report of Engagement in </a:t>
            </a:r>
            <a:r>
              <a:rPr lang="en-US" sz="2400" cap="none" dirty="0"/>
              <a:t>Community Research</a:t>
            </a:r>
            <a:br>
              <a:rPr lang="en-US" sz="2400" cap="none" dirty="0"/>
            </a:br>
            <a:br>
              <a:rPr lang="en-US" sz="2400" cap="none" dirty="0"/>
            </a:br>
            <a:r>
              <a:rPr lang="en-US" sz="2400" cap="none" dirty="0"/>
              <a:t>Racial Equity in Educare</a:t>
            </a:r>
            <a:br>
              <a:rPr lang="en-US" sz="2400" kern="1200" cap="none" dirty="0">
                <a:latin typeface="+mj-lt"/>
                <a:ea typeface="+mj-ea"/>
                <a:cs typeface="+mj-cs"/>
              </a:rPr>
            </a:br>
            <a:r>
              <a:rPr lang="en-US" sz="2400" kern="1200" cap="none" dirty="0">
                <a:latin typeface="+mj-lt"/>
                <a:ea typeface="+mj-ea"/>
                <a:cs typeface="+mj-cs"/>
              </a:rPr>
              <a:t>April 2026 CoP 4</a:t>
            </a:r>
            <a:r>
              <a:rPr lang="en-US" sz="2400" cap="none" dirty="0"/>
              <a:t>/10</a:t>
            </a:r>
            <a:r>
              <a:rPr lang="en-US" sz="2400" kern="1200" cap="none" dirty="0">
                <a:latin typeface="+mj-lt"/>
                <a:ea typeface="+mj-ea"/>
                <a:cs typeface="+mj-cs"/>
              </a:rPr>
              <a:t>/26</a:t>
            </a:r>
            <a:endParaRPr lang="en-US" sz="1500" kern="1200" cap="none" dirty="0">
              <a:latin typeface="+mj-lt"/>
              <a:ea typeface="+mj-ea"/>
              <a:cs typeface="+mj-cs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FE2328B-DA12-4B90-BD82-3CCF13AF6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F77FF0B6-332F-4842-A5F8-EA360BD5F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0412" y="802767"/>
            <a:ext cx="6565392" cy="493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EAE9AE2-44C7-AC2E-7973-7E98CFE27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237988" y="1549931"/>
            <a:ext cx="5730240" cy="344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429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D8ADB-0B8A-5797-C68E-D80C123DF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733687"/>
          </a:xfrm>
        </p:spPr>
        <p:txBody>
          <a:bodyPr>
            <a:normAutofit fontScale="90000"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6820C-814D-CFBD-9818-440C112E1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099" y="1518142"/>
            <a:ext cx="10076263" cy="4120658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ClrTx/>
              <a:defRPr/>
            </a:pPr>
            <a:r>
              <a:rPr lang="en-US" sz="2800" dirty="0"/>
              <a:t>Introduction to the REACH Tool</a:t>
            </a:r>
          </a:p>
          <a:p>
            <a:pPr>
              <a:spcBef>
                <a:spcPts val="0"/>
              </a:spcBef>
              <a:buClrTx/>
              <a:defRPr/>
            </a:pPr>
            <a:endParaRPr lang="en-US" sz="2800" dirty="0"/>
          </a:p>
          <a:p>
            <a:pPr>
              <a:spcBef>
                <a:spcPts val="0"/>
              </a:spcBef>
              <a:buClrTx/>
              <a:defRPr/>
            </a:pPr>
            <a:r>
              <a:rPr lang="en-US" sz="2800" dirty="0"/>
              <a:t>Key Elements</a:t>
            </a:r>
          </a:p>
          <a:p>
            <a:pPr>
              <a:spcBef>
                <a:spcPts val="0"/>
              </a:spcBef>
              <a:buClrTx/>
              <a:defRPr/>
            </a:pPr>
            <a:endParaRPr lang="en-US" sz="2800" dirty="0"/>
          </a:p>
          <a:p>
            <a:pPr lvl="1">
              <a:spcBef>
                <a:spcPts val="0"/>
              </a:spcBef>
              <a:buClrTx/>
              <a:buFont typeface="Wingdings" pitchFamily="2" charset="2"/>
              <a:buChar char="Ø"/>
              <a:defRPr/>
            </a:pPr>
            <a:r>
              <a:rPr lang="en-US" sz="2400" dirty="0"/>
              <a:t>Research Phases</a:t>
            </a:r>
          </a:p>
          <a:p>
            <a:pPr lvl="1">
              <a:spcBef>
                <a:spcPts val="0"/>
              </a:spcBef>
              <a:buClrTx/>
              <a:buFont typeface="Wingdings" pitchFamily="2" charset="2"/>
              <a:buChar char="Ø"/>
              <a:defRPr/>
            </a:pPr>
            <a:r>
              <a:rPr lang="en-US" sz="2400" dirty="0"/>
              <a:t>Level of Community Involvement</a:t>
            </a:r>
          </a:p>
          <a:p>
            <a:pPr lvl="1">
              <a:spcBef>
                <a:spcPts val="0"/>
              </a:spcBef>
              <a:buClrTx/>
              <a:buFont typeface="Wingdings" pitchFamily="2" charset="2"/>
              <a:buChar char="Ø"/>
              <a:defRPr/>
            </a:pPr>
            <a:endParaRPr lang="en-US" sz="2400" dirty="0"/>
          </a:p>
          <a:p>
            <a:pPr>
              <a:spcBef>
                <a:spcPts val="0"/>
              </a:spcBef>
              <a:buClrTx/>
              <a:defRPr/>
            </a:pPr>
            <a:r>
              <a:rPr lang="en-US" sz="2800" dirty="0"/>
              <a:t>How it works!</a:t>
            </a:r>
          </a:p>
          <a:p>
            <a:pPr>
              <a:spcBef>
                <a:spcPts val="0"/>
              </a:spcBef>
              <a:buClrTx/>
              <a:defRPr/>
            </a:pPr>
            <a:endParaRPr lang="en-US" sz="2800" dirty="0"/>
          </a:p>
          <a:p>
            <a:pPr>
              <a:spcBef>
                <a:spcPts val="0"/>
              </a:spcBef>
              <a:buClrTx/>
              <a:defRPr/>
            </a:pPr>
            <a:r>
              <a:rPr lang="en-US" sz="2800" dirty="0"/>
              <a:t>Trying the tool in teams</a:t>
            </a:r>
          </a:p>
          <a:p>
            <a:pPr>
              <a:spcBef>
                <a:spcPts val="0"/>
              </a:spcBef>
              <a:buClrTx/>
              <a:defRPr/>
            </a:pPr>
            <a:endParaRPr lang="en-US" sz="2800" dirty="0"/>
          </a:p>
          <a:p>
            <a:pPr marL="0" indent="0">
              <a:spcBef>
                <a:spcPts val="0"/>
              </a:spcBef>
              <a:buClrTx/>
              <a:buNone/>
              <a:defRPr/>
            </a:pPr>
            <a:r>
              <a:rPr lang="en-US" sz="2800" dirty="0"/>
              <a:t>Connects to Research Agenda Principle 7: </a:t>
            </a:r>
            <a:r>
              <a:rPr lang="en-US" sz="2800" i="1" dirty="0"/>
              <a:t>Actively and meaningfully involve community</a:t>
            </a:r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en-US" dirty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en-US" dirty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1FCCC1-E0DE-DC4A-4534-D11F14CE97E0}"/>
              </a:ext>
            </a:extLst>
          </p:cNvPr>
          <p:cNvSpPr txBox="1"/>
          <p:nvPr/>
        </p:nvSpPr>
        <p:spPr>
          <a:xfrm>
            <a:off x="342900" y="5893308"/>
            <a:ext cx="109144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Adapted from:  Jacquez, F., &amp; Vaughn, L. (2025). The Report of Engagement in Community Research (REACH) Tool: </a:t>
            </a:r>
          </a:p>
          <a:p>
            <a:r>
              <a:rPr lang="en-US" dirty="0"/>
              <a:t>A Strategy to Promote Transparency and Improve Planning in Community-Engaged Research. </a:t>
            </a:r>
            <a:r>
              <a:rPr lang="en-US" i="1" dirty="0"/>
              <a:t>Journal of Participatory </a:t>
            </a:r>
          </a:p>
          <a:p>
            <a:r>
              <a:rPr lang="en-US" i="1" dirty="0"/>
              <a:t>Research Methods.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07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9463A8-1182-66A1-8413-DD544B81E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Group of friends outdoors">
            <a:extLst>
              <a:ext uri="{FF2B5EF4-FFF2-40B4-BE49-F238E27FC236}">
                <a16:creationId xmlns:a16="http://schemas.microsoft.com/office/drawing/2014/main" id="{EADCC93E-43C3-C17F-4802-1F3119D793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6000"/>
          </a:blip>
          <a:srcRect t="7897" b="78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1B91EA-0B46-5E78-FE37-DCB3FE0D1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9002"/>
            <a:ext cx="7729728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Report of Engagement in Community Research (REACH)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A53BB9C-8A61-293B-6702-10DFAAEF7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174" y="2026714"/>
            <a:ext cx="10943303" cy="4565815"/>
          </a:xfrm>
        </p:spPr>
        <p:txBody>
          <a:bodyPr>
            <a:normAutofit fontScale="85000" lnSpcReduction="20000"/>
          </a:bodyPr>
          <a:lstStyle/>
          <a:p>
            <a:pPr marL="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600" dirty="0"/>
              <a:t>To enable community-academic research teams to self-assess and publish precisely how and when the community was involved during each phase of a project’s research process.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600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600" dirty="0"/>
              <a:t>Use to plan collaborative projects, check in on roles and responsibilities, and concisely summarize the role of community partners in published work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2600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600" dirty="0"/>
              <a:t>Consists of a graph to illustrate community engagement along the research timeline and space to briefly describe who was involved and how.</a:t>
            </a:r>
          </a:p>
          <a:p>
            <a:pPr fontAlgn="base"/>
            <a:endParaRPr lang="en-US" dirty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endParaRPr lang="en-US" sz="4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4400" dirty="0"/>
              <a:t>  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73135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700BA-B204-E267-194E-1CB114084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E5B1CE5-C2EC-2FDA-43BB-8979774049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FA3E72-D1D4-04CC-0BFC-E0CBA2394A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9040" y="542925"/>
            <a:ext cx="7253919" cy="598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13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F7475-1A04-A24A-221B-50F278186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7D4C-0E64-DC88-E34E-437A298EC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1381" y="442602"/>
            <a:ext cx="10014153" cy="765712"/>
          </a:xfrm>
        </p:spPr>
        <p:txBody>
          <a:bodyPr>
            <a:normAutofit fontScale="90000"/>
          </a:bodyPr>
          <a:lstStyle/>
          <a:p>
            <a:r>
              <a:rPr lang="en-US" dirty="0"/>
              <a:t>Horizontal Axis: Research Process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27615-E030-4DBD-1D38-D06B4E530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358" y="1632858"/>
            <a:ext cx="10724827" cy="5225142"/>
          </a:xfrm>
        </p:spPr>
        <p:txBody>
          <a:bodyPr>
            <a:normAutofit fontScale="92500" lnSpcReduction="20000"/>
          </a:bodyPr>
          <a:lstStyle/>
          <a:p>
            <a:pPr algn="l" fontAlgn="base"/>
            <a:r>
              <a:rPr lang="en-US" b="1" u="sng" dirty="0"/>
              <a:t>Partner</a:t>
            </a:r>
            <a:r>
              <a:rPr lang="en-US" dirty="0"/>
              <a:t> - involves bringing different stakeholders together to discuss problems and the targeted opportunity space. It also includes finding partners and building relationships with other like-minded stakeholders.</a:t>
            </a:r>
          </a:p>
          <a:p>
            <a:pPr algn="l" fontAlgn="base"/>
            <a:endParaRPr lang="en-US" b="1" dirty="0"/>
          </a:p>
          <a:p>
            <a:pPr algn="l" fontAlgn="base"/>
            <a:r>
              <a:rPr lang="en-US" b="1" u="sng" dirty="0"/>
              <a:t>Design</a:t>
            </a:r>
            <a:r>
              <a:rPr lang="en-US" dirty="0"/>
              <a:t> - involves developing a strategy for the study and determining how the research should be conducted. It also involves selecting which stakeholders will be included in the following phases of the research.</a:t>
            </a:r>
          </a:p>
          <a:p>
            <a:pPr algn="l" fontAlgn="base"/>
            <a:endParaRPr lang="en-US" b="1" dirty="0"/>
          </a:p>
          <a:p>
            <a:pPr algn="l" fontAlgn="base"/>
            <a:r>
              <a:rPr lang="en-US" b="1" u="sng" dirty="0"/>
              <a:t>Collect</a:t>
            </a:r>
            <a:r>
              <a:rPr lang="en-US" dirty="0"/>
              <a:t> - involves all types of data collection.</a:t>
            </a:r>
          </a:p>
          <a:p>
            <a:pPr algn="l" fontAlgn="base"/>
            <a:endParaRPr lang="en-US" b="1" dirty="0"/>
          </a:p>
          <a:p>
            <a:pPr algn="l" fontAlgn="base"/>
            <a:r>
              <a:rPr lang="en-US" b="1" u="sng" dirty="0"/>
              <a:t>Analyze</a:t>
            </a:r>
            <a:r>
              <a:rPr lang="en-US" dirty="0"/>
              <a:t> - involves analysis and interpretation of the collected data.</a:t>
            </a:r>
          </a:p>
          <a:p>
            <a:pPr algn="l" fontAlgn="base"/>
            <a:endParaRPr lang="en-US" b="1" dirty="0"/>
          </a:p>
          <a:p>
            <a:pPr algn="l" fontAlgn="base"/>
            <a:r>
              <a:rPr lang="en-US" b="1" u="sng" dirty="0"/>
              <a:t>Disseminate</a:t>
            </a:r>
            <a:r>
              <a:rPr lang="en-US" dirty="0"/>
              <a:t> - involves dissemination of research findings. </a:t>
            </a:r>
          </a:p>
          <a:p>
            <a:pPr algn="l" fontAlgn="base"/>
            <a:endParaRPr lang="en-US" b="1" dirty="0"/>
          </a:p>
          <a:p>
            <a:pPr algn="l" fontAlgn="base"/>
            <a:r>
              <a:rPr lang="en-US" b="1" u="sng" dirty="0"/>
              <a:t>Act</a:t>
            </a:r>
            <a:r>
              <a:rPr lang="en-US" dirty="0"/>
              <a:t> - encompasses any action taken because of research findings to enact change.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97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80995-2EB1-27F2-EAAD-E448EC2C9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DF298-951E-FB53-6C2C-56153CCA8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1381" y="265471"/>
            <a:ext cx="10014153" cy="942843"/>
          </a:xfrm>
        </p:spPr>
        <p:txBody>
          <a:bodyPr>
            <a:noAutofit/>
          </a:bodyPr>
          <a:lstStyle/>
          <a:p>
            <a:r>
              <a:rPr lang="en-US" sz="2800" dirty="0"/>
              <a:t>Vertical Axis: levels of community involvement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845B40-3FB4-8251-A57B-559B3ABB8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29" y="1324019"/>
            <a:ext cx="11781542" cy="475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1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FD7F5F3-34AD-56A0-B1DC-1B65D32B0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503379"/>
              </p:ext>
            </p:extLst>
          </p:nvPr>
        </p:nvGraphicFramePr>
        <p:xfrm>
          <a:off x="638174" y="0"/>
          <a:ext cx="10906124" cy="6481296"/>
        </p:xfrm>
        <a:graphic>
          <a:graphicData uri="http://schemas.openxmlformats.org/drawingml/2006/table">
            <a:tbl>
              <a:tblPr/>
              <a:tblGrid>
                <a:gridCol w="1927127">
                  <a:extLst>
                    <a:ext uri="{9D8B030D-6E8A-4147-A177-3AD203B41FA5}">
                      <a16:colId xmlns:a16="http://schemas.microsoft.com/office/drawing/2014/main" val="3915029433"/>
                    </a:ext>
                  </a:extLst>
                </a:gridCol>
                <a:gridCol w="1995075">
                  <a:extLst>
                    <a:ext uri="{9D8B030D-6E8A-4147-A177-3AD203B41FA5}">
                      <a16:colId xmlns:a16="http://schemas.microsoft.com/office/drawing/2014/main" val="1046917335"/>
                    </a:ext>
                  </a:extLst>
                </a:gridCol>
                <a:gridCol w="4143188">
                  <a:extLst>
                    <a:ext uri="{9D8B030D-6E8A-4147-A177-3AD203B41FA5}">
                      <a16:colId xmlns:a16="http://schemas.microsoft.com/office/drawing/2014/main" val="3262921703"/>
                    </a:ext>
                  </a:extLst>
                </a:gridCol>
                <a:gridCol w="2840734">
                  <a:extLst>
                    <a:ext uri="{9D8B030D-6E8A-4147-A177-3AD203B41FA5}">
                      <a16:colId xmlns:a16="http://schemas.microsoft.com/office/drawing/2014/main" val="2212165939"/>
                    </a:ext>
                  </a:extLst>
                </a:gridCol>
              </a:tblGrid>
              <a:tr h="125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Research Phase</a:t>
                      </a: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Primary Engagement Level</a:t>
                      </a:r>
                    </a:p>
                  </a:txBody>
                  <a:tcPr marL="3272" marR="3272" marT="3272" marB="0" anchor="b">
                    <a:lnL>
                      <a:noFill/>
                    </a:lnL>
                    <a:lnR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Secondary Engagement Level</a:t>
                      </a: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280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Tertiary Engagement Level</a:t>
                      </a: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58C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412524"/>
                  </a:ext>
                </a:extLst>
              </a:tr>
              <a:tr h="754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Partner</a:t>
                      </a: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72" marR="3272" marT="3272" marB="0" anchor="b">
                    <a:lnL>
                      <a:noFill/>
                    </a:lnL>
                    <a:lnR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047861"/>
                  </a:ext>
                </a:extLst>
              </a:tr>
              <a:tr h="125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Design</a:t>
                      </a: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72" marR="3272" marT="3272" marB="0" anchor="b">
                    <a:lnL>
                      <a:noFill/>
                    </a:lnL>
                    <a:lnR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2025476"/>
                  </a:ext>
                </a:extLst>
              </a:tr>
              <a:tr h="125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Collect</a:t>
                      </a: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72" marR="3272" marT="3272" marB="0" anchor="b">
                    <a:lnL>
                      <a:noFill/>
                    </a:lnL>
                    <a:lnR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567578"/>
                  </a:ext>
                </a:extLst>
              </a:tr>
              <a:tr h="125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Analyze</a:t>
                      </a: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72" marR="3272" marT="3272" marB="0" anchor="b">
                    <a:lnL>
                      <a:noFill/>
                    </a:lnL>
                    <a:lnR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659880"/>
                  </a:ext>
                </a:extLst>
              </a:tr>
              <a:tr h="125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Disseminate</a:t>
                      </a: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72" marR="3272" marT="3272" marB="0" anchor="b">
                    <a:lnL>
                      <a:noFill/>
                    </a:lnL>
                    <a:lnR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255792"/>
                  </a:ext>
                </a:extLst>
              </a:tr>
              <a:tr h="125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</a:t>
                      </a: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72" marR="3272" marT="3272" marB="0" anchor="b">
                    <a:lnL>
                      <a:noFill/>
                    </a:lnL>
                    <a:lnR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845448"/>
                  </a:ext>
                </a:extLst>
              </a:tr>
              <a:tr h="12034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Put your engagement levels in this column for each research phase on a scale from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to 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(see below for scale)</a:t>
                      </a:r>
                    </a:p>
                  </a:txBody>
                  <a:tcPr marL="3272" marR="3272" marT="327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 you used other methods during a phase with different engagement levels,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 those in subsequent columns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drag the outlined box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contain the adjacent column(s).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 code your responses in the document</a:t>
                      </a: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explain your processes.</a:t>
                      </a:r>
                    </a:p>
                  </a:txBody>
                  <a:tcPr marL="3272" marR="3272" marT="32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741742"/>
                  </a:ext>
                </a:extLst>
              </a:tr>
              <a:tr h="12584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72" marR="3272" marT="327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440024"/>
                  </a:ext>
                </a:extLst>
              </a:tr>
              <a:tr h="1730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Engagement Level</a:t>
                      </a:r>
                    </a:p>
                  </a:txBody>
                  <a:tcPr marL="3272" marR="3272" marT="32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Engagement Level Name</a:t>
                      </a:r>
                    </a:p>
                  </a:txBody>
                  <a:tcPr marL="3272" marR="3272" marT="32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Participation Goals</a:t>
                      </a:r>
                    </a:p>
                  </a:txBody>
                  <a:tcPr marL="3272" marR="3272" marT="32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Promise to the Public</a:t>
                      </a:r>
                    </a:p>
                  </a:txBody>
                  <a:tcPr marL="3272" marR="3272" marT="32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67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163844"/>
                  </a:ext>
                </a:extLst>
              </a:tr>
              <a:tr h="668577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provide balanced and objective information to assist them in understanding the problem, alternatives and/or solutions.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“We will keep you informed.”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344252"/>
                  </a:ext>
                </a:extLst>
              </a:tr>
              <a:tr h="802291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obtain feedback on analysis, issues, alternatives, and decisions.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“We will listen to and acknowledge concerns and aspirations, and provide feedback on how public input influenced the decision.”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367721"/>
                  </a:ext>
                </a:extLst>
              </a:tr>
              <a:tr h="668577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Involve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work with the public throughout the process to make sure that concerns and aspirations are considered and understood.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“We will work with you to ensure your concerns and aspirations are directly reflected in the decisions made.”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54696"/>
                  </a:ext>
                </a:extLst>
              </a:tr>
              <a:tr h="802291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Collaborate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partner with the public in each aspect of the decision-making process including the development of alternatives of their preferred solution.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“We will look to you for advice and innovation in creating solutions and incorporate your recommendations as much as possible.”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794387"/>
                  </a:ext>
                </a:extLst>
              </a:tr>
              <a:tr h="26743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Empower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place final decision-making in the hands of the public.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“We will implement what you decide.”</a:t>
                      </a:r>
                    </a:p>
                  </a:txBody>
                  <a:tcPr marL="3272" marR="3272" marT="32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330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304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7542F-DDC1-D21A-3484-00CFDA3B4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5160-0F42-6FA7-11E8-B3243AE76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42602"/>
            <a:ext cx="8991600" cy="765712"/>
          </a:xfrm>
        </p:spPr>
        <p:txBody>
          <a:bodyPr>
            <a:normAutofit fontScale="90000"/>
          </a:bodyPr>
          <a:lstStyle/>
          <a:p>
            <a:r>
              <a:rPr lang="en-US" dirty="0"/>
              <a:t>EDIT the Reach Graph!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F8795E-7984-46D1-1674-4649F0E4D9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3586" y="1400629"/>
            <a:ext cx="10724827" cy="5225142"/>
          </a:xfrm>
        </p:spPr>
        <p:txBody>
          <a:bodyPr>
            <a:normAutofit/>
          </a:bodyPr>
          <a:lstStyle/>
          <a:p>
            <a:pPr algn="l" fontAlgn="base"/>
            <a:r>
              <a:rPr lang="en-US" sz="2000" dirty="0">
                <a:solidFill>
                  <a:srgbClr val="000000"/>
                </a:solidFill>
                <a:effectLst/>
                <a:latin typeface="futura-lt-w01-book"/>
              </a:rPr>
              <a:t>1. Launch the Word template</a:t>
            </a:r>
          </a:p>
          <a:p>
            <a:pPr marL="457200" indent="-457200" algn="l" fontAlgn="base">
              <a:buAutoNum type="arabicPeriod"/>
            </a:pPr>
            <a:endParaRPr lang="en-US" sz="2000" dirty="0">
              <a:solidFill>
                <a:srgbClr val="000000"/>
              </a:solidFill>
              <a:effectLst/>
              <a:latin typeface="futura-lt-w01-book"/>
            </a:endParaRPr>
          </a:p>
          <a:p>
            <a:pPr algn="l" fontAlgn="base"/>
            <a:r>
              <a:rPr lang="en-US" sz="2000" dirty="0">
                <a:solidFill>
                  <a:srgbClr val="000000"/>
                </a:solidFill>
                <a:effectLst/>
                <a:latin typeface="futura-lt-w01-book"/>
              </a:rPr>
              <a:t>2. </a:t>
            </a:r>
            <a:r>
              <a:rPr lang="en-US" sz="2000" b="1" dirty="0">
                <a:solidFill>
                  <a:srgbClr val="000000"/>
                </a:solidFill>
                <a:effectLst/>
                <a:latin typeface="futura-lt-w01-book"/>
              </a:rPr>
              <a:t>Right-click</a:t>
            </a:r>
            <a:r>
              <a:rPr lang="en-US" sz="2000" b="0" dirty="0">
                <a:solidFill>
                  <a:srgbClr val="000000"/>
                </a:solidFill>
                <a:effectLst/>
                <a:latin typeface="futura-lt-w01-book"/>
              </a:rPr>
              <a:t> the graph and select </a:t>
            </a:r>
            <a:r>
              <a:rPr lang="en-US" sz="2000" b="1" dirty="0">
                <a:solidFill>
                  <a:srgbClr val="000000"/>
                </a:solidFill>
                <a:effectLst/>
                <a:latin typeface="futura-lt-w01-book"/>
              </a:rPr>
              <a:t>edit data</a:t>
            </a:r>
            <a:r>
              <a:rPr lang="en-US" sz="2000" b="0" dirty="0">
                <a:solidFill>
                  <a:srgbClr val="000000"/>
                </a:solidFill>
                <a:effectLst/>
                <a:latin typeface="futura-lt-w01-book"/>
              </a:rPr>
              <a:t>. </a:t>
            </a:r>
          </a:p>
          <a:p>
            <a:pPr algn="l" fontAlgn="base"/>
            <a:endParaRPr lang="en-US" dirty="0">
              <a:solidFill>
                <a:srgbClr val="000000"/>
              </a:solidFill>
              <a:latin typeface="futura-lt-w01-book"/>
            </a:endParaRPr>
          </a:p>
          <a:p>
            <a:pPr algn="l" fontAlgn="base"/>
            <a:r>
              <a:rPr lang="en-US" dirty="0">
                <a:solidFill>
                  <a:srgbClr val="000000"/>
                </a:solidFill>
                <a:latin typeface="futura-lt-w01-book"/>
              </a:rPr>
              <a:t>3. </a:t>
            </a:r>
            <a:r>
              <a:rPr lang="en-US" sz="2000" b="0" dirty="0">
                <a:solidFill>
                  <a:srgbClr val="000000"/>
                </a:solidFill>
                <a:effectLst/>
                <a:latin typeface="futura-lt-w01-book"/>
              </a:rPr>
              <a:t>An </a:t>
            </a:r>
            <a:r>
              <a:rPr lang="en-US" sz="2000" b="1" dirty="0">
                <a:solidFill>
                  <a:srgbClr val="000000"/>
                </a:solidFill>
                <a:effectLst/>
                <a:latin typeface="futura-lt-w01-book"/>
              </a:rPr>
              <a:t>Excel sheet </a:t>
            </a:r>
            <a:r>
              <a:rPr lang="en-US" sz="2000" b="0" dirty="0">
                <a:solidFill>
                  <a:srgbClr val="000000"/>
                </a:solidFill>
                <a:effectLst/>
                <a:latin typeface="futura-lt-w01-book"/>
              </a:rPr>
              <a:t>will open with sample data along with supplementary instructions.</a:t>
            </a:r>
          </a:p>
          <a:p>
            <a:pPr algn="l" fontAlgn="base"/>
            <a:endParaRPr lang="en-US" sz="2000" b="0" dirty="0">
              <a:solidFill>
                <a:srgbClr val="000000"/>
              </a:solidFill>
              <a:effectLst/>
              <a:latin typeface="futura-lt-w01-book"/>
            </a:endParaRPr>
          </a:p>
          <a:p>
            <a:pPr algn="l" fontAlgn="base"/>
            <a:r>
              <a:rPr lang="en-US" dirty="0">
                <a:solidFill>
                  <a:srgbClr val="000000"/>
                </a:solidFill>
                <a:latin typeface="futura-lt-w01-book"/>
              </a:rPr>
              <a:t>4. </a:t>
            </a:r>
            <a:r>
              <a:rPr lang="en-US" sz="2000" b="0" dirty="0">
                <a:solidFill>
                  <a:srgbClr val="000000"/>
                </a:solidFill>
                <a:effectLst/>
                <a:latin typeface="futura-lt-w01-book"/>
              </a:rPr>
              <a:t>Input numbers between 1-5 in column </a:t>
            </a:r>
            <a:r>
              <a:rPr lang="en-US" sz="2000" b="1" dirty="0">
                <a:solidFill>
                  <a:srgbClr val="000000"/>
                </a:solidFill>
                <a:effectLst/>
                <a:latin typeface="futura-lt-w01-book"/>
              </a:rPr>
              <a:t>B</a:t>
            </a:r>
            <a:r>
              <a:rPr lang="en-US" sz="2000" b="0" dirty="0">
                <a:solidFill>
                  <a:srgbClr val="000000"/>
                </a:solidFill>
                <a:effectLst/>
                <a:latin typeface="futura-lt-w01-book"/>
              </a:rPr>
              <a:t> labeled </a:t>
            </a:r>
            <a:r>
              <a:rPr lang="en-US" sz="2000" b="1" dirty="0">
                <a:solidFill>
                  <a:srgbClr val="000000"/>
                </a:solidFill>
                <a:effectLst/>
                <a:latin typeface="futura-lt-w01-book"/>
              </a:rPr>
              <a:t>Primary Engagement Level</a:t>
            </a:r>
            <a:r>
              <a:rPr lang="en-US" sz="2000" b="0" dirty="0">
                <a:solidFill>
                  <a:srgbClr val="000000"/>
                </a:solidFill>
                <a:effectLst/>
                <a:latin typeface="futura-lt-w01-book"/>
              </a:rPr>
              <a:t> depending on the level of community involvement for the indicated phase. The bar chart in Word will update to show the level of community engagement accordingly.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757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456A8-7C00-0D92-1881-B0514A279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47835"/>
            <a:ext cx="7729728" cy="1188720"/>
          </a:xfrm>
        </p:spPr>
        <p:txBody>
          <a:bodyPr/>
          <a:lstStyle/>
          <a:p>
            <a:r>
              <a:rPr lang="en-US" dirty="0"/>
              <a:t>Let’s give it a try!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A64E9-198E-79E6-3EA6-A8AE57857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9" y="1843314"/>
            <a:ext cx="10595427" cy="4746172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US" sz="2400" i="1" dirty="0"/>
              <a:t>Breakout groups by site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i="1" dirty="0"/>
              <a:t>Launch Word document (link in chat)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i="1" dirty="0"/>
              <a:t>Right click graph to launch Excel chart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i="1" dirty="0"/>
              <a:t>Add engagement level (1-5) in top blue column labeled “Primary Engagement Level”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i="1" dirty="0"/>
              <a:t>In Word tool, add some description to “Contributors” and “Methods” boxes for each research phase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84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78144-436F-A297-4834-8042D6599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1CDF7-61D5-6322-82E0-AA59A2C2C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50342"/>
            <a:ext cx="7729728" cy="1188720"/>
          </a:xfrm>
        </p:spPr>
        <p:txBody>
          <a:bodyPr>
            <a:normAutofit/>
          </a:bodyPr>
          <a:lstStyle/>
          <a:p>
            <a:r>
              <a:rPr lang="en-US" dirty="0"/>
              <a:t>How’d it go?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473ED-BC7F-93D8-DF1C-AADD4F08C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286" y="1907576"/>
            <a:ext cx="10595427" cy="4950424"/>
          </a:xfrm>
        </p:spPr>
        <p:txBody>
          <a:bodyPr>
            <a:normAutofit/>
          </a:bodyPr>
          <a:lstStyle/>
          <a:p>
            <a:pPr lvl="2"/>
            <a:r>
              <a:rPr lang="en-US" sz="3600" i="1" dirty="0"/>
              <a:t>Does anyone want to share their graph?</a:t>
            </a:r>
          </a:p>
          <a:p>
            <a:pPr lvl="2"/>
            <a:r>
              <a:rPr lang="en-US" sz="3600" i="1" dirty="0"/>
              <a:t>What did you think of the REACH tool?</a:t>
            </a:r>
          </a:p>
          <a:p>
            <a:pPr lvl="2"/>
            <a:r>
              <a:rPr lang="en-US" sz="3600" i="1" dirty="0"/>
              <a:t>Would you use it in a publication?</a:t>
            </a:r>
            <a:endParaRPr lang="en-US" sz="3600" dirty="0"/>
          </a:p>
          <a:p>
            <a:pPr lvl="2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34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82222-56E6-C18C-2A93-E142DFB8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832" y="2624328"/>
            <a:ext cx="7705149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cap="none" dirty="0"/>
              <a:t>Closing question:</a:t>
            </a:r>
            <a:r>
              <a:rPr lang="en-US" cap="none" dirty="0"/>
              <a:t> What could a next step be?</a:t>
            </a:r>
            <a:endParaRPr lang="en-US" sz="4800" dirty="0"/>
          </a:p>
        </p:txBody>
      </p:sp>
      <p:pic>
        <p:nvPicPr>
          <p:cNvPr id="5" name="Picture 4" descr="Group of smiling children at school">
            <a:extLst>
              <a:ext uri="{FF2B5EF4-FFF2-40B4-BE49-F238E27FC236}">
                <a16:creationId xmlns:a16="http://schemas.microsoft.com/office/drawing/2014/main" id="{EAB2BEEA-8FAE-36E5-D007-F2DD9C9381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60" r="31460"/>
          <a:stretch/>
        </p:blipFill>
        <p:spPr>
          <a:xfrm>
            <a:off x="432397" y="10"/>
            <a:ext cx="295189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4223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96207</TotalTime>
  <Words>1002</Words>
  <Application>Microsoft Macintosh PowerPoint</Application>
  <PresentationFormat>Widescreen</PresentationFormat>
  <Paragraphs>136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futura-lt-w01-book</vt:lpstr>
      <vt:lpstr>Gill Sans MT</vt:lpstr>
      <vt:lpstr>Wingdings</vt:lpstr>
      <vt:lpstr>Parcel</vt:lpstr>
      <vt:lpstr> Introduction to the REACH Tool:  Report of Engagement in Community Research  Racial Equity in Educare April 2026 CoP 4/10/26</vt:lpstr>
      <vt:lpstr>Overview</vt:lpstr>
      <vt:lpstr>Report of Engagement in Community Research (REACH)</vt:lpstr>
      <vt:lpstr>PowerPoint Presentation</vt:lpstr>
      <vt:lpstr>Horizontal Axis: Research Process</vt:lpstr>
      <vt:lpstr>Vertical Axis: levels of community involvement</vt:lpstr>
      <vt:lpstr>PowerPoint Presentation</vt:lpstr>
      <vt:lpstr>EDIT the Reach Graph!</vt:lpstr>
      <vt:lpstr>Let’s give it a try!</vt:lpstr>
      <vt:lpstr>How’d it go?</vt:lpstr>
      <vt:lpstr>Closing question: What could a next step be?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Anti-racist research – what does it look like and how do we do it!  Part II</dc:title>
  <dc:creator>De Marco, Allison Cheyney</dc:creator>
  <cp:lastModifiedBy>De Marco, Allison Cheyney</cp:lastModifiedBy>
  <cp:revision>55</cp:revision>
  <cp:lastPrinted>2025-10-09T18:45:36Z</cp:lastPrinted>
  <dcterms:created xsi:type="dcterms:W3CDTF">2021-03-17T15:36:51Z</dcterms:created>
  <dcterms:modified xsi:type="dcterms:W3CDTF">2026-04-10T17:11:30Z</dcterms:modified>
</cp:coreProperties>
</file>